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48" r:id="rId2"/>
  </p:sldIdLst>
  <p:sldSz cx="9906000" cy="6858000" type="A4"/>
  <p:notesSz cx="6735763" cy="9866313"/>
  <p:defaultTextStyle>
    <a:defPPr>
      <a:defRPr lang="ja-JP"/>
    </a:defPPr>
    <a:lvl1pPr algn="l" rtl="0" fontAlgn="base">
      <a:spcBef>
        <a:spcPct val="2000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0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10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10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10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660" autoAdjust="0"/>
  </p:normalViewPr>
  <p:slideViewPr>
    <p:cSldViewPr snapToGrid="0">
      <p:cViewPr>
        <p:scale>
          <a:sx n="75" d="100"/>
          <a:sy n="75" d="100"/>
        </p:scale>
        <p:origin x="43" y="653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5" tIns="45693" rIns="91385" bIns="4569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938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5" tIns="45693" rIns="91385" bIns="4569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5" tIns="45693" rIns="91385" bIns="4569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938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5" tIns="45693" rIns="91385" bIns="4569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1955C4C3-7D29-4E2E-8857-BC6B5E2AF26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73539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5" tIns="45693" rIns="91385" bIns="4569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938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5" tIns="45693" rIns="91385" bIns="4569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6913" y="739775"/>
            <a:ext cx="5343525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5" tIns="45693" rIns="91385" bIns="456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5" tIns="45693" rIns="91385" bIns="4569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938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5" tIns="45693" rIns="91385" bIns="4569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6A889C07-3273-4EDD-B0D1-994A16F0783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504747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99B39-0ACD-43A7-A0B3-05C4B5B9B02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99663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33FA0-77F3-4D7E-85D6-7FE2525408E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37672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9ADE9-4EC4-44D2-810E-CE2D93C4F3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64721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4F9CD-C0D9-4894-9711-12672289062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834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FE512-EBF7-4BD8-ABA2-A5435731E6F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46967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D5E7DE-F94F-496D-9CA3-45A7C6BE5C3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94849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A2A7D-F923-4809-A17D-6AC1C32AC2D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94202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1E73E-7683-41BB-AC5B-024055A448E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81014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8A0728-26A2-461D-895F-06EB8E3DCF3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83963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8549F-821D-479E-82FF-35945CEBD5F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27216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49975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9D852-437B-49AD-B8E1-E6E069627E7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26027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BC1AAD4E-9921-4E9E-B037-E2DCCD8391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2"/>
          <p:cNvSpPr>
            <a:spLocks noChangeArrowheads="1"/>
          </p:cNvSpPr>
          <p:nvPr/>
        </p:nvSpPr>
        <p:spPr bwMode="auto">
          <a:xfrm>
            <a:off x="6665913" y="5584479"/>
            <a:ext cx="1146175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buFontTx/>
              <a:buNone/>
            </a:pPr>
            <a:endParaRPr lang="ja-JP" altLang="en-US" sz="10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51" name="Freeform 22"/>
          <p:cNvSpPr>
            <a:spLocks/>
          </p:cNvSpPr>
          <p:nvPr/>
        </p:nvSpPr>
        <p:spPr bwMode="auto">
          <a:xfrm>
            <a:off x="7839075" y="2454023"/>
            <a:ext cx="144463" cy="982663"/>
          </a:xfrm>
          <a:custGeom>
            <a:avLst/>
            <a:gdLst>
              <a:gd name="T0" fmla="*/ 2147483647 w 119"/>
              <a:gd name="T1" fmla="*/ 2147483647 h 978"/>
              <a:gd name="T2" fmla="*/ 2147483647 w 119"/>
              <a:gd name="T3" fmla="*/ 2147483647 h 978"/>
              <a:gd name="T4" fmla="*/ 0 w 119"/>
              <a:gd name="T5" fmla="*/ 2147483647 h 978"/>
              <a:gd name="T6" fmla="*/ 0 w 119"/>
              <a:gd name="T7" fmla="*/ 0 h 978"/>
              <a:gd name="T8" fmla="*/ 2147483647 w 119"/>
              <a:gd name="T9" fmla="*/ 2147483647 h 9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9"/>
              <a:gd name="T16" fmla="*/ 0 h 978"/>
              <a:gd name="T17" fmla="*/ 119 w 119"/>
              <a:gd name="T18" fmla="*/ 978 h 9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9" h="978">
                <a:moveTo>
                  <a:pt x="119" y="120"/>
                </a:moveTo>
                <a:lnTo>
                  <a:pt x="119" y="978"/>
                </a:lnTo>
                <a:lnTo>
                  <a:pt x="0" y="862"/>
                </a:lnTo>
                <a:lnTo>
                  <a:pt x="0" y="0"/>
                </a:lnTo>
                <a:lnTo>
                  <a:pt x="119" y="120"/>
                </a:lnTo>
                <a:close/>
              </a:path>
            </a:pathLst>
          </a:custGeom>
          <a:solidFill>
            <a:srgbClr val="CE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52" name="Freeform 23"/>
          <p:cNvSpPr>
            <a:spLocks/>
          </p:cNvSpPr>
          <p:nvPr/>
        </p:nvSpPr>
        <p:spPr bwMode="auto">
          <a:xfrm>
            <a:off x="7839075" y="2454023"/>
            <a:ext cx="685800" cy="119063"/>
          </a:xfrm>
          <a:custGeom>
            <a:avLst/>
            <a:gdLst>
              <a:gd name="T0" fmla="*/ 2147483647 w 571"/>
              <a:gd name="T1" fmla="*/ 2147483647 h 120"/>
              <a:gd name="T2" fmla="*/ 2147483647 w 571"/>
              <a:gd name="T3" fmla="*/ 2147483647 h 120"/>
              <a:gd name="T4" fmla="*/ 0 w 571"/>
              <a:gd name="T5" fmla="*/ 0 h 120"/>
              <a:gd name="T6" fmla="*/ 2147483647 w 571"/>
              <a:gd name="T7" fmla="*/ 0 h 120"/>
              <a:gd name="T8" fmla="*/ 2147483647 w 571"/>
              <a:gd name="T9" fmla="*/ 2147483647 h 1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1"/>
              <a:gd name="T16" fmla="*/ 0 h 120"/>
              <a:gd name="T17" fmla="*/ 571 w 571"/>
              <a:gd name="T18" fmla="*/ 120 h 1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1" h="120">
                <a:moveTo>
                  <a:pt x="571" y="120"/>
                </a:moveTo>
                <a:lnTo>
                  <a:pt x="119" y="120"/>
                </a:lnTo>
                <a:lnTo>
                  <a:pt x="0" y="0"/>
                </a:lnTo>
                <a:lnTo>
                  <a:pt x="450" y="0"/>
                </a:lnTo>
                <a:lnTo>
                  <a:pt x="571" y="120"/>
                </a:lnTo>
                <a:close/>
              </a:path>
            </a:pathLst>
          </a:custGeom>
          <a:solidFill>
            <a:srgbClr val="8B8B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53" name="Rectangle 24"/>
          <p:cNvSpPr>
            <a:spLocks noChangeArrowheads="1"/>
          </p:cNvSpPr>
          <p:nvPr/>
        </p:nvSpPr>
        <p:spPr bwMode="auto">
          <a:xfrm>
            <a:off x="7656513" y="3323973"/>
            <a:ext cx="541337" cy="863600"/>
          </a:xfrm>
          <a:prstGeom prst="rect">
            <a:avLst/>
          </a:prstGeom>
          <a:solidFill>
            <a:srgbClr val="B3B3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buFontTx/>
              <a:buNone/>
            </a:pPr>
            <a:endParaRPr lang="ja-JP" altLang="en-US" sz="10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54" name="Freeform 25"/>
          <p:cNvSpPr>
            <a:spLocks/>
          </p:cNvSpPr>
          <p:nvPr/>
        </p:nvSpPr>
        <p:spPr bwMode="auto">
          <a:xfrm>
            <a:off x="8040688" y="2396873"/>
            <a:ext cx="50800" cy="166688"/>
          </a:xfrm>
          <a:custGeom>
            <a:avLst/>
            <a:gdLst>
              <a:gd name="T0" fmla="*/ 0 w 41"/>
              <a:gd name="T1" fmla="*/ 2147483647 h 166"/>
              <a:gd name="T2" fmla="*/ 0 w 41"/>
              <a:gd name="T3" fmla="*/ 2147483647 h 166"/>
              <a:gd name="T4" fmla="*/ 2147483647 w 41"/>
              <a:gd name="T5" fmla="*/ 0 h 166"/>
              <a:gd name="T6" fmla="*/ 2147483647 w 41"/>
              <a:gd name="T7" fmla="*/ 2147483647 h 166"/>
              <a:gd name="T8" fmla="*/ 0 w 41"/>
              <a:gd name="T9" fmla="*/ 2147483647 h 1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"/>
              <a:gd name="T16" fmla="*/ 0 h 166"/>
              <a:gd name="T17" fmla="*/ 41 w 41"/>
              <a:gd name="T18" fmla="*/ 166 h 16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" h="166">
                <a:moveTo>
                  <a:pt x="0" y="166"/>
                </a:moveTo>
                <a:lnTo>
                  <a:pt x="0" y="41"/>
                </a:lnTo>
                <a:lnTo>
                  <a:pt x="41" y="0"/>
                </a:lnTo>
                <a:lnTo>
                  <a:pt x="41" y="126"/>
                </a:lnTo>
                <a:lnTo>
                  <a:pt x="0" y="166"/>
                </a:lnTo>
                <a:close/>
              </a:path>
            </a:pathLst>
          </a:custGeom>
          <a:solidFill>
            <a:srgbClr val="E1E1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55" name="Freeform 26"/>
          <p:cNvSpPr>
            <a:spLocks/>
          </p:cNvSpPr>
          <p:nvPr/>
        </p:nvSpPr>
        <p:spPr bwMode="auto">
          <a:xfrm>
            <a:off x="7845425" y="2396873"/>
            <a:ext cx="246063" cy="41275"/>
          </a:xfrm>
          <a:custGeom>
            <a:avLst/>
            <a:gdLst>
              <a:gd name="T0" fmla="*/ 2147483647 w 201"/>
              <a:gd name="T1" fmla="*/ 2147483647 h 41"/>
              <a:gd name="T2" fmla="*/ 0 w 201"/>
              <a:gd name="T3" fmla="*/ 2147483647 h 41"/>
              <a:gd name="T4" fmla="*/ 2147483647 w 201"/>
              <a:gd name="T5" fmla="*/ 0 h 41"/>
              <a:gd name="T6" fmla="*/ 2147483647 w 201"/>
              <a:gd name="T7" fmla="*/ 0 h 41"/>
              <a:gd name="T8" fmla="*/ 2147483647 w 201"/>
              <a:gd name="T9" fmla="*/ 2147483647 h 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"/>
              <a:gd name="T16" fmla="*/ 0 h 41"/>
              <a:gd name="T17" fmla="*/ 201 w 201"/>
              <a:gd name="T18" fmla="*/ 41 h 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" h="41">
                <a:moveTo>
                  <a:pt x="160" y="41"/>
                </a:moveTo>
                <a:lnTo>
                  <a:pt x="0" y="41"/>
                </a:lnTo>
                <a:lnTo>
                  <a:pt x="41" y="0"/>
                </a:lnTo>
                <a:lnTo>
                  <a:pt x="201" y="0"/>
                </a:lnTo>
                <a:lnTo>
                  <a:pt x="160" y="41"/>
                </a:lnTo>
                <a:close/>
              </a:path>
            </a:pathLst>
          </a:custGeom>
          <a:solidFill>
            <a:srgbClr val="9898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56" name="Rectangle 27"/>
          <p:cNvSpPr>
            <a:spLocks noChangeArrowheads="1"/>
          </p:cNvSpPr>
          <p:nvPr/>
        </p:nvSpPr>
        <p:spPr bwMode="auto">
          <a:xfrm>
            <a:off x="7845425" y="2438148"/>
            <a:ext cx="195263" cy="125413"/>
          </a:xfrm>
          <a:prstGeom prst="rect">
            <a:avLst/>
          </a:prstGeom>
          <a:solidFill>
            <a:srgbClr val="C4C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buFontTx/>
              <a:buNone/>
            </a:pPr>
            <a:endParaRPr lang="ja-JP" altLang="en-US" sz="10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57" name="Rectangle 28"/>
          <p:cNvSpPr>
            <a:spLocks noChangeArrowheads="1"/>
          </p:cNvSpPr>
          <p:nvPr/>
        </p:nvSpPr>
        <p:spPr bwMode="auto">
          <a:xfrm>
            <a:off x="7900988" y="2282573"/>
            <a:ext cx="15875" cy="13017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buFontTx/>
              <a:buNone/>
            </a:pPr>
            <a:endParaRPr lang="ja-JP" altLang="en-US" sz="10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58" name="Freeform 29"/>
          <p:cNvSpPr>
            <a:spLocks/>
          </p:cNvSpPr>
          <p:nvPr/>
        </p:nvSpPr>
        <p:spPr bwMode="auto">
          <a:xfrm rot="20219648">
            <a:off x="6948488" y="2733423"/>
            <a:ext cx="857250" cy="220663"/>
          </a:xfrm>
          <a:custGeom>
            <a:avLst/>
            <a:gdLst>
              <a:gd name="T0" fmla="*/ 0 w 816"/>
              <a:gd name="T1" fmla="*/ 2147483647 h 178"/>
              <a:gd name="T2" fmla="*/ 2147483647 w 816"/>
              <a:gd name="T3" fmla="*/ 2147483647 h 178"/>
              <a:gd name="T4" fmla="*/ 2147483647 w 816"/>
              <a:gd name="T5" fmla="*/ 2147483647 h 178"/>
              <a:gd name="T6" fmla="*/ 2147483647 w 816"/>
              <a:gd name="T7" fmla="*/ 0 h 178"/>
              <a:gd name="T8" fmla="*/ 2147483647 w 816"/>
              <a:gd name="T9" fmla="*/ 2147483647 h 178"/>
              <a:gd name="T10" fmla="*/ 2147483647 w 816"/>
              <a:gd name="T11" fmla="*/ 2147483647 h 178"/>
              <a:gd name="T12" fmla="*/ 0 w 816"/>
              <a:gd name="T13" fmla="*/ 2147483647 h 1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16"/>
              <a:gd name="T22" fmla="*/ 0 h 178"/>
              <a:gd name="T23" fmla="*/ 816 w 816"/>
              <a:gd name="T24" fmla="*/ 178 h 1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16" h="178">
                <a:moveTo>
                  <a:pt x="0" y="178"/>
                </a:moveTo>
                <a:lnTo>
                  <a:pt x="417" y="147"/>
                </a:lnTo>
                <a:lnTo>
                  <a:pt x="402" y="105"/>
                </a:lnTo>
                <a:lnTo>
                  <a:pt x="816" y="0"/>
                </a:lnTo>
                <a:lnTo>
                  <a:pt x="318" y="71"/>
                </a:lnTo>
                <a:lnTo>
                  <a:pt x="343" y="111"/>
                </a:lnTo>
                <a:lnTo>
                  <a:pt x="0" y="178"/>
                </a:lnTo>
                <a:close/>
              </a:path>
            </a:pathLst>
          </a:custGeom>
          <a:solidFill>
            <a:srgbClr val="3333CC"/>
          </a:solidFill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6346825" y="3701704"/>
            <a:ext cx="1090613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buFontTx/>
              <a:buNone/>
            </a:pPr>
            <a:endParaRPr lang="ja-JP" altLang="en-US" sz="100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60" name="Freeform 49"/>
          <p:cNvSpPr>
            <a:spLocks/>
          </p:cNvSpPr>
          <p:nvPr/>
        </p:nvSpPr>
        <p:spPr bwMode="auto">
          <a:xfrm rot="18688597">
            <a:off x="7535863" y="2619123"/>
            <a:ext cx="588962" cy="414338"/>
          </a:xfrm>
          <a:custGeom>
            <a:avLst/>
            <a:gdLst>
              <a:gd name="T0" fmla="*/ 0 w 816"/>
              <a:gd name="T1" fmla="*/ 2147483647 h 178"/>
              <a:gd name="T2" fmla="*/ 2147483647 w 816"/>
              <a:gd name="T3" fmla="*/ 2147483647 h 178"/>
              <a:gd name="T4" fmla="*/ 2147483647 w 816"/>
              <a:gd name="T5" fmla="*/ 2147483647 h 178"/>
              <a:gd name="T6" fmla="*/ 2147483647 w 816"/>
              <a:gd name="T7" fmla="*/ 0 h 178"/>
              <a:gd name="T8" fmla="*/ 2147483647 w 816"/>
              <a:gd name="T9" fmla="*/ 2147483647 h 178"/>
              <a:gd name="T10" fmla="*/ 2147483647 w 816"/>
              <a:gd name="T11" fmla="*/ 2147483647 h 178"/>
              <a:gd name="T12" fmla="*/ 0 w 816"/>
              <a:gd name="T13" fmla="*/ 2147483647 h 1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16"/>
              <a:gd name="T22" fmla="*/ 0 h 178"/>
              <a:gd name="T23" fmla="*/ 816 w 816"/>
              <a:gd name="T24" fmla="*/ 178 h 1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16" h="178">
                <a:moveTo>
                  <a:pt x="0" y="178"/>
                </a:moveTo>
                <a:lnTo>
                  <a:pt x="417" y="147"/>
                </a:lnTo>
                <a:lnTo>
                  <a:pt x="402" y="105"/>
                </a:lnTo>
                <a:lnTo>
                  <a:pt x="816" y="0"/>
                </a:lnTo>
                <a:lnTo>
                  <a:pt x="318" y="71"/>
                </a:lnTo>
                <a:lnTo>
                  <a:pt x="343" y="111"/>
                </a:lnTo>
                <a:lnTo>
                  <a:pt x="0" y="178"/>
                </a:lnTo>
                <a:close/>
              </a:path>
            </a:pathLst>
          </a:custGeom>
          <a:solidFill>
            <a:srgbClr val="3333CC"/>
          </a:solidFill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61" name="Freeform 50"/>
          <p:cNvSpPr>
            <a:spLocks/>
          </p:cNvSpPr>
          <p:nvPr/>
        </p:nvSpPr>
        <p:spPr bwMode="auto">
          <a:xfrm rot="19853622">
            <a:off x="7270750" y="2755648"/>
            <a:ext cx="585788" cy="415925"/>
          </a:xfrm>
          <a:custGeom>
            <a:avLst/>
            <a:gdLst>
              <a:gd name="T0" fmla="*/ 0 w 816"/>
              <a:gd name="T1" fmla="*/ 2147483647 h 178"/>
              <a:gd name="T2" fmla="*/ 2147483647 w 816"/>
              <a:gd name="T3" fmla="*/ 2147483647 h 178"/>
              <a:gd name="T4" fmla="*/ 2147483647 w 816"/>
              <a:gd name="T5" fmla="*/ 2147483647 h 178"/>
              <a:gd name="T6" fmla="*/ 2147483647 w 816"/>
              <a:gd name="T7" fmla="*/ 0 h 178"/>
              <a:gd name="T8" fmla="*/ 2147483647 w 816"/>
              <a:gd name="T9" fmla="*/ 2147483647 h 178"/>
              <a:gd name="T10" fmla="*/ 2147483647 w 816"/>
              <a:gd name="T11" fmla="*/ 2147483647 h 178"/>
              <a:gd name="T12" fmla="*/ 0 w 816"/>
              <a:gd name="T13" fmla="*/ 2147483647 h 1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16"/>
              <a:gd name="T22" fmla="*/ 0 h 178"/>
              <a:gd name="T23" fmla="*/ 816 w 816"/>
              <a:gd name="T24" fmla="*/ 178 h 1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16" h="178">
                <a:moveTo>
                  <a:pt x="0" y="178"/>
                </a:moveTo>
                <a:lnTo>
                  <a:pt x="417" y="147"/>
                </a:lnTo>
                <a:lnTo>
                  <a:pt x="402" y="105"/>
                </a:lnTo>
                <a:lnTo>
                  <a:pt x="816" y="0"/>
                </a:lnTo>
                <a:lnTo>
                  <a:pt x="318" y="71"/>
                </a:lnTo>
                <a:lnTo>
                  <a:pt x="343" y="111"/>
                </a:lnTo>
                <a:lnTo>
                  <a:pt x="0" y="178"/>
                </a:lnTo>
                <a:close/>
              </a:path>
            </a:pathLst>
          </a:custGeom>
          <a:solidFill>
            <a:srgbClr val="3333CC"/>
          </a:solidFill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aphicFrame>
        <p:nvGraphicFramePr>
          <p:cNvPr id="2063" name="Object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508628"/>
              </p:ext>
            </p:extLst>
          </p:nvPr>
        </p:nvGraphicFramePr>
        <p:xfrm>
          <a:off x="4610100" y="3487391"/>
          <a:ext cx="798513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Û°À½ ÌØ°×Ý½ 2001 µÌÞ¼Þª¸Ä" r:id="rId2" imgW="2673927" imgH="2604655" progId="FLW3Drawing">
                  <p:embed/>
                </p:oleObj>
              </mc:Choice>
              <mc:Fallback>
                <p:oleObj name="Û°À½ ÌØ°×Ý½ 2001 µÌÞ¼Þª¸Ä" r:id="rId2" imgW="2673927" imgH="2604655" progId="FLW3Drawing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0100" y="3487391"/>
                        <a:ext cx="798513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64" name="Picture 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49" y="4944813"/>
            <a:ext cx="87471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65" name="Group 94"/>
          <p:cNvGrpSpPr>
            <a:grpSpLocks/>
          </p:cNvGrpSpPr>
          <p:nvPr/>
        </p:nvGrpSpPr>
        <p:grpSpPr bwMode="auto">
          <a:xfrm>
            <a:off x="2509044" y="3644953"/>
            <a:ext cx="609600" cy="515937"/>
            <a:chOff x="1207" y="2594"/>
            <a:chExt cx="1001" cy="834"/>
          </a:xfrm>
        </p:grpSpPr>
        <p:grpSp>
          <p:nvGrpSpPr>
            <p:cNvPr id="2080" name="Group 95"/>
            <p:cNvGrpSpPr>
              <a:grpSpLocks/>
            </p:cNvGrpSpPr>
            <p:nvPr/>
          </p:nvGrpSpPr>
          <p:grpSpPr bwMode="auto">
            <a:xfrm>
              <a:off x="1207" y="2594"/>
              <a:ext cx="1001" cy="834"/>
              <a:chOff x="1207" y="2594"/>
              <a:chExt cx="1001" cy="834"/>
            </a:xfrm>
          </p:grpSpPr>
          <p:pic>
            <p:nvPicPr>
              <p:cNvPr id="2082" name="Picture 9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7" y="2594"/>
                <a:ext cx="1001" cy="8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3" name="Picture 97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7" y="2594"/>
                <a:ext cx="1001" cy="8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081" name="Picture 9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5" y="2860"/>
              <a:ext cx="387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67" name="Text Box 101"/>
          <p:cNvSpPr txBox="1">
            <a:spLocks noChangeArrowheads="1"/>
          </p:cNvSpPr>
          <p:nvPr/>
        </p:nvSpPr>
        <p:spPr bwMode="auto">
          <a:xfrm>
            <a:off x="2024905" y="5483752"/>
            <a:ext cx="78297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注）</a:t>
            </a:r>
            <a:r>
              <a:rPr lang="ja-JP" altLang="en-US" sz="1200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提案書に記載した研究内容を端的な文章で説明するとともに、図等を使って分かりやすく示してください。</a:t>
            </a:r>
            <a:endParaRPr lang="en-US" altLang="ja-JP" sz="1200" u="sng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ja-JP" altLang="en-US" sz="1200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また目標とする研究成果を、可能な限り数値目標の形で入れてください。</a:t>
            </a:r>
          </a:p>
        </p:txBody>
      </p:sp>
      <p:sp>
        <p:nvSpPr>
          <p:cNvPr id="2" name="Line 102"/>
          <p:cNvSpPr>
            <a:spLocks noChangeShapeType="1"/>
          </p:cNvSpPr>
          <p:nvPr/>
        </p:nvSpPr>
        <p:spPr bwMode="auto">
          <a:xfrm flipV="1">
            <a:off x="3183871" y="3722341"/>
            <a:ext cx="1300163" cy="2476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68" name="Line 103"/>
          <p:cNvSpPr>
            <a:spLocks noChangeShapeType="1"/>
          </p:cNvSpPr>
          <p:nvPr/>
        </p:nvSpPr>
        <p:spPr bwMode="auto">
          <a:xfrm flipH="1">
            <a:off x="4910137" y="4249391"/>
            <a:ext cx="73025" cy="652847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69" name="Line 104"/>
          <p:cNvSpPr>
            <a:spLocks noChangeShapeType="1"/>
          </p:cNvSpPr>
          <p:nvPr/>
        </p:nvSpPr>
        <p:spPr bwMode="auto">
          <a:xfrm flipV="1">
            <a:off x="5534679" y="3774984"/>
            <a:ext cx="2043113" cy="95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70" name="AutoShape 105"/>
          <p:cNvSpPr>
            <a:spLocks noChangeArrowheads="1"/>
          </p:cNvSpPr>
          <p:nvPr/>
        </p:nvSpPr>
        <p:spPr bwMode="auto">
          <a:xfrm>
            <a:off x="701676" y="4191398"/>
            <a:ext cx="1889125" cy="1095375"/>
          </a:xfrm>
          <a:prstGeom prst="cloudCallout">
            <a:avLst>
              <a:gd name="adj1" fmla="val 36338"/>
              <a:gd name="adj2" fmla="val -80579"/>
            </a:avLst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例</a:t>
            </a:r>
            <a:r>
              <a:rPr lang="en-US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:×××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が○○</a:t>
            </a:r>
            <a:r>
              <a:rPr lang="en-US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Gbps</a:t>
            </a:r>
            <a:r>
              <a:rPr lang="ja-JP" altLang="en-US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でＹＹＹすることにより、ＺＺｄＢの改善を実現</a:t>
            </a:r>
          </a:p>
        </p:txBody>
      </p:sp>
      <p:sp>
        <p:nvSpPr>
          <p:cNvPr id="2071" name="AutoShape 107"/>
          <p:cNvSpPr>
            <a:spLocks noChangeArrowheads="1"/>
          </p:cNvSpPr>
          <p:nvPr/>
        </p:nvSpPr>
        <p:spPr bwMode="auto">
          <a:xfrm>
            <a:off x="5621007" y="2777780"/>
            <a:ext cx="1320068" cy="514350"/>
          </a:xfrm>
          <a:prstGeom prst="wedgeEllipseCallout">
            <a:avLst>
              <a:gd name="adj1" fmla="val -64667"/>
              <a:gd name="adj2" fmla="val 79319"/>
            </a:avLst>
          </a:prstGeom>
          <a:solidFill>
            <a:srgbClr val="C0C0C0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例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:×××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技術により、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××××</a:t>
            </a:r>
          </a:p>
        </p:txBody>
      </p:sp>
      <p:sp>
        <p:nvSpPr>
          <p:cNvPr id="2072" name="Text Box 110"/>
          <p:cNvSpPr txBox="1">
            <a:spLocks noChangeArrowheads="1"/>
          </p:cNvSpPr>
          <p:nvPr/>
        </p:nvSpPr>
        <p:spPr bwMode="auto">
          <a:xfrm>
            <a:off x="5075973" y="4518326"/>
            <a:ext cx="60272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××Gbps</a:t>
            </a:r>
          </a:p>
        </p:txBody>
      </p:sp>
      <p:sp>
        <p:nvSpPr>
          <p:cNvPr id="2073" name="Text Box 111"/>
          <p:cNvSpPr txBox="1">
            <a:spLocks noChangeArrowheads="1"/>
          </p:cNvSpPr>
          <p:nvPr/>
        </p:nvSpPr>
        <p:spPr bwMode="auto">
          <a:xfrm>
            <a:off x="6084888" y="4114454"/>
            <a:ext cx="45044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ja-JP" sz="10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××km</a:t>
            </a:r>
          </a:p>
        </p:txBody>
      </p:sp>
      <p:sp>
        <p:nvSpPr>
          <p:cNvPr id="2074" name="Text Box 112"/>
          <p:cNvSpPr txBox="1">
            <a:spLocks noChangeArrowheads="1"/>
          </p:cNvSpPr>
          <p:nvPr/>
        </p:nvSpPr>
        <p:spPr bwMode="auto">
          <a:xfrm>
            <a:off x="3597796" y="3967823"/>
            <a:ext cx="60272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××Gbps</a:t>
            </a:r>
          </a:p>
        </p:txBody>
      </p:sp>
      <p:sp>
        <p:nvSpPr>
          <p:cNvPr id="2075" name="Text Box 114"/>
          <p:cNvSpPr txBox="1">
            <a:spLocks noChangeArrowheads="1"/>
          </p:cNvSpPr>
          <p:nvPr/>
        </p:nvSpPr>
        <p:spPr bwMode="auto">
          <a:xfrm>
            <a:off x="6939459" y="25870"/>
            <a:ext cx="287764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algn="r" eaLnBrk="1" hangingPunct="1">
              <a:buFontTx/>
              <a:buNone/>
            </a:pPr>
            <a:r>
              <a:rPr lang="ja-JP" altLang="en-US" sz="1200" dirty="0">
                <a:latin typeface="HG丸ｺﾞｼｯｸM-PRO" pitchFamily="50" charset="-128"/>
                <a:ea typeface="HG丸ｺﾞｼｯｸM-PRO" pitchFamily="50" charset="-128"/>
              </a:rPr>
              <a:t>（</a:t>
            </a:r>
            <a:r>
              <a:rPr lang="zh-TW" altLang="en-US" sz="1200" dirty="0">
                <a:latin typeface="HG丸ｺﾞｼｯｸM-PRO" pitchFamily="50" charset="-128"/>
                <a:ea typeface="HG丸ｺﾞｼｯｸM-PRO" pitchFamily="50" charset="-128"/>
              </a:rPr>
              <a:t>電波有効利用</a:t>
            </a:r>
            <a:r>
              <a:rPr lang="ja-JP" altLang="en-US" sz="1200" dirty="0">
                <a:latin typeface="HG丸ｺﾞｼｯｸM-PRO" pitchFamily="50" charset="-128"/>
                <a:ea typeface="HG丸ｺﾞｼｯｸM-PRO" pitchFamily="50" charset="-128"/>
              </a:rPr>
              <a:t>プログラム）別紙</a:t>
            </a:r>
            <a:r>
              <a:rPr lang="en-US" altLang="ja-JP" sz="1200" dirty="0">
                <a:latin typeface="HG丸ｺﾞｼｯｸM-PRO" pitchFamily="50" charset="-128"/>
                <a:ea typeface="HG丸ｺﾞｼｯｸM-PRO" pitchFamily="50" charset="-128"/>
              </a:rPr>
              <a:t>2</a:t>
            </a:r>
            <a:endParaRPr lang="ja-JP" altLang="en-US" sz="12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2078" name="雲形吹き出し 35"/>
          <p:cNvSpPr>
            <a:spLocks noChangeArrowheads="1"/>
          </p:cNvSpPr>
          <p:nvPr/>
        </p:nvSpPr>
        <p:spPr bwMode="auto">
          <a:xfrm>
            <a:off x="5769508" y="4258277"/>
            <a:ext cx="4085159" cy="875037"/>
          </a:xfrm>
          <a:prstGeom prst="cloudCallout">
            <a:avLst>
              <a:gd name="adj1" fmla="val -36368"/>
              <a:gd name="adj2" fmla="val 69052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buFontTx/>
              <a:buNone/>
            </a:pP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Ａ４横１ページで作成願います。</a:t>
            </a:r>
            <a:endParaRPr lang="en-US" altLang="ja-JP" sz="14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eaLnBrk="1" hangingPunct="1">
              <a:buFontTx/>
              <a:buNone/>
            </a:pP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レイアウトやフォントは自由です。</a:t>
            </a:r>
            <a:endParaRPr lang="ja-JP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eaLnBrk="1" hangingPunct="1">
              <a:buFontTx/>
              <a:buNone/>
            </a:pPr>
            <a:endParaRPr lang="ja-JP" altLang="en-US" sz="14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" name="角丸四角形 3"/>
          <p:cNvSpPr/>
          <p:nvPr/>
        </p:nvSpPr>
        <p:spPr bwMode="auto">
          <a:xfrm>
            <a:off x="277797" y="263835"/>
            <a:ext cx="9372601" cy="944451"/>
          </a:xfrm>
          <a:prstGeom prst="roundRect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buNone/>
            </a:pPr>
            <a:r>
              <a:rPr lang="ja-JP" altLang="en-US" sz="1200" kern="0" dirty="0">
                <a:latin typeface="HG丸ｺﾞｼｯｸM-PRO" pitchFamily="50" charset="-128"/>
                <a:ea typeface="HG丸ｺﾞｼｯｸM-PRO" pitchFamily="50" charset="-128"/>
              </a:rPr>
              <a:t>　課題</a:t>
            </a:r>
            <a:r>
              <a:rPr lang="en-US" altLang="ja-JP" sz="1200" kern="0" dirty="0">
                <a:latin typeface="HG丸ｺﾞｼｯｸM-PRO" pitchFamily="50" charset="-128"/>
                <a:ea typeface="HG丸ｺﾞｼｯｸM-PRO" pitchFamily="50" charset="-128"/>
              </a:rPr>
              <a:t>110</a:t>
            </a:r>
            <a:r>
              <a:rPr lang="ja-JP" altLang="en-US" sz="1200" kern="0" dirty="0">
                <a:latin typeface="HG丸ｺﾞｼｯｸM-PRO" pitchFamily="50" charset="-128"/>
                <a:ea typeface="HG丸ｺﾞｼｯｸM-PRO" pitchFamily="50" charset="-128"/>
              </a:rPr>
              <a:t>　＊＊＊＊＊＊＊＊＊＊＊＊＊＊＊＊＊＊＊＊＊＊＊＊＊＊＊＊＊＊＊＊＊＊＊＊＊＊</a:t>
            </a:r>
            <a:r>
              <a:rPr lang="ja-JP" altLang="en-US" kern="0" dirty="0">
                <a:latin typeface="HG丸ｺﾞｼｯｸM-PRO" pitchFamily="50" charset="-128"/>
                <a:ea typeface="HG丸ｺﾞｼｯｸM-PRO" pitchFamily="50" charset="-128"/>
              </a:rPr>
              <a:t>　　</a:t>
            </a:r>
            <a:endParaRPr lang="en-US" altLang="ja-JP" kern="0" dirty="0"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buNone/>
            </a:pPr>
            <a:r>
              <a:rPr lang="ja-JP" altLang="en-US" kern="0" dirty="0">
                <a:latin typeface="HG丸ｺﾞｼｯｸM-PRO" pitchFamily="50" charset="-128"/>
                <a:ea typeface="HG丸ｺﾞｼｯｸM-PRO" pitchFamily="50" charset="-128"/>
              </a:rPr>
              <a:t>　　研究開発項目</a:t>
            </a:r>
            <a:r>
              <a:rPr lang="en-US" altLang="ja-JP" kern="0" dirty="0">
                <a:latin typeface="HG丸ｺﾞｼｯｸM-PRO" pitchFamily="50" charset="-128"/>
                <a:ea typeface="HG丸ｺﾞｼｯｸM-PRO" pitchFamily="50" charset="-128"/>
              </a:rPr>
              <a:t>X</a:t>
            </a:r>
            <a:r>
              <a:rPr lang="ja-JP" altLang="en-US" kern="0" dirty="0">
                <a:latin typeface="HG丸ｺﾞｼｯｸM-PRO" pitchFamily="50" charset="-128"/>
                <a:ea typeface="HG丸ｺﾞｼｯｸM-PRO" pitchFamily="50" charset="-128"/>
              </a:rPr>
              <a:t>　□□□□□□□□□□□□□□□、</a:t>
            </a:r>
            <a:r>
              <a:rPr lang="zh-TW" altLang="en-US" kern="0" dirty="0">
                <a:latin typeface="HG丸ｺﾞｼｯｸM-PRO" pitchFamily="50" charset="-128"/>
                <a:ea typeface="HG丸ｺﾞｼｯｸM-PRO" pitchFamily="50" charset="-128"/>
              </a:rPr>
              <a:t>研究開発項目</a:t>
            </a:r>
            <a:r>
              <a:rPr lang="en-US" altLang="zh-TW" kern="0" dirty="0">
                <a:latin typeface="HG丸ｺﾞｼｯｸM-PRO" pitchFamily="50" charset="-128"/>
                <a:ea typeface="HG丸ｺﾞｼｯｸM-PRO" pitchFamily="50" charset="-128"/>
              </a:rPr>
              <a:t>X</a:t>
            </a:r>
            <a:r>
              <a:rPr lang="zh-TW" altLang="en-US" kern="0" dirty="0">
                <a:latin typeface="HG丸ｺﾞｼｯｸM-PRO" pitchFamily="50" charset="-128"/>
                <a:ea typeface="HG丸ｺﾞｼｯｸM-PRO" pitchFamily="50" charset="-128"/>
              </a:rPr>
              <a:t>　□□□□□□□□□□□□□□□</a:t>
            </a:r>
            <a:endParaRPr lang="en-US" altLang="ja-JP" kern="0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kern="0" dirty="0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200" kern="0" dirty="0">
                <a:latin typeface="HG丸ｺﾞｼｯｸM-PRO" pitchFamily="50" charset="-128"/>
                <a:ea typeface="HG丸ｺﾞｼｯｸM-PRO" pitchFamily="50" charset="-128"/>
              </a:rPr>
              <a:t> 提案課題　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＊＊＊＊＊＊＊＊＊＊＊＊＊＊＊＊＊＊＊＊＊＊＊＊＊＊＊＊＊＊＊＊＊＊＊＊＊</a:t>
            </a:r>
          </a:p>
          <a:p>
            <a:pPr>
              <a:buNone/>
            </a:pPr>
            <a:r>
              <a:rPr lang="ja-JP" altLang="en-US" sz="1200" kern="0" dirty="0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zh-TW" altLang="en-US" sz="1200" kern="0" dirty="0">
                <a:latin typeface="HG丸ｺﾞｼｯｸM-PRO" pitchFamily="50" charset="-128"/>
                <a:ea typeface="HG丸ｺﾞｼｯｸM-PRO" pitchFamily="50" charset="-128"/>
              </a:rPr>
              <a:t>提案者：ＡＡ会社、ＢＢ</a:t>
            </a:r>
            <a:r>
              <a:rPr lang="ja-JP" altLang="en-US" sz="1200" kern="0" dirty="0">
                <a:latin typeface="HG丸ｺﾞｼｯｸM-PRO" pitchFamily="50" charset="-128"/>
                <a:ea typeface="HG丸ｺﾞｼｯｸM-PRO" pitchFamily="50" charset="-128"/>
              </a:rPr>
              <a:t>会社</a:t>
            </a:r>
            <a:r>
              <a:rPr lang="zh-TW" altLang="en-US" sz="1200" kern="0" dirty="0">
                <a:latin typeface="HG丸ｺﾞｼｯｸM-PRO" pitchFamily="50" charset="-128"/>
                <a:ea typeface="HG丸ｺﾞｼｯｸM-PRO" pitchFamily="50" charset="-128"/>
              </a:rPr>
              <a:t>、ＣＣ</a:t>
            </a:r>
            <a:r>
              <a:rPr lang="ja-JP" altLang="en-US" sz="1200" kern="0" dirty="0">
                <a:latin typeface="HG丸ｺﾞｼｯｸM-PRO" pitchFamily="50" charset="-128"/>
                <a:ea typeface="HG丸ｺﾞｼｯｸM-PRO" pitchFamily="50" charset="-128"/>
              </a:rPr>
              <a:t>大学</a:t>
            </a:r>
            <a:r>
              <a:rPr lang="zh-TW" altLang="en-US" sz="1200" kern="0" dirty="0">
                <a:latin typeface="HG丸ｺﾞｼｯｸM-PRO" pitchFamily="50" charset="-128"/>
                <a:ea typeface="HG丸ｺﾞｼｯｸM-PRO" pitchFamily="50" charset="-128"/>
              </a:rPr>
              <a:t>、＊＊＊＊＊＊＊　</a:t>
            </a:r>
            <a:endParaRPr lang="en-US" altLang="zh-TW" sz="1200" kern="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7" name="Text Box 56"/>
          <p:cNvSpPr txBox="1">
            <a:spLocks noChangeArrowheads="1"/>
          </p:cNvSpPr>
          <p:nvPr/>
        </p:nvSpPr>
        <p:spPr bwMode="auto">
          <a:xfrm>
            <a:off x="325440" y="1258502"/>
            <a:ext cx="9353549" cy="670953"/>
          </a:xfrm>
          <a:prstGeom prst="rect">
            <a:avLst/>
          </a:prstGeom>
          <a:solidFill>
            <a:srgbClr val="FFFFCC"/>
          </a:solidFill>
          <a:ln w="6350">
            <a:noFill/>
            <a:prstDash val="solid"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 eaLnBrk="0" hangingPunct="0"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研究内容を数行で記入する。特に、アピールしたい技術、目標を記入する。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</a:p>
          <a:p>
            <a:pPr eaLnBrk="1" hangingPunct="1">
              <a:buFontTx/>
              <a:buNone/>
            </a:pPr>
            <a:endParaRPr lang="en-US" altLang="ja-JP" sz="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eaLnBrk="1" hangingPunct="1">
              <a:buFontTx/>
              <a:buNone/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例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:××××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について、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××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技術、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××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技術を開発し、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×××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の基盤技術を確立する。また、実証実験を行い、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××</a:t>
            </a:r>
            <a:r>
              <a:rPr lang="en-US" altLang="ja-JP" sz="1200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Gbps</a:t>
            </a:r>
            <a:r>
              <a:rPr lang="ja-JP" altLang="en-US" sz="1200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××km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において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×××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を達成する。</a:t>
            </a:r>
          </a:p>
        </p:txBody>
      </p:sp>
      <p:sp>
        <p:nvSpPr>
          <p:cNvPr id="2077" name="Text Box 119"/>
          <p:cNvSpPr>
            <a:spLocks noChangeArrowheads="1"/>
          </p:cNvSpPr>
          <p:nvPr/>
        </p:nvSpPr>
        <p:spPr bwMode="auto">
          <a:xfrm>
            <a:off x="285421" y="2031055"/>
            <a:ext cx="5153024" cy="981673"/>
          </a:xfrm>
          <a:prstGeom prst="wedgeRectCallout">
            <a:avLst>
              <a:gd name="adj1" fmla="val 34707"/>
              <a:gd name="adj2" fmla="val -165991"/>
            </a:avLst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36000" tIns="36000" rIns="36000" bIns="36000">
            <a:noAutofit/>
          </a:bodyPr>
          <a:lstStyle>
            <a:lvl1pPr eaLnBrk="0" hangingPunct="0"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buFontTx/>
              <a:buNone/>
              <a:tabLst>
                <a:tab pos="896938" algn="l"/>
              </a:tabLst>
            </a:pP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・提案書に記載した課題番号、研究開発プロジェクト名、研究開発項目</a:t>
            </a:r>
            <a:endParaRPr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eaLnBrk="1" hangingPunct="1">
              <a:buFontTx/>
              <a:buNone/>
              <a:tabLst>
                <a:tab pos="896938" algn="l"/>
              </a:tabLst>
            </a:pP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及び項目名、提案課題名称を記入してください。</a:t>
            </a:r>
            <a:endParaRPr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eaLnBrk="1" hangingPunct="1">
              <a:buFontTx/>
              <a:buNone/>
            </a:pP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・提案者名（代表提案者、共同提案者）を記入してください。提案書と同</a:t>
            </a:r>
            <a:endParaRPr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eaLnBrk="1" hangingPunct="1">
              <a:buFontTx/>
              <a:buNone/>
            </a:pP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様に提案者名の筆頭は代表提案者にしてください。法人名称の略称可。</a:t>
            </a:r>
            <a:endParaRPr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D8A14047-4DED-FAD6-7AE3-8977BDA635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109206"/>
              </p:ext>
            </p:extLst>
          </p:nvPr>
        </p:nvGraphicFramePr>
        <p:xfrm>
          <a:off x="108468" y="5963891"/>
          <a:ext cx="9736188" cy="85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32171">
                  <a:extLst>
                    <a:ext uri="{9D8B030D-6E8A-4147-A177-3AD203B41FA5}">
                      <a16:colId xmlns:a16="http://schemas.microsoft.com/office/drawing/2014/main" val="693364360"/>
                    </a:ext>
                  </a:extLst>
                </a:gridCol>
                <a:gridCol w="7104017">
                  <a:extLst>
                    <a:ext uri="{9D8B030D-6E8A-4147-A177-3AD203B41FA5}">
                      <a16:colId xmlns:a16="http://schemas.microsoft.com/office/drawing/2014/main" val="10287470"/>
                    </a:ext>
                  </a:extLst>
                </a:gridCol>
              </a:tblGrid>
              <a:tr h="541625">
                <a:tc>
                  <a:txBody>
                    <a:bodyPr/>
                    <a:lstStyle/>
                    <a:p>
                      <a:r>
                        <a:rPr kumimoji="1" lang="ja-JP" altLang="en-US" sz="11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電波の有効利用技術</a:t>
                      </a:r>
                      <a:r>
                        <a:rPr kumimoji="1" lang="ja-JP" altLang="en-US" sz="11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（該当するもの■、複数可）と</a:t>
                      </a:r>
                      <a:endParaRPr kumimoji="1" lang="en-US" altLang="ja-JP" sz="11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11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その理由</a:t>
                      </a:r>
                      <a:r>
                        <a:rPr kumimoji="1" lang="ja-JP" altLang="en-US" sz="11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（簡潔に記述下さい）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□周波数を効率的に利用する技術　　□周波数の共同利用を促進する技術　　□高い周波数への移行を促進する技術</a:t>
                      </a:r>
                      <a:endParaRPr kumimoji="1" lang="en-US" altLang="ja-JP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kumimoji="1" lang="ja-JP" altLang="en-US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（理由：　　　　　　　　　　　　　　　　　　　　　　　　　　　　　　　　　　　　　　　　　　　　　　　　　　　　　　　　　　　　　　　　　　　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4925874"/>
                  </a:ext>
                </a:extLst>
              </a:tr>
              <a:tr h="230192">
                <a:tc>
                  <a:txBody>
                    <a:bodyPr/>
                    <a:lstStyle/>
                    <a:p>
                      <a:r>
                        <a:rPr kumimoji="1" lang="ja-JP" altLang="en-US" sz="11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当該技術の利用が想定される周波数帯</a:t>
                      </a:r>
                      <a:endParaRPr kumimoji="1" lang="en-US" altLang="ja-JP" sz="11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＜記載例＞○○</a:t>
                      </a:r>
                      <a:r>
                        <a:rPr kumimoji="1" lang="en-US" altLang="ja-JP" sz="11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GHz</a:t>
                      </a:r>
                      <a:r>
                        <a:rPr kumimoji="1" lang="ja-JP" altLang="en-US" sz="11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帯、テラヘルツ帯（</a:t>
                      </a:r>
                      <a:r>
                        <a:rPr kumimoji="1" lang="en-US" altLang="ja-JP" sz="11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300</a:t>
                      </a:r>
                      <a:r>
                        <a:rPr kumimoji="1" lang="ja-JP" altLang="en-US" sz="11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～</a:t>
                      </a:r>
                      <a:r>
                        <a:rPr kumimoji="1" lang="en-US" altLang="ja-JP" sz="11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1000GHz</a:t>
                      </a:r>
                      <a:r>
                        <a:rPr kumimoji="1" lang="ja-JP" altLang="en-US" sz="110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）など</a:t>
                      </a:r>
                      <a:endParaRPr kumimoji="1" lang="en-US" altLang="ja-JP" sz="110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94141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440</Words>
  <Application>Microsoft Office PowerPoint</Application>
  <PresentationFormat>A4 210 x 297 mm</PresentationFormat>
  <Paragraphs>27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Meiryo UI</vt:lpstr>
      <vt:lpstr>Times New Roman</vt:lpstr>
      <vt:lpstr>標準デザイン</vt:lpstr>
      <vt:lpstr>Û°À½ ÌØ°×Ý½ 2001 µÌÞ¼Þª¸Ä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2014-01-28T09:08:25Z</dcterms:created>
  <dcterms:modified xsi:type="dcterms:W3CDTF">2026-08-10T05:05:45Z</dcterms:modified>
</cp:coreProperties>
</file>