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8" r:id="rId2"/>
  </p:sldIdLst>
  <p:sldSz cx="9906000" cy="6858000" type="A4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 snapToGrid="0">
      <p:cViewPr varScale="1">
        <p:scale>
          <a:sx n="107" d="100"/>
          <a:sy n="107" d="100"/>
        </p:scale>
        <p:origin x="2082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430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430" y="944197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1955C4C3-7D29-4E2E-8857-BC6B5E2AF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539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430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86388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5" y="4720985"/>
            <a:ext cx="4991091" cy="44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430" y="944197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0" tIns="46091" rIns="92180" bIns="460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6A889C07-3273-4EDD-B0D1-994A16F0783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0474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99B39-0ACD-43A7-A0B3-05C4B5B9B0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966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8549F-821D-479E-82FF-35945CEBD5F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21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D852-437B-49AD-B8E1-E6E069627E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602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3FA0-77F3-4D7E-85D6-7FE2525408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67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9ADE9-4EC4-44D2-810E-CE2D93C4F3B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7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F9CD-C0D9-4894-9711-1267228906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834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E512-EBF7-4BD8-ABA2-A5435731E6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69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E7DE-F94F-496D-9CA3-45A7C6BE5C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484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A2A7D-F923-4809-A17D-6AC1C32AC2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420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E73E-7683-41BB-AC5B-024055A448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101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A0728-26A2-461D-895F-06EB8E3DCF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39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BC1AAD4E-9921-4E9E-B037-E2DCCD8391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ChangeArrowheads="1"/>
          </p:cNvSpPr>
          <p:nvPr/>
        </p:nvSpPr>
        <p:spPr bwMode="auto">
          <a:xfrm>
            <a:off x="6665913" y="5584479"/>
            <a:ext cx="11461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1" name="Freeform 22"/>
          <p:cNvSpPr>
            <a:spLocks/>
          </p:cNvSpPr>
          <p:nvPr/>
        </p:nvSpPr>
        <p:spPr bwMode="auto">
          <a:xfrm>
            <a:off x="8309852" y="2785716"/>
            <a:ext cx="144463" cy="982663"/>
          </a:xfrm>
          <a:custGeom>
            <a:avLst/>
            <a:gdLst>
              <a:gd name="T0" fmla="*/ 2147483647 w 119"/>
              <a:gd name="T1" fmla="*/ 2147483647 h 978"/>
              <a:gd name="T2" fmla="*/ 2147483647 w 119"/>
              <a:gd name="T3" fmla="*/ 2147483647 h 978"/>
              <a:gd name="T4" fmla="*/ 0 w 119"/>
              <a:gd name="T5" fmla="*/ 2147483647 h 978"/>
              <a:gd name="T6" fmla="*/ 0 w 119"/>
              <a:gd name="T7" fmla="*/ 0 h 978"/>
              <a:gd name="T8" fmla="*/ 2147483647 w 119"/>
              <a:gd name="T9" fmla="*/ 2147483647 h 9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9"/>
              <a:gd name="T16" fmla="*/ 0 h 978"/>
              <a:gd name="T17" fmla="*/ 119 w 119"/>
              <a:gd name="T18" fmla="*/ 978 h 9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9" h="978">
                <a:moveTo>
                  <a:pt x="119" y="120"/>
                </a:moveTo>
                <a:lnTo>
                  <a:pt x="119" y="978"/>
                </a:lnTo>
                <a:lnTo>
                  <a:pt x="0" y="862"/>
                </a:lnTo>
                <a:lnTo>
                  <a:pt x="0" y="0"/>
                </a:lnTo>
                <a:lnTo>
                  <a:pt x="119" y="12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2" name="Freeform 23"/>
          <p:cNvSpPr>
            <a:spLocks/>
          </p:cNvSpPr>
          <p:nvPr/>
        </p:nvSpPr>
        <p:spPr bwMode="auto">
          <a:xfrm>
            <a:off x="8309852" y="2785716"/>
            <a:ext cx="685800" cy="119063"/>
          </a:xfrm>
          <a:custGeom>
            <a:avLst/>
            <a:gdLst>
              <a:gd name="T0" fmla="*/ 2147483647 w 571"/>
              <a:gd name="T1" fmla="*/ 2147483647 h 120"/>
              <a:gd name="T2" fmla="*/ 2147483647 w 571"/>
              <a:gd name="T3" fmla="*/ 2147483647 h 120"/>
              <a:gd name="T4" fmla="*/ 0 w 571"/>
              <a:gd name="T5" fmla="*/ 0 h 120"/>
              <a:gd name="T6" fmla="*/ 2147483647 w 571"/>
              <a:gd name="T7" fmla="*/ 0 h 120"/>
              <a:gd name="T8" fmla="*/ 2147483647 w 571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1"/>
              <a:gd name="T16" fmla="*/ 0 h 120"/>
              <a:gd name="T17" fmla="*/ 571 w 571"/>
              <a:gd name="T18" fmla="*/ 120 h 1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1" h="120">
                <a:moveTo>
                  <a:pt x="571" y="120"/>
                </a:moveTo>
                <a:lnTo>
                  <a:pt x="119" y="120"/>
                </a:lnTo>
                <a:lnTo>
                  <a:pt x="0" y="0"/>
                </a:lnTo>
                <a:lnTo>
                  <a:pt x="450" y="0"/>
                </a:lnTo>
                <a:lnTo>
                  <a:pt x="571" y="12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3" name="Rectangle 24"/>
          <p:cNvSpPr>
            <a:spLocks noChangeArrowheads="1"/>
          </p:cNvSpPr>
          <p:nvPr/>
        </p:nvSpPr>
        <p:spPr bwMode="auto">
          <a:xfrm>
            <a:off x="8127290" y="3655666"/>
            <a:ext cx="541337" cy="863600"/>
          </a:xfrm>
          <a:prstGeom prst="rect">
            <a:avLst/>
          </a:prstGeom>
          <a:solidFill>
            <a:srgbClr val="B3B3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4" name="Freeform 25"/>
          <p:cNvSpPr>
            <a:spLocks/>
          </p:cNvSpPr>
          <p:nvPr/>
        </p:nvSpPr>
        <p:spPr bwMode="auto">
          <a:xfrm>
            <a:off x="8511465" y="2728566"/>
            <a:ext cx="50800" cy="166688"/>
          </a:xfrm>
          <a:custGeom>
            <a:avLst/>
            <a:gdLst>
              <a:gd name="T0" fmla="*/ 0 w 41"/>
              <a:gd name="T1" fmla="*/ 2147483647 h 166"/>
              <a:gd name="T2" fmla="*/ 0 w 41"/>
              <a:gd name="T3" fmla="*/ 2147483647 h 166"/>
              <a:gd name="T4" fmla="*/ 2147483647 w 41"/>
              <a:gd name="T5" fmla="*/ 0 h 166"/>
              <a:gd name="T6" fmla="*/ 2147483647 w 41"/>
              <a:gd name="T7" fmla="*/ 2147483647 h 166"/>
              <a:gd name="T8" fmla="*/ 0 w 41"/>
              <a:gd name="T9" fmla="*/ 2147483647 h 1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66"/>
              <a:gd name="T17" fmla="*/ 41 w 41"/>
              <a:gd name="T18" fmla="*/ 166 h 1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66">
                <a:moveTo>
                  <a:pt x="0" y="166"/>
                </a:moveTo>
                <a:lnTo>
                  <a:pt x="0" y="41"/>
                </a:lnTo>
                <a:lnTo>
                  <a:pt x="41" y="0"/>
                </a:lnTo>
                <a:lnTo>
                  <a:pt x="41" y="126"/>
                </a:lnTo>
                <a:lnTo>
                  <a:pt x="0" y="166"/>
                </a:lnTo>
                <a:close/>
              </a:path>
            </a:pathLst>
          </a:custGeom>
          <a:solidFill>
            <a:srgbClr val="E1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5" name="Freeform 26"/>
          <p:cNvSpPr>
            <a:spLocks/>
          </p:cNvSpPr>
          <p:nvPr/>
        </p:nvSpPr>
        <p:spPr bwMode="auto">
          <a:xfrm>
            <a:off x="8316202" y="2728566"/>
            <a:ext cx="246063" cy="41275"/>
          </a:xfrm>
          <a:custGeom>
            <a:avLst/>
            <a:gdLst>
              <a:gd name="T0" fmla="*/ 2147483647 w 201"/>
              <a:gd name="T1" fmla="*/ 2147483647 h 41"/>
              <a:gd name="T2" fmla="*/ 0 w 201"/>
              <a:gd name="T3" fmla="*/ 2147483647 h 41"/>
              <a:gd name="T4" fmla="*/ 2147483647 w 201"/>
              <a:gd name="T5" fmla="*/ 0 h 41"/>
              <a:gd name="T6" fmla="*/ 2147483647 w 201"/>
              <a:gd name="T7" fmla="*/ 0 h 41"/>
              <a:gd name="T8" fmla="*/ 2147483647 w 201"/>
              <a:gd name="T9" fmla="*/ 2147483647 h 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41"/>
              <a:gd name="T17" fmla="*/ 201 w 201"/>
              <a:gd name="T18" fmla="*/ 41 h 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41">
                <a:moveTo>
                  <a:pt x="160" y="41"/>
                </a:moveTo>
                <a:lnTo>
                  <a:pt x="0" y="41"/>
                </a:lnTo>
                <a:lnTo>
                  <a:pt x="41" y="0"/>
                </a:lnTo>
                <a:lnTo>
                  <a:pt x="201" y="0"/>
                </a:lnTo>
                <a:lnTo>
                  <a:pt x="160" y="41"/>
                </a:lnTo>
                <a:close/>
              </a:path>
            </a:pathLst>
          </a:custGeom>
          <a:solidFill>
            <a:srgbClr val="989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8316202" y="2769841"/>
            <a:ext cx="195263" cy="125413"/>
          </a:xfrm>
          <a:prstGeom prst="rect">
            <a:avLst/>
          </a:prstGeom>
          <a:solidFill>
            <a:srgbClr val="C4C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7" name="Rectangle 28"/>
          <p:cNvSpPr>
            <a:spLocks noChangeArrowheads="1"/>
          </p:cNvSpPr>
          <p:nvPr/>
        </p:nvSpPr>
        <p:spPr bwMode="auto">
          <a:xfrm>
            <a:off x="8371765" y="2614266"/>
            <a:ext cx="15875" cy="130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8" name="Freeform 29"/>
          <p:cNvSpPr>
            <a:spLocks/>
          </p:cNvSpPr>
          <p:nvPr/>
        </p:nvSpPr>
        <p:spPr bwMode="auto">
          <a:xfrm rot="20219648">
            <a:off x="7419265" y="3065116"/>
            <a:ext cx="857250" cy="220663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6817602" y="3701704"/>
            <a:ext cx="1090613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0" name="Freeform 49"/>
          <p:cNvSpPr>
            <a:spLocks/>
          </p:cNvSpPr>
          <p:nvPr/>
        </p:nvSpPr>
        <p:spPr bwMode="auto">
          <a:xfrm rot="18688597">
            <a:off x="8006640" y="2950816"/>
            <a:ext cx="588962" cy="414338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1" name="Freeform 50"/>
          <p:cNvSpPr>
            <a:spLocks/>
          </p:cNvSpPr>
          <p:nvPr/>
        </p:nvSpPr>
        <p:spPr bwMode="auto">
          <a:xfrm rot="19853622">
            <a:off x="7741527" y="3087341"/>
            <a:ext cx="585788" cy="415925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6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358534"/>
              </p:ext>
            </p:extLst>
          </p:nvPr>
        </p:nvGraphicFramePr>
        <p:xfrm>
          <a:off x="5080877" y="3487391"/>
          <a:ext cx="7985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Û°À½ ÌØ°×Ý½ 2001 µÌÞ¼Þª¸Ä" r:id="rId2" imgW="2673927" imgH="2604655" progId="FLW3Drawing">
                  <p:embed/>
                </p:oleObj>
              </mc:Choice>
              <mc:Fallback>
                <p:oleObj name="Û°À½ ÌØ°×Ý½ 2001 µÌÞ¼Þª¸Ä" r:id="rId2" imgW="2673927" imgH="2604655" progId="FLW3Drawing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877" y="3487391"/>
                        <a:ext cx="798513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4" name="Picture 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092" y="4964795"/>
            <a:ext cx="874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94"/>
          <p:cNvGrpSpPr>
            <a:grpSpLocks/>
          </p:cNvGrpSpPr>
          <p:nvPr/>
        </p:nvGrpSpPr>
        <p:grpSpPr bwMode="auto">
          <a:xfrm>
            <a:off x="2697733" y="3832439"/>
            <a:ext cx="609600" cy="515937"/>
            <a:chOff x="1207" y="2594"/>
            <a:chExt cx="1001" cy="834"/>
          </a:xfrm>
        </p:grpSpPr>
        <p:grpSp>
          <p:nvGrpSpPr>
            <p:cNvPr id="2080" name="Group 95"/>
            <p:cNvGrpSpPr>
              <a:grpSpLocks/>
            </p:cNvGrpSpPr>
            <p:nvPr/>
          </p:nvGrpSpPr>
          <p:grpSpPr bwMode="auto">
            <a:xfrm>
              <a:off x="1207" y="2594"/>
              <a:ext cx="1001" cy="834"/>
              <a:chOff x="1207" y="2594"/>
              <a:chExt cx="1001" cy="834"/>
            </a:xfrm>
          </p:grpSpPr>
          <p:pic>
            <p:nvPicPr>
              <p:cNvPr id="2082" name="Picture 9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3" name="Picture 9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81" name="Picture 9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5" y="2860"/>
              <a:ext cx="387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7" name="Text Box 101"/>
          <p:cNvSpPr txBox="1">
            <a:spLocks noChangeArrowheads="1"/>
          </p:cNvSpPr>
          <p:nvPr/>
        </p:nvSpPr>
        <p:spPr bwMode="auto">
          <a:xfrm>
            <a:off x="287322" y="5668019"/>
            <a:ext cx="9111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注）</a:t>
            </a: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提案書に記載した研究内容を端的な文章で説明するとともに、図等を使って分かりやすく示してください。</a:t>
            </a:r>
            <a:endParaRPr lang="en-US" altLang="ja-JP" sz="14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また目標とする研究成果を、可能な限り数値目標の形で入れてください。</a:t>
            </a:r>
          </a:p>
        </p:txBody>
      </p:sp>
      <p:sp>
        <p:nvSpPr>
          <p:cNvPr id="2" name="Line 102"/>
          <p:cNvSpPr>
            <a:spLocks noChangeShapeType="1"/>
          </p:cNvSpPr>
          <p:nvPr/>
        </p:nvSpPr>
        <p:spPr bwMode="auto">
          <a:xfrm flipV="1">
            <a:off x="3406777" y="3869979"/>
            <a:ext cx="1455025" cy="2001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8" name="Line 103"/>
          <p:cNvSpPr>
            <a:spLocks noChangeShapeType="1"/>
          </p:cNvSpPr>
          <p:nvPr/>
        </p:nvSpPr>
        <p:spPr bwMode="auto">
          <a:xfrm flipH="1">
            <a:off x="5390960" y="4249392"/>
            <a:ext cx="62979" cy="670952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9" name="Line 104"/>
          <p:cNvSpPr>
            <a:spLocks noChangeShapeType="1"/>
          </p:cNvSpPr>
          <p:nvPr/>
        </p:nvSpPr>
        <p:spPr bwMode="auto">
          <a:xfrm flipV="1">
            <a:off x="5998452" y="3979516"/>
            <a:ext cx="2043113" cy="9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71" name="AutoShape 107"/>
          <p:cNvSpPr>
            <a:spLocks noChangeArrowheads="1"/>
          </p:cNvSpPr>
          <p:nvPr/>
        </p:nvSpPr>
        <p:spPr bwMode="auto">
          <a:xfrm>
            <a:off x="6114340" y="2868266"/>
            <a:ext cx="1549400" cy="514350"/>
          </a:xfrm>
          <a:prstGeom prst="wedgeEllipseCallout">
            <a:avLst>
              <a:gd name="adj1" fmla="val -64667"/>
              <a:gd name="adj2" fmla="val 79319"/>
            </a:avLst>
          </a:prstGeom>
          <a:solidFill>
            <a:srgbClr val="C0C0C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技術により、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××××</a:t>
            </a:r>
          </a:p>
        </p:txBody>
      </p:sp>
      <p:sp>
        <p:nvSpPr>
          <p:cNvPr id="2072" name="Text Box 110"/>
          <p:cNvSpPr txBox="1">
            <a:spLocks noChangeArrowheads="1"/>
          </p:cNvSpPr>
          <p:nvPr/>
        </p:nvSpPr>
        <p:spPr bwMode="auto">
          <a:xfrm>
            <a:off x="5599990" y="46796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3" name="Text Box 111"/>
          <p:cNvSpPr txBox="1">
            <a:spLocks noChangeArrowheads="1"/>
          </p:cNvSpPr>
          <p:nvPr/>
        </p:nvSpPr>
        <p:spPr bwMode="auto">
          <a:xfrm>
            <a:off x="6555665" y="4114454"/>
            <a:ext cx="45044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</a:p>
        </p:txBody>
      </p:sp>
      <p:sp>
        <p:nvSpPr>
          <p:cNvPr id="2074" name="Text Box 112"/>
          <p:cNvSpPr txBox="1">
            <a:spLocks noChangeArrowheads="1"/>
          </p:cNvSpPr>
          <p:nvPr/>
        </p:nvSpPr>
        <p:spPr bwMode="auto">
          <a:xfrm>
            <a:off x="3608388" y="41335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5" name="Text Box 114"/>
          <p:cNvSpPr txBox="1">
            <a:spLocks noChangeArrowheads="1"/>
          </p:cNvSpPr>
          <p:nvPr/>
        </p:nvSpPr>
        <p:spPr bwMode="auto">
          <a:xfrm>
            <a:off x="6892131" y="142089"/>
            <a:ext cx="2897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buFontTx/>
              <a:buNone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（要素・シーズ　日独国際共同）別紙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endParaRPr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078" name="雲形吹き出し 35"/>
          <p:cNvSpPr>
            <a:spLocks noChangeArrowheads="1"/>
          </p:cNvSpPr>
          <p:nvPr/>
        </p:nvSpPr>
        <p:spPr bwMode="auto">
          <a:xfrm>
            <a:off x="172961" y="4512615"/>
            <a:ext cx="4141706" cy="1075920"/>
          </a:xfrm>
          <a:prstGeom prst="cloudCallout">
            <a:avLst>
              <a:gd name="adj1" fmla="val -19690"/>
              <a:gd name="adj2" fmla="val 45519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Ａ４横１ページで作成願います。</a:t>
            </a:r>
            <a:endParaRPr lang="en-US" altLang="ja-JP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レイアウトやフォントは自由です。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 bwMode="auto">
          <a:xfrm>
            <a:off x="277797" y="337737"/>
            <a:ext cx="9372601" cy="962072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　提案研究開発プロジェクト名</a:t>
            </a:r>
            <a:r>
              <a:rPr lang="en-US" altLang="ja-JP" sz="1200" kern="0" dirty="0">
                <a:latin typeface="HG丸ｺﾞｼｯｸM-PRO" pitchFamily="50" charset="-128"/>
                <a:ea typeface="HG丸ｺﾞｼｯｸM-PRO" pitchFamily="50" charset="-128"/>
              </a:rPr>
              <a:t>[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日本語</a:t>
            </a:r>
            <a:r>
              <a:rPr lang="en-US" altLang="ja-JP" sz="1200" kern="0" dirty="0">
                <a:latin typeface="HG丸ｺﾞｼｯｸM-PRO" pitchFamily="50" charset="-128"/>
                <a:ea typeface="HG丸ｺﾞｼｯｸM-PRO" pitchFamily="50" charset="-128"/>
              </a:rPr>
              <a:t>]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＊＊＊＊＊＊＊＊＊＊＊＊＊＊＊＊＊＊＊＊＊＊＊＊＊＊＊＊＊＊＊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	Proposal full title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［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English]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＊＊＊＊＊＊＊＊＊＊＊＊＊＊＊＊＊ ＊＊＊＊＊＊ ＊＊＊＊＊＊ ＊</a:t>
            </a:r>
          </a:p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日本側の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提案者：ＡＡ会社、ＢＢ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会社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、ＣＣ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大学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、＊＊＊＊＊＊＊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buNone/>
            </a:pPr>
            <a:r>
              <a:rPr lang="ja-JP" altLang="en-US" sz="1200" kern="0">
                <a:latin typeface="HG丸ｺﾞｼｯｸM-PRO" pitchFamily="50" charset="-128"/>
                <a:ea typeface="HG丸ｺﾞｼｯｸM-PRO" pitchFamily="50" charset="-128"/>
              </a:rPr>
              <a:t>　ドイツ側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共同研究機関：ＤＤ会社、ＥＥ大学、＊＊＊＊＊＊＊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7" name="Text Box 56"/>
          <p:cNvSpPr txBox="1">
            <a:spLocks noChangeArrowheads="1"/>
          </p:cNvSpPr>
          <p:nvPr/>
        </p:nvSpPr>
        <p:spPr bwMode="auto">
          <a:xfrm>
            <a:off x="287322" y="1383235"/>
            <a:ext cx="9353549" cy="670953"/>
          </a:xfrm>
          <a:prstGeom prst="rect">
            <a:avLst/>
          </a:prstGeom>
          <a:solidFill>
            <a:srgbClr val="FFFFCC"/>
          </a:solidFill>
          <a:ln w="6350">
            <a:noFill/>
            <a:prstDash val="solid"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研究内容を数行で記入する。特に、アピールしたい技術、目標を記入するとともに、国際共同研究として実施するメリットや効果を記入してください。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  <a:p>
            <a:pPr eaLnBrk="1" hangingPunct="1">
              <a:buFontTx/>
              <a:buNone/>
            </a:pP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技術を開発し、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の基盤技術を確立する。また、実証実験を行い、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en-US" altLang="ja-JP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を達成する。</a:t>
            </a:r>
          </a:p>
        </p:txBody>
      </p:sp>
      <p:sp>
        <p:nvSpPr>
          <p:cNvPr id="2077" name="Text Box 119"/>
          <p:cNvSpPr>
            <a:spLocks noChangeArrowheads="1"/>
          </p:cNvSpPr>
          <p:nvPr/>
        </p:nvSpPr>
        <p:spPr bwMode="auto">
          <a:xfrm>
            <a:off x="209371" y="2133542"/>
            <a:ext cx="4105296" cy="1276195"/>
          </a:xfrm>
          <a:prstGeom prst="wedgeRectCallout">
            <a:avLst>
              <a:gd name="adj1" fmla="val 36740"/>
              <a:gd name="adj2" fmla="val -114989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200" kern="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提案研究開発プロジェクト名</a:t>
            </a: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（提案書の表紙に記載）を記入してください。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・提案者名（代表提案者、共同提案者</a:t>
            </a:r>
            <a:r>
              <a:rPr lang="ja-JP" altLang="en-US" sz="120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）、ドイツ側</a:t>
            </a: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共同研究機関（共同研究を</a:t>
            </a:r>
            <a:r>
              <a:rPr lang="ja-JP" altLang="en-US" sz="120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実施するドイツの</a:t>
            </a: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研究機関）を記入してください。提案書と同様に提案者名の筆頭は代表提案者にしてください。法人名称の略称可。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C369BCA-592E-CC4D-8396-E90000454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590239"/>
              </p:ext>
            </p:extLst>
          </p:nvPr>
        </p:nvGraphicFramePr>
        <p:xfrm>
          <a:off x="84906" y="6268711"/>
          <a:ext cx="9736188" cy="445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9414">
                  <a:extLst>
                    <a:ext uri="{9D8B030D-6E8A-4147-A177-3AD203B41FA5}">
                      <a16:colId xmlns:a16="http://schemas.microsoft.com/office/drawing/2014/main" val="693364360"/>
                    </a:ext>
                  </a:extLst>
                </a:gridCol>
                <a:gridCol w="8276774">
                  <a:extLst>
                    <a:ext uri="{9D8B030D-6E8A-4147-A177-3AD203B41FA5}">
                      <a16:colId xmlns:a16="http://schemas.microsoft.com/office/drawing/2014/main" val="10287470"/>
                    </a:ext>
                  </a:extLst>
                </a:gridCol>
              </a:tblGrid>
              <a:tr h="445617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技術分野</a:t>
                      </a:r>
                      <a:endParaRPr kumimoji="1" lang="en-US" altLang="ja-JP" sz="11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1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（該当するものに■）</a:t>
                      </a:r>
                      <a:endParaRPr kumimoji="1" lang="en-US" altLang="ja-JP" sz="11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Digital twin for optimization of systems and applications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AI-Native Communication Systems and Networks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□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Integration of TN and NTN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4925874"/>
                  </a:ext>
                </a:extLst>
              </a:tr>
            </a:tbl>
          </a:graphicData>
        </a:graphic>
      </p:graphicFrame>
      <p:sp>
        <p:nvSpPr>
          <p:cNvPr id="3" name="AutoShape 105">
            <a:extLst>
              <a:ext uri="{FF2B5EF4-FFF2-40B4-BE49-F238E27FC236}">
                <a16:creationId xmlns:a16="http://schemas.microsoft.com/office/drawing/2014/main" id="{22FE4455-4062-9EDC-7798-1A979134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4" y="3473086"/>
            <a:ext cx="1889125" cy="1095375"/>
          </a:xfrm>
          <a:prstGeom prst="cloudCallout">
            <a:avLst>
              <a:gd name="adj1" fmla="val 66302"/>
              <a:gd name="adj2" fmla="val -14326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が○○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でＹＹＹすることにより、ＺＺｄＢの改善を実現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661CA9-A8E1-3C9F-8758-09D6360F56AB}"/>
              </a:ext>
            </a:extLst>
          </p:cNvPr>
          <p:cNvSpPr/>
          <p:nvPr/>
        </p:nvSpPr>
        <p:spPr bwMode="auto">
          <a:xfrm>
            <a:off x="4716855" y="2236206"/>
            <a:ext cx="4682411" cy="334827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1C43CC-16D7-8CF1-B06D-411FBB76C346}"/>
              </a:ext>
            </a:extLst>
          </p:cNvPr>
          <p:cNvSpPr txBox="1"/>
          <p:nvPr/>
        </p:nvSpPr>
        <p:spPr>
          <a:xfrm>
            <a:off x="6334000" y="2337877"/>
            <a:ext cx="14481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日本側研究領域</a:t>
            </a:r>
          </a:p>
        </p:txBody>
      </p:sp>
      <p:sp>
        <p:nvSpPr>
          <p:cNvPr id="8" name="Text Box 119">
            <a:extLst>
              <a:ext uri="{FF2B5EF4-FFF2-40B4-BE49-F238E27FC236}">
                <a16:creationId xmlns:a16="http://schemas.microsoft.com/office/drawing/2014/main" id="{3637A34F-3010-9F57-AA93-2201990AB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279" y="4696689"/>
            <a:ext cx="2976470" cy="528669"/>
          </a:xfrm>
          <a:prstGeom prst="wedgeRectCallout">
            <a:avLst>
              <a:gd name="adj1" fmla="val -45171"/>
              <a:gd name="adj2" fmla="val 121798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研究開発全体の中で、日本側の研究領域を枠で囲む等により示してください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A4 210 x 297 mm</PresentationFormat>
  <Paragraphs>24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Meiryo UI</vt:lpstr>
      <vt:lpstr>Times New Roman</vt:lpstr>
      <vt:lpstr>標準デザイン</vt:lpstr>
      <vt:lpstr>Û°À½ ÌØ°×Ý½ 2001 µÌÞ¼Þª¸Ä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2014-01-28T09:08:25Z</dcterms:created>
  <dcterms:modified xsi:type="dcterms:W3CDTF">2026-07-29T11:07:31Z</dcterms:modified>
</cp:coreProperties>
</file>