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807200" cy="9939338"/>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88" d="100"/>
          <a:sy n="88" d="100"/>
        </p:scale>
        <p:origin x="600"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58430" y="1"/>
            <a:ext cx="2948770"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58430" y="9441971"/>
            <a:ext cx="2948770"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58430" y="1"/>
            <a:ext cx="2948770"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711200" y="744538"/>
            <a:ext cx="5386388"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58430" y="9441971"/>
            <a:ext cx="2948770"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2"/>
          <p:cNvSpPr>
            <a:spLocks noChangeArrowheads="1"/>
          </p:cNvSpPr>
          <p:nvPr/>
        </p:nvSpPr>
        <p:spPr bwMode="auto">
          <a:xfrm>
            <a:off x="6665913" y="5584479"/>
            <a:ext cx="1146175"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1" name="Freeform 22"/>
          <p:cNvSpPr>
            <a:spLocks/>
          </p:cNvSpPr>
          <p:nvPr/>
        </p:nvSpPr>
        <p:spPr bwMode="auto">
          <a:xfrm>
            <a:off x="7839075" y="2785716"/>
            <a:ext cx="144463" cy="982663"/>
          </a:xfrm>
          <a:custGeom>
            <a:avLst/>
            <a:gdLst>
              <a:gd name="T0" fmla="*/ 2147483647 w 119"/>
              <a:gd name="T1" fmla="*/ 2147483647 h 978"/>
              <a:gd name="T2" fmla="*/ 2147483647 w 119"/>
              <a:gd name="T3" fmla="*/ 2147483647 h 978"/>
              <a:gd name="T4" fmla="*/ 0 w 119"/>
              <a:gd name="T5" fmla="*/ 2147483647 h 978"/>
              <a:gd name="T6" fmla="*/ 0 w 119"/>
              <a:gd name="T7" fmla="*/ 0 h 978"/>
              <a:gd name="T8" fmla="*/ 2147483647 w 119"/>
              <a:gd name="T9" fmla="*/ 2147483647 h 978"/>
              <a:gd name="T10" fmla="*/ 0 60000 65536"/>
              <a:gd name="T11" fmla="*/ 0 60000 65536"/>
              <a:gd name="T12" fmla="*/ 0 60000 65536"/>
              <a:gd name="T13" fmla="*/ 0 60000 65536"/>
              <a:gd name="T14" fmla="*/ 0 60000 65536"/>
              <a:gd name="T15" fmla="*/ 0 w 119"/>
              <a:gd name="T16" fmla="*/ 0 h 978"/>
              <a:gd name="T17" fmla="*/ 119 w 119"/>
              <a:gd name="T18" fmla="*/ 978 h 978"/>
            </a:gdLst>
            <a:ahLst/>
            <a:cxnLst>
              <a:cxn ang="T10">
                <a:pos x="T0" y="T1"/>
              </a:cxn>
              <a:cxn ang="T11">
                <a:pos x="T2" y="T3"/>
              </a:cxn>
              <a:cxn ang="T12">
                <a:pos x="T4" y="T5"/>
              </a:cxn>
              <a:cxn ang="T13">
                <a:pos x="T6" y="T7"/>
              </a:cxn>
              <a:cxn ang="T14">
                <a:pos x="T8" y="T9"/>
              </a:cxn>
            </a:cxnLst>
            <a:rect l="T15" t="T16" r="T17" b="T18"/>
            <a:pathLst>
              <a:path w="119" h="978">
                <a:moveTo>
                  <a:pt x="119" y="120"/>
                </a:moveTo>
                <a:lnTo>
                  <a:pt x="119" y="978"/>
                </a:lnTo>
                <a:lnTo>
                  <a:pt x="0" y="862"/>
                </a:lnTo>
                <a:lnTo>
                  <a:pt x="0" y="0"/>
                </a:lnTo>
                <a:lnTo>
                  <a:pt x="119" y="120"/>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2" name="Freeform 23"/>
          <p:cNvSpPr>
            <a:spLocks/>
          </p:cNvSpPr>
          <p:nvPr/>
        </p:nvSpPr>
        <p:spPr bwMode="auto">
          <a:xfrm>
            <a:off x="7839075" y="2785716"/>
            <a:ext cx="685800" cy="119063"/>
          </a:xfrm>
          <a:custGeom>
            <a:avLst/>
            <a:gdLst>
              <a:gd name="T0" fmla="*/ 2147483647 w 571"/>
              <a:gd name="T1" fmla="*/ 2147483647 h 120"/>
              <a:gd name="T2" fmla="*/ 2147483647 w 571"/>
              <a:gd name="T3" fmla="*/ 2147483647 h 120"/>
              <a:gd name="T4" fmla="*/ 0 w 571"/>
              <a:gd name="T5" fmla="*/ 0 h 120"/>
              <a:gd name="T6" fmla="*/ 2147483647 w 571"/>
              <a:gd name="T7" fmla="*/ 0 h 120"/>
              <a:gd name="T8" fmla="*/ 2147483647 w 571"/>
              <a:gd name="T9" fmla="*/ 2147483647 h 120"/>
              <a:gd name="T10" fmla="*/ 0 60000 65536"/>
              <a:gd name="T11" fmla="*/ 0 60000 65536"/>
              <a:gd name="T12" fmla="*/ 0 60000 65536"/>
              <a:gd name="T13" fmla="*/ 0 60000 65536"/>
              <a:gd name="T14" fmla="*/ 0 60000 65536"/>
              <a:gd name="T15" fmla="*/ 0 w 571"/>
              <a:gd name="T16" fmla="*/ 0 h 120"/>
              <a:gd name="T17" fmla="*/ 571 w 571"/>
              <a:gd name="T18" fmla="*/ 120 h 120"/>
            </a:gdLst>
            <a:ahLst/>
            <a:cxnLst>
              <a:cxn ang="T10">
                <a:pos x="T0" y="T1"/>
              </a:cxn>
              <a:cxn ang="T11">
                <a:pos x="T2" y="T3"/>
              </a:cxn>
              <a:cxn ang="T12">
                <a:pos x="T4" y="T5"/>
              </a:cxn>
              <a:cxn ang="T13">
                <a:pos x="T6" y="T7"/>
              </a:cxn>
              <a:cxn ang="T14">
                <a:pos x="T8" y="T9"/>
              </a:cxn>
            </a:cxnLst>
            <a:rect l="T15" t="T16" r="T17" b="T18"/>
            <a:pathLst>
              <a:path w="571" h="120">
                <a:moveTo>
                  <a:pt x="571" y="120"/>
                </a:moveTo>
                <a:lnTo>
                  <a:pt x="119" y="120"/>
                </a:lnTo>
                <a:lnTo>
                  <a:pt x="0" y="0"/>
                </a:lnTo>
                <a:lnTo>
                  <a:pt x="450" y="0"/>
                </a:lnTo>
                <a:lnTo>
                  <a:pt x="571" y="120"/>
                </a:lnTo>
                <a:close/>
              </a:path>
            </a:pathLst>
          </a:custGeom>
          <a:solidFill>
            <a:srgbClr val="8B8B8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3" name="Rectangle 24"/>
          <p:cNvSpPr>
            <a:spLocks noChangeArrowheads="1"/>
          </p:cNvSpPr>
          <p:nvPr/>
        </p:nvSpPr>
        <p:spPr bwMode="auto">
          <a:xfrm>
            <a:off x="7656513" y="3655666"/>
            <a:ext cx="541337" cy="86360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4" name="Freeform 25"/>
          <p:cNvSpPr>
            <a:spLocks/>
          </p:cNvSpPr>
          <p:nvPr/>
        </p:nvSpPr>
        <p:spPr bwMode="auto">
          <a:xfrm>
            <a:off x="8040688" y="2728566"/>
            <a:ext cx="50800" cy="166688"/>
          </a:xfrm>
          <a:custGeom>
            <a:avLst/>
            <a:gdLst>
              <a:gd name="T0" fmla="*/ 0 w 41"/>
              <a:gd name="T1" fmla="*/ 2147483647 h 166"/>
              <a:gd name="T2" fmla="*/ 0 w 41"/>
              <a:gd name="T3" fmla="*/ 2147483647 h 166"/>
              <a:gd name="T4" fmla="*/ 2147483647 w 41"/>
              <a:gd name="T5" fmla="*/ 0 h 166"/>
              <a:gd name="T6" fmla="*/ 2147483647 w 41"/>
              <a:gd name="T7" fmla="*/ 2147483647 h 166"/>
              <a:gd name="T8" fmla="*/ 0 w 41"/>
              <a:gd name="T9" fmla="*/ 2147483647 h 166"/>
              <a:gd name="T10" fmla="*/ 0 60000 65536"/>
              <a:gd name="T11" fmla="*/ 0 60000 65536"/>
              <a:gd name="T12" fmla="*/ 0 60000 65536"/>
              <a:gd name="T13" fmla="*/ 0 60000 65536"/>
              <a:gd name="T14" fmla="*/ 0 60000 65536"/>
              <a:gd name="T15" fmla="*/ 0 w 41"/>
              <a:gd name="T16" fmla="*/ 0 h 166"/>
              <a:gd name="T17" fmla="*/ 41 w 41"/>
              <a:gd name="T18" fmla="*/ 166 h 166"/>
            </a:gdLst>
            <a:ahLst/>
            <a:cxnLst>
              <a:cxn ang="T10">
                <a:pos x="T0" y="T1"/>
              </a:cxn>
              <a:cxn ang="T11">
                <a:pos x="T2" y="T3"/>
              </a:cxn>
              <a:cxn ang="T12">
                <a:pos x="T4" y="T5"/>
              </a:cxn>
              <a:cxn ang="T13">
                <a:pos x="T6" y="T7"/>
              </a:cxn>
              <a:cxn ang="T14">
                <a:pos x="T8" y="T9"/>
              </a:cxn>
            </a:cxnLst>
            <a:rect l="T15" t="T16" r="T17" b="T18"/>
            <a:pathLst>
              <a:path w="41" h="166">
                <a:moveTo>
                  <a:pt x="0" y="166"/>
                </a:moveTo>
                <a:lnTo>
                  <a:pt x="0" y="41"/>
                </a:lnTo>
                <a:lnTo>
                  <a:pt x="41" y="0"/>
                </a:lnTo>
                <a:lnTo>
                  <a:pt x="41" y="126"/>
                </a:lnTo>
                <a:lnTo>
                  <a:pt x="0" y="166"/>
                </a:lnTo>
                <a:close/>
              </a:path>
            </a:pathLst>
          </a:custGeom>
          <a:solidFill>
            <a:srgbClr val="E1E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5" name="Freeform 26"/>
          <p:cNvSpPr>
            <a:spLocks/>
          </p:cNvSpPr>
          <p:nvPr/>
        </p:nvSpPr>
        <p:spPr bwMode="auto">
          <a:xfrm>
            <a:off x="7845425" y="2728566"/>
            <a:ext cx="246063" cy="41275"/>
          </a:xfrm>
          <a:custGeom>
            <a:avLst/>
            <a:gdLst>
              <a:gd name="T0" fmla="*/ 2147483647 w 201"/>
              <a:gd name="T1" fmla="*/ 2147483647 h 41"/>
              <a:gd name="T2" fmla="*/ 0 w 201"/>
              <a:gd name="T3" fmla="*/ 2147483647 h 41"/>
              <a:gd name="T4" fmla="*/ 2147483647 w 201"/>
              <a:gd name="T5" fmla="*/ 0 h 41"/>
              <a:gd name="T6" fmla="*/ 2147483647 w 201"/>
              <a:gd name="T7" fmla="*/ 0 h 41"/>
              <a:gd name="T8" fmla="*/ 2147483647 w 201"/>
              <a:gd name="T9" fmla="*/ 2147483647 h 41"/>
              <a:gd name="T10" fmla="*/ 0 60000 65536"/>
              <a:gd name="T11" fmla="*/ 0 60000 65536"/>
              <a:gd name="T12" fmla="*/ 0 60000 65536"/>
              <a:gd name="T13" fmla="*/ 0 60000 65536"/>
              <a:gd name="T14" fmla="*/ 0 60000 65536"/>
              <a:gd name="T15" fmla="*/ 0 w 201"/>
              <a:gd name="T16" fmla="*/ 0 h 41"/>
              <a:gd name="T17" fmla="*/ 201 w 201"/>
              <a:gd name="T18" fmla="*/ 41 h 41"/>
            </a:gdLst>
            <a:ahLst/>
            <a:cxnLst>
              <a:cxn ang="T10">
                <a:pos x="T0" y="T1"/>
              </a:cxn>
              <a:cxn ang="T11">
                <a:pos x="T2" y="T3"/>
              </a:cxn>
              <a:cxn ang="T12">
                <a:pos x="T4" y="T5"/>
              </a:cxn>
              <a:cxn ang="T13">
                <a:pos x="T6" y="T7"/>
              </a:cxn>
              <a:cxn ang="T14">
                <a:pos x="T8" y="T9"/>
              </a:cxn>
            </a:cxnLst>
            <a:rect l="T15" t="T16" r="T17" b="T18"/>
            <a:pathLst>
              <a:path w="201" h="41">
                <a:moveTo>
                  <a:pt x="160" y="41"/>
                </a:moveTo>
                <a:lnTo>
                  <a:pt x="0" y="41"/>
                </a:lnTo>
                <a:lnTo>
                  <a:pt x="41" y="0"/>
                </a:lnTo>
                <a:lnTo>
                  <a:pt x="201" y="0"/>
                </a:lnTo>
                <a:lnTo>
                  <a:pt x="160" y="41"/>
                </a:lnTo>
                <a:close/>
              </a:path>
            </a:pathLst>
          </a:custGeom>
          <a:solidFill>
            <a:srgbClr val="989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6" name="Rectangle 27"/>
          <p:cNvSpPr>
            <a:spLocks noChangeArrowheads="1"/>
          </p:cNvSpPr>
          <p:nvPr/>
        </p:nvSpPr>
        <p:spPr bwMode="auto">
          <a:xfrm>
            <a:off x="7845425" y="2769841"/>
            <a:ext cx="195263" cy="125413"/>
          </a:xfrm>
          <a:prstGeom prst="rect">
            <a:avLst/>
          </a:prstGeom>
          <a:solidFill>
            <a:srgbClr val="C4C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7" name="Rectangle 28"/>
          <p:cNvSpPr>
            <a:spLocks noChangeArrowheads="1"/>
          </p:cNvSpPr>
          <p:nvPr/>
        </p:nvSpPr>
        <p:spPr bwMode="auto">
          <a:xfrm>
            <a:off x="7900988" y="2614266"/>
            <a:ext cx="15875"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8" name="Freeform 29"/>
          <p:cNvSpPr>
            <a:spLocks/>
          </p:cNvSpPr>
          <p:nvPr/>
        </p:nvSpPr>
        <p:spPr bwMode="auto">
          <a:xfrm rot="20219648">
            <a:off x="6948488" y="3065116"/>
            <a:ext cx="857250" cy="220663"/>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9" name="Rectangle 31"/>
          <p:cNvSpPr>
            <a:spLocks noChangeArrowheads="1"/>
          </p:cNvSpPr>
          <p:nvPr/>
        </p:nvSpPr>
        <p:spPr bwMode="auto">
          <a:xfrm>
            <a:off x="6346825" y="3701704"/>
            <a:ext cx="1090613"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60" name="Freeform 49"/>
          <p:cNvSpPr>
            <a:spLocks/>
          </p:cNvSpPr>
          <p:nvPr/>
        </p:nvSpPr>
        <p:spPr bwMode="auto">
          <a:xfrm rot="18688597">
            <a:off x="7535863" y="2950816"/>
            <a:ext cx="588962" cy="414338"/>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1" name="Freeform 50"/>
          <p:cNvSpPr>
            <a:spLocks/>
          </p:cNvSpPr>
          <p:nvPr/>
        </p:nvSpPr>
        <p:spPr bwMode="auto">
          <a:xfrm rot="19853622">
            <a:off x="7270750" y="3087341"/>
            <a:ext cx="585788" cy="415925"/>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graphicFrame>
        <p:nvGraphicFramePr>
          <p:cNvPr id="2063" name="Object 92"/>
          <p:cNvGraphicFramePr>
            <a:graphicFrameLocks noChangeAspect="1"/>
          </p:cNvGraphicFramePr>
          <p:nvPr>
            <p:extLst>
              <p:ext uri="{D42A27DB-BD31-4B8C-83A1-F6EECF244321}">
                <p14:modId xmlns:p14="http://schemas.microsoft.com/office/powerpoint/2010/main" val="2049508628"/>
              </p:ext>
            </p:extLst>
          </p:nvPr>
        </p:nvGraphicFramePr>
        <p:xfrm>
          <a:off x="4610100" y="3487391"/>
          <a:ext cx="798513" cy="717550"/>
        </p:xfrm>
        <a:graphic>
          <a:graphicData uri="http://schemas.openxmlformats.org/presentationml/2006/ole">
            <mc:AlternateContent xmlns:mc="http://schemas.openxmlformats.org/markup-compatibility/2006">
              <mc:Choice xmlns:v="urn:schemas-microsoft-com:vml" Requires="v">
                <p:oleObj name="Û°À½ ÌØ°×Ý½ 2001 µÌÞ¼Þª¸Ä" r:id="rId2" imgW="2673927" imgH="2604655" progId="FLW3Drawing">
                  <p:embed/>
                </p:oleObj>
              </mc:Choice>
              <mc:Fallback>
                <p:oleObj name="Û°À½ ÌØ°×Ý½ 2001 µÌÞ¼Þª¸Ä" r:id="rId2" imgW="2673927" imgH="2604655" progId="FLW3Drawing">
                  <p:embed/>
                  <p:pic>
                    <p:nvPicPr>
                      <p:cNvPr id="0" name="Object 9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0100" y="3487391"/>
                        <a:ext cx="798513"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4" name="Picture 9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425" y="5351116"/>
            <a:ext cx="874713"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65" name="Group 94"/>
          <p:cNvGrpSpPr>
            <a:grpSpLocks/>
          </p:cNvGrpSpPr>
          <p:nvPr/>
        </p:nvGrpSpPr>
        <p:grpSpPr bwMode="auto">
          <a:xfrm>
            <a:off x="2436813" y="3869979"/>
            <a:ext cx="609600" cy="515937"/>
            <a:chOff x="1207" y="2594"/>
            <a:chExt cx="1001" cy="834"/>
          </a:xfrm>
        </p:grpSpPr>
        <p:grpSp>
          <p:nvGrpSpPr>
            <p:cNvPr id="2080" name="Group 95"/>
            <p:cNvGrpSpPr>
              <a:grpSpLocks/>
            </p:cNvGrpSpPr>
            <p:nvPr/>
          </p:nvGrpSpPr>
          <p:grpSpPr bwMode="auto">
            <a:xfrm>
              <a:off x="1207" y="2594"/>
              <a:ext cx="1001" cy="834"/>
              <a:chOff x="1207" y="2594"/>
              <a:chExt cx="1001" cy="834"/>
            </a:xfrm>
          </p:grpSpPr>
          <p:pic>
            <p:nvPicPr>
              <p:cNvPr id="2082" name="Picture 9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07" y="2594"/>
                <a:ext cx="1001" cy="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3" name="Picture 9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07" y="2594"/>
                <a:ext cx="1001" cy="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81" name="Picture 9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45" y="2860"/>
              <a:ext cx="38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7" name="Text Box 101"/>
          <p:cNvSpPr txBox="1">
            <a:spLocks noChangeArrowheads="1"/>
          </p:cNvSpPr>
          <p:nvPr/>
        </p:nvSpPr>
        <p:spPr bwMode="auto">
          <a:xfrm>
            <a:off x="350838" y="6271779"/>
            <a:ext cx="91119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9pPr>
          </a:lstStyle>
          <a:p>
            <a:pPr eaLnBrk="1" hangingPunct="1">
              <a:spcBef>
                <a:spcPct val="0"/>
              </a:spcBef>
              <a:defRPr/>
            </a:pPr>
            <a:r>
              <a:rPr lang="ja-JP" altLang="en-US" sz="1400" dirty="0">
                <a:latin typeface="HG丸ｺﾞｼｯｸM-PRO" panose="020F0600000000000000" pitchFamily="50" charset="-128"/>
                <a:ea typeface="HG丸ｺﾞｼｯｸM-PRO" panose="020F0600000000000000" pitchFamily="50" charset="-128"/>
              </a:rPr>
              <a:t>注）</a:t>
            </a:r>
            <a:r>
              <a:rPr lang="ja-JP" altLang="en-US" sz="1400" u="sng" dirty="0">
                <a:latin typeface="HG丸ｺﾞｼｯｸM-PRO" panose="020F0600000000000000" pitchFamily="50" charset="-128"/>
                <a:ea typeface="HG丸ｺﾞｼｯｸM-PRO" panose="020F0600000000000000" pitchFamily="50" charset="-128"/>
              </a:rPr>
              <a:t>提案書に記載した研究内容を端的な文章で説明するとともに、図等を使って分かりやすく示してください。</a:t>
            </a:r>
            <a:endParaRPr lang="en-US" altLang="ja-JP" sz="1400" u="sng" dirty="0">
              <a:latin typeface="HG丸ｺﾞｼｯｸM-PRO" panose="020F0600000000000000" pitchFamily="50" charset="-128"/>
              <a:ea typeface="HG丸ｺﾞｼｯｸM-PRO" panose="020F0600000000000000" pitchFamily="50" charset="-128"/>
            </a:endParaRPr>
          </a:p>
          <a:p>
            <a:pPr eaLnBrk="1" hangingPunct="1">
              <a:spcBef>
                <a:spcPct val="0"/>
              </a:spcBef>
              <a:defRPr/>
            </a:pPr>
            <a:r>
              <a:rPr lang="ja-JP" altLang="en-US" sz="1400" u="sng" dirty="0">
                <a:latin typeface="HG丸ｺﾞｼｯｸM-PRO" panose="020F0600000000000000" pitchFamily="50" charset="-128"/>
                <a:ea typeface="HG丸ｺﾞｼｯｸM-PRO" panose="020F0600000000000000" pitchFamily="50" charset="-128"/>
              </a:rPr>
              <a:t>　　また目標とする研究成果を、可能な限り数値目標の形で入れてください。</a:t>
            </a:r>
          </a:p>
        </p:txBody>
      </p:sp>
      <p:sp>
        <p:nvSpPr>
          <p:cNvPr id="2" name="Line 102"/>
          <p:cNvSpPr>
            <a:spLocks noChangeShapeType="1"/>
          </p:cNvSpPr>
          <p:nvPr/>
        </p:nvSpPr>
        <p:spPr bwMode="auto">
          <a:xfrm flipV="1">
            <a:off x="3178175" y="3896966"/>
            <a:ext cx="1300163" cy="24765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8" name="Line 103"/>
          <p:cNvSpPr>
            <a:spLocks noChangeShapeType="1"/>
          </p:cNvSpPr>
          <p:nvPr/>
        </p:nvSpPr>
        <p:spPr bwMode="auto">
          <a:xfrm flipH="1">
            <a:off x="4859338" y="4249391"/>
            <a:ext cx="123825" cy="1000125"/>
          </a:xfrm>
          <a:prstGeom prst="line">
            <a:avLst/>
          </a:prstGeom>
          <a:noFill/>
          <a:ln w="6350">
            <a:solidFill>
              <a:schemeClr val="tx1"/>
            </a:solidFill>
            <a:prstDash val="dash"/>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9" name="Line 104"/>
          <p:cNvSpPr>
            <a:spLocks noChangeShapeType="1"/>
          </p:cNvSpPr>
          <p:nvPr/>
        </p:nvSpPr>
        <p:spPr bwMode="auto">
          <a:xfrm flipV="1">
            <a:off x="5527675" y="3979516"/>
            <a:ext cx="2043113" cy="9525"/>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70" name="AutoShape 105"/>
          <p:cNvSpPr>
            <a:spLocks noChangeArrowheads="1"/>
          </p:cNvSpPr>
          <p:nvPr/>
        </p:nvSpPr>
        <p:spPr bwMode="auto">
          <a:xfrm>
            <a:off x="908050" y="4735167"/>
            <a:ext cx="2122504" cy="821210"/>
          </a:xfrm>
          <a:prstGeom prst="cloudCallout">
            <a:avLst>
              <a:gd name="adj1" fmla="val 36338"/>
              <a:gd name="adj2" fmla="val -80579"/>
            </a:avLst>
          </a:pr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buFontTx/>
              <a:buNone/>
            </a:pPr>
            <a:r>
              <a:rPr lang="ja-JP" altLang="en-US" sz="1000" dirty="0">
                <a:latin typeface="HG丸ｺﾞｼｯｸM-PRO" panose="020F0600000000000000" pitchFamily="50" charset="-128"/>
                <a:ea typeface="HG丸ｺﾞｼｯｸM-PRO" panose="020F0600000000000000" pitchFamily="50" charset="-128"/>
              </a:rPr>
              <a:t>例</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が○○</a:t>
            </a:r>
            <a:r>
              <a:rPr lang="en-US" altLang="ja-JP" sz="1000" dirty="0">
                <a:latin typeface="HG丸ｺﾞｼｯｸM-PRO" panose="020F0600000000000000" pitchFamily="50" charset="-128"/>
                <a:ea typeface="HG丸ｺﾞｼｯｸM-PRO" panose="020F0600000000000000" pitchFamily="50" charset="-128"/>
              </a:rPr>
              <a:t>Gbps</a:t>
            </a:r>
            <a:r>
              <a:rPr lang="ja-JP" altLang="en-US" sz="1000" dirty="0">
                <a:latin typeface="HG丸ｺﾞｼｯｸM-PRO" panose="020F0600000000000000" pitchFamily="50" charset="-128"/>
                <a:ea typeface="HG丸ｺﾞｼｯｸM-PRO" panose="020F0600000000000000" pitchFamily="50" charset="-128"/>
              </a:rPr>
              <a:t>でＹＹＹすることにより、ＺＺｄＢの改善を実現</a:t>
            </a:r>
          </a:p>
        </p:txBody>
      </p:sp>
      <p:sp>
        <p:nvSpPr>
          <p:cNvPr id="2071" name="AutoShape 107"/>
          <p:cNvSpPr>
            <a:spLocks noChangeArrowheads="1"/>
          </p:cNvSpPr>
          <p:nvPr/>
        </p:nvSpPr>
        <p:spPr bwMode="auto">
          <a:xfrm>
            <a:off x="5643563" y="2868266"/>
            <a:ext cx="1549400" cy="514350"/>
          </a:xfrm>
          <a:prstGeom prst="wedgeEllipseCallout">
            <a:avLst>
              <a:gd name="adj1" fmla="val -64667"/>
              <a:gd name="adj2" fmla="val 79319"/>
            </a:avLst>
          </a:prstGeom>
          <a:solidFill>
            <a:srgbClr val="C0C0C0"/>
          </a:solidFill>
          <a:ln w="15875">
            <a:solidFill>
              <a:schemeClr val="tx1"/>
            </a:solidFill>
            <a:miter lim="800000"/>
            <a:headEnd/>
            <a:tailEnd/>
          </a:ln>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buFontTx/>
              <a:buNone/>
            </a:pPr>
            <a:r>
              <a:rPr lang="ja-JP" altLang="en-US" sz="1000">
                <a:latin typeface="HG丸ｺﾞｼｯｸM-PRO" panose="020F0600000000000000" pitchFamily="50" charset="-128"/>
                <a:ea typeface="HG丸ｺﾞｼｯｸM-PRO" panose="020F0600000000000000" pitchFamily="50" charset="-128"/>
              </a:rPr>
              <a:t>例</a:t>
            </a:r>
            <a:r>
              <a:rPr lang="en-US" altLang="ja-JP" sz="1000">
                <a:latin typeface="HG丸ｺﾞｼｯｸM-PRO" panose="020F0600000000000000" pitchFamily="50" charset="-128"/>
                <a:ea typeface="HG丸ｺﾞｼｯｸM-PRO" panose="020F0600000000000000" pitchFamily="50" charset="-128"/>
              </a:rPr>
              <a:t>:×××</a:t>
            </a:r>
            <a:r>
              <a:rPr lang="ja-JP" altLang="en-US" sz="1000">
                <a:latin typeface="HG丸ｺﾞｼｯｸM-PRO" panose="020F0600000000000000" pitchFamily="50" charset="-128"/>
                <a:ea typeface="HG丸ｺﾞｼｯｸM-PRO" panose="020F0600000000000000" pitchFamily="50" charset="-128"/>
              </a:rPr>
              <a:t>技術により、</a:t>
            </a:r>
            <a:r>
              <a:rPr lang="en-US" altLang="ja-JP" sz="1000">
                <a:latin typeface="HG丸ｺﾞｼｯｸM-PRO" panose="020F0600000000000000" pitchFamily="50" charset="-128"/>
                <a:ea typeface="HG丸ｺﾞｼｯｸM-PRO" panose="020F0600000000000000" pitchFamily="50" charset="-128"/>
              </a:rPr>
              <a:t>××××</a:t>
            </a:r>
          </a:p>
        </p:txBody>
      </p:sp>
      <p:sp>
        <p:nvSpPr>
          <p:cNvPr id="2072" name="Text Box 110"/>
          <p:cNvSpPr txBox="1">
            <a:spLocks noChangeArrowheads="1"/>
          </p:cNvSpPr>
          <p:nvPr/>
        </p:nvSpPr>
        <p:spPr bwMode="auto">
          <a:xfrm>
            <a:off x="5129213" y="4679604"/>
            <a:ext cx="60272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××Gbps</a:t>
            </a:r>
          </a:p>
        </p:txBody>
      </p:sp>
      <p:sp>
        <p:nvSpPr>
          <p:cNvPr id="2073" name="Text Box 111"/>
          <p:cNvSpPr txBox="1">
            <a:spLocks noChangeArrowheads="1"/>
          </p:cNvSpPr>
          <p:nvPr/>
        </p:nvSpPr>
        <p:spPr bwMode="auto">
          <a:xfrm>
            <a:off x="6084888" y="4114454"/>
            <a:ext cx="45044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××km</a:t>
            </a:r>
          </a:p>
        </p:txBody>
      </p:sp>
      <p:sp>
        <p:nvSpPr>
          <p:cNvPr id="2074" name="Text Box 112"/>
          <p:cNvSpPr txBox="1">
            <a:spLocks noChangeArrowheads="1"/>
          </p:cNvSpPr>
          <p:nvPr/>
        </p:nvSpPr>
        <p:spPr bwMode="auto">
          <a:xfrm>
            <a:off x="3608388" y="4133504"/>
            <a:ext cx="60272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××Gbps</a:t>
            </a:r>
          </a:p>
        </p:txBody>
      </p:sp>
      <p:sp>
        <p:nvSpPr>
          <p:cNvPr id="2078" name="雲形吹き出し 35"/>
          <p:cNvSpPr>
            <a:spLocks noChangeArrowheads="1"/>
          </p:cNvSpPr>
          <p:nvPr/>
        </p:nvSpPr>
        <p:spPr bwMode="auto">
          <a:xfrm>
            <a:off x="5527675" y="4828683"/>
            <a:ext cx="4113197" cy="1265022"/>
          </a:xfrm>
          <a:prstGeom prst="cloudCallout">
            <a:avLst>
              <a:gd name="adj1" fmla="val -19690"/>
              <a:gd name="adj2" fmla="val 45519"/>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400" dirty="0">
                <a:solidFill>
                  <a:srgbClr val="FF0000"/>
                </a:solidFill>
                <a:latin typeface="HG丸ｺﾞｼｯｸM-PRO" panose="020F0600000000000000" pitchFamily="50" charset="-128"/>
                <a:ea typeface="HG丸ｺﾞｼｯｸM-PRO" panose="020F0600000000000000" pitchFamily="50" charset="-128"/>
              </a:rPr>
              <a:t>Ａ４横１ページで作成願います。</a:t>
            </a:r>
            <a:endParaRPr lang="en-US" altLang="ja-JP" sz="1400" dirty="0">
              <a:solidFill>
                <a:srgbClr val="FF0000"/>
              </a:solidFill>
              <a:latin typeface="HG丸ｺﾞｼｯｸM-PRO" panose="020F0600000000000000" pitchFamily="50" charset="-128"/>
              <a:ea typeface="HG丸ｺﾞｼｯｸM-PRO" panose="020F0600000000000000" pitchFamily="50" charset="-128"/>
            </a:endParaRPr>
          </a:p>
          <a:p>
            <a:pPr eaLnBrk="1" hangingPunct="1">
              <a:buFontTx/>
              <a:buNone/>
            </a:pPr>
            <a:r>
              <a:rPr lang="ja-JP" altLang="en-US" sz="1400" dirty="0">
                <a:latin typeface="HG丸ｺﾞｼｯｸM-PRO" panose="020F0600000000000000" pitchFamily="50" charset="-128"/>
                <a:ea typeface="HG丸ｺﾞｼｯｸM-PRO" panose="020F0600000000000000" pitchFamily="50" charset="-128"/>
              </a:rPr>
              <a:t>レイアウトやフォントは自由です。</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bwMode="auto">
          <a:xfrm>
            <a:off x="317971" y="315703"/>
            <a:ext cx="9492707" cy="1213060"/>
          </a:xfrm>
          <a:prstGeom prst="roundRect">
            <a:avLst/>
          </a:prstGeom>
          <a:noFill/>
          <a:ln w="15875" cap="flat" cmpd="sng" algn="ctr">
            <a:solidFill>
              <a:srgbClr val="FF0000"/>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buNone/>
            </a:pPr>
            <a:r>
              <a:rPr lang="ja-JP" altLang="en-US" sz="1200" kern="0" dirty="0">
                <a:latin typeface="HG丸ｺﾞｼｯｸM-PRO" pitchFamily="50" charset="-128"/>
                <a:ea typeface="HG丸ｺﾞｼｯｸM-PRO" pitchFamily="50" charset="-128"/>
              </a:rPr>
              <a:t>　研究開発プロジェクト名：オール光ネットワークの高度化に向けたデジタルツイン技術及びそれを活用したネットワーク最適化・</a:t>
            </a:r>
            <a:endParaRPr lang="en-US" altLang="ja-JP" sz="1200" kern="0" dirty="0">
              <a:latin typeface="HG丸ｺﾞｼｯｸM-PRO" pitchFamily="50" charset="-128"/>
              <a:ea typeface="HG丸ｺﾞｼｯｸM-PRO" pitchFamily="50" charset="-128"/>
            </a:endParaRPr>
          </a:p>
          <a:p>
            <a:pPr>
              <a:buNone/>
            </a:pPr>
            <a:r>
              <a:rPr lang="ja-JP" altLang="en-US" sz="1200" kern="0" dirty="0">
                <a:latin typeface="HG丸ｺﾞｼｯｸM-PRO" pitchFamily="50" charset="-128"/>
                <a:ea typeface="HG丸ｺﾞｼｯｸM-PRO" pitchFamily="50" charset="-128"/>
              </a:rPr>
              <a:t>　　　　　　　　　　　　　分析技術に関する研究開発</a:t>
            </a:r>
            <a:endParaRPr lang="en-US" altLang="ja-JP" sz="1200" kern="0" dirty="0">
              <a:latin typeface="HG丸ｺﾞｼｯｸM-PRO" pitchFamily="50" charset="-128"/>
              <a:ea typeface="HG丸ｺﾞｼｯｸM-PRO" pitchFamily="50" charset="-128"/>
            </a:endParaRPr>
          </a:p>
          <a:p>
            <a:pPr>
              <a:buNone/>
            </a:pPr>
            <a:r>
              <a:rPr lang="ja-JP" altLang="en-US" sz="1200" kern="0" dirty="0">
                <a:latin typeface="HG丸ｺﾞｼｯｸM-PRO" pitchFamily="50" charset="-128"/>
                <a:ea typeface="HG丸ｺﾞｼｯｸM-PRO" pitchFamily="50" charset="-128"/>
              </a:rPr>
              <a:t>　提案名：</a:t>
            </a:r>
            <a:r>
              <a:rPr lang="ja-JP" altLang="en-US" sz="1200" dirty="0">
                <a:latin typeface="HG丸ｺﾞｼｯｸM-PRO" panose="020F0600000000000000" pitchFamily="50" charset="-128"/>
                <a:ea typeface="HG丸ｺﾞｼｯｸM-PRO" panose="020F0600000000000000" pitchFamily="50" charset="-128"/>
              </a:rPr>
              <a:t> ＊＊＊＊＊＊＊＊＊＊＊＊＊＊＊＊＊＊＊＊＊＊＊＊＊＊＊＊＊＊＊＊＊＊＊＊＊</a:t>
            </a:r>
          </a:p>
          <a:p>
            <a:pPr>
              <a:buNone/>
            </a:pPr>
            <a:r>
              <a:rPr lang="ja-JP" altLang="en-US" sz="1200" kern="0" dirty="0">
                <a:latin typeface="HG丸ｺﾞｼｯｸM-PRO" pitchFamily="50" charset="-128"/>
                <a:ea typeface="HG丸ｺﾞｼｯｸM-PRO" pitchFamily="50" charset="-128"/>
              </a:rPr>
              <a:t>　日本側の</a:t>
            </a:r>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a:t>
            </a:r>
            <a:endParaRPr lang="en-US" altLang="zh-TW" sz="1200" kern="0" dirty="0">
              <a:latin typeface="HG丸ｺﾞｼｯｸM-PRO" pitchFamily="50" charset="-128"/>
              <a:ea typeface="HG丸ｺﾞｼｯｸM-PRO" pitchFamily="50" charset="-128"/>
            </a:endParaRPr>
          </a:p>
          <a:p>
            <a:pPr>
              <a:buNone/>
            </a:pPr>
            <a:r>
              <a:rPr lang="ja-JP" altLang="en-US" sz="1200" kern="0" dirty="0">
                <a:latin typeface="HG丸ｺﾞｼｯｸM-PRO" pitchFamily="50" charset="-128"/>
                <a:ea typeface="HG丸ｺﾞｼｯｸM-PRO" pitchFamily="50" charset="-128"/>
              </a:rPr>
              <a:t>　ドイツ側共同研究機関：ＤＤ会社、ＥＥ大学、＊＊＊＊＊＊＊</a:t>
            </a:r>
            <a:r>
              <a:rPr lang="zh-TW" altLang="en-US" sz="1200" kern="0" dirty="0">
                <a:latin typeface="HG丸ｺﾞｼｯｸM-PRO" pitchFamily="50" charset="-128"/>
                <a:ea typeface="HG丸ｺﾞｼｯｸM-PRO" pitchFamily="50" charset="-128"/>
              </a:rPr>
              <a:t>　</a:t>
            </a:r>
            <a:endParaRPr lang="en-US" altLang="zh-TW" sz="1200" kern="0" dirty="0">
              <a:latin typeface="HG丸ｺﾞｼｯｸM-PRO" pitchFamily="50" charset="-128"/>
              <a:ea typeface="HG丸ｺﾞｼｯｸM-PRO" pitchFamily="50" charset="-128"/>
            </a:endParaRPr>
          </a:p>
        </p:txBody>
      </p:sp>
      <p:sp>
        <p:nvSpPr>
          <p:cNvPr id="37" name="Text Box 56"/>
          <p:cNvSpPr txBox="1">
            <a:spLocks noChangeArrowheads="1"/>
          </p:cNvSpPr>
          <p:nvPr/>
        </p:nvSpPr>
        <p:spPr bwMode="auto">
          <a:xfrm>
            <a:off x="287322" y="1532085"/>
            <a:ext cx="9353549" cy="670953"/>
          </a:xfrm>
          <a:prstGeom prst="rect">
            <a:avLst/>
          </a:prstGeom>
          <a:solidFill>
            <a:srgbClr val="FFFFCC"/>
          </a:solidFill>
          <a:ln w="6350">
            <a:noFill/>
            <a:prstDash val="solid"/>
            <a:miter lim="800000"/>
            <a:headEnd/>
            <a:tailEnd/>
          </a:ln>
          <a:effectLst/>
        </p:spPr>
        <p:txBody>
          <a:bodyPr wrap="square" lIns="0" tIns="0" rIns="0" bIns="0">
            <a:spAutoFit/>
          </a:bodyPr>
          <a:lstStyle>
            <a:lvl1pPr eaLnBrk="0" hangingPunct="0">
              <a:buChar char="•"/>
              <a:defRPr kumimoji="1" sz="3200">
                <a:solidFill>
                  <a:schemeClr val="tx1"/>
                </a:solidFill>
                <a:latin typeface="Times New Roman" pitchFamily="18" charset="0"/>
                <a:ea typeface="ＭＳ Ｐゴシック" charset="-128"/>
              </a:defRPr>
            </a:lvl1pPr>
            <a:lvl2pPr marL="742950" indent="-285750" eaLnBrk="0" hangingPunct="0">
              <a:buChar char="–"/>
              <a:defRPr kumimoji="1" sz="2800">
                <a:solidFill>
                  <a:schemeClr val="tx1"/>
                </a:solidFill>
                <a:latin typeface="Times New Roman" pitchFamily="18" charset="0"/>
                <a:ea typeface="ＭＳ Ｐゴシック" charset="-128"/>
              </a:defRPr>
            </a:lvl2pPr>
            <a:lvl3pPr marL="1143000" indent="-228600" eaLnBrk="0" hangingPunct="0">
              <a:buChar char="•"/>
              <a:defRPr kumimoji="1" sz="2400">
                <a:solidFill>
                  <a:schemeClr val="tx1"/>
                </a:solidFill>
                <a:latin typeface="Times New Roman" pitchFamily="18" charset="0"/>
                <a:ea typeface="ＭＳ Ｐゴシック" charset="-128"/>
              </a:defRPr>
            </a:lvl3pPr>
            <a:lvl4pPr marL="1600200" indent="-228600" eaLnBrk="0" hangingPunct="0">
              <a:buChar char="–"/>
              <a:defRPr kumimoji="1" sz="2000">
                <a:solidFill>
                  <a:schemeClr val="tx1"/>
                </a:solidFill>
                <a:latin typeface="Times New Roman" pitchFamily="18" charset="0"/>
                <a:ea typeface="ＭＳ Ｐゴシック" charset="-128"/>
              </a:defRPr>
            </a:lvl4pPr>
            <a:lvl5pPr marL="2057400" indent="-228600" eaLnBrk="0" hangingPunct="0">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buFontTx/>
              <a:buNone/>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研究内容を数行で記入する。特に、アピールしたい技術、目標を記入する</a:t>
            </a:r>
            <a:r>
              <a:rPr lang="ja-JP" altLang="en-US" sz="1000" dirty="0">
                <a:solidFill>
                  <a:srgbClr val="FF0000"/>
                </a:solidFill>
                <a:latin typeface="HG丸ｺﾞｼｯｸM-PRO" panose="020F0600000000000000" pitchFamily="50" charset="-128"/>
                <a:ea typeface="HG丸ｺﾞｼｯｸM-PRO" panose="020F0600000000000000" pitchFamily="50" charset="-128"/>
              </a:rPr>
              <a:t>とともに、国際共同研究として実施するメリットや効果を記入してください</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a:t>
            </a:r>
          </a:p>
          <a:p>
            <a:pPr eaLnBrk="1" hangingPunct="1">
              <a:buFontTx/>
              <a:buNone/>
            </a:pPr>
            <a:endParaRPr lang="en-US" altLang="ja-JP" sz="600" dirty="0">
              <a:latin typeface="HG丸ｺﾞｼｯｸM-PRO" panose="020F0600000000000000" pitchFamily="50" charset="-128"/>
              <a:ea typeface="HG丸ｺﾞｼｯｸM-PRO" panose="020F0600000000000000" pitchFamily="50" charset="-128"/>
            </a:endParaRPr>
          </a:p>
          <a:p>
            <a:pPr eaLnBrk="1" hangingPunct="1">
              <a:buFontTx/>
              <a:buNone/>
            </a:pPr>
            <a:r>
              <a:rPr lang="ja-JP" altLang="en-US" sz="1200" dirty="0">
                <a:latin typeface="HG丸ｺﾞｼｯｸM-PRO" panose="020F0600000000000000" pitchFamily="50" charset="-128"/>
                <a:ea typeface="HG丸ｺﾞｼｯｸM-PRO" panose="020F0600000000000000" pitchFamily="50" charset="-128"/>
              </a:rPr>
              <a:t>例</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について、</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技術、</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技術を開発し、</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の基盤技術を確立する。また、実証実験を行い、</a:t>
            </a:r>
            <a:r>
              <a:rPr lang="en-US" altLang="ja-JP" sz="1200" dirty="0">
                <a:latin typeface="HG丸ｺﾞｼｯｸM-PRO" panose="020F0600000000000000" pitchFamily="50" charset="-128"/>
                <a:ea typeface="HG丸ｺﾞｼｯｸM-PRO" panose="020F0600000000000000" pitchFamily="50" charset="-128"/>
              </a:rPr>
              <a:t>××</a:t>
            </a:r>
            <a:r>
              <a:rPr lang="en-US" altLang="ja-JP" sz="1200" dirty="0" err="1">
                <a:latin typeface="HG丸ｺﾞｼｯｸM-PRO" panose="020F0600000000000000" pitchFamily="50" charset="-128"/>
                <a:ea typeface="HG丸ｺﾞｼｯｸM-PRO" panose="020F0600000000000000" pitchFamily="50" charset="-128"/>
              </a:rPr>
              <a:t>Gbps</a:t>
            </a:r>
            <a:r>
              <a:rPr lang="ja-JP" altLang="en-US" sz="1200" dirty="0" err="1">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××km</a:t>
            </a:r>
            <a:r>
              <a:rPr lang="ja-JP" altLang="en-US" sz="1200" dirty="0">
                <a:latin typeface="HG丸ｺﾞｼｯｸM-PRO" panose="020F0600000000000000" pitchFamily="50" charset="-128"/>
                <a:ea typeface="HG丸ｺﾞｼｯｸM-PRO" panose="020F0600000000000000" pitchFamily="50" charset="-128"/>
              </a:rPr>
              <a:t>において</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を達成する。</a:t>
            </a:r>
          </a:p>
        </p:txBody>
      </p:sp>
      <p:sp>
        <p:nvSpPr>
          <p:cNvPr id="2077" name="Text Box 119"/>
          <p:cNvSpPr>
            <a:spLocks noChangeArrowheads="1"/>
          </p:cNvSpPr>
          <p:nvPr/>
        </p:nvSpPr>
        <p:spPr bwMode="auto">
          <a:xfrm>
            <a:off x="382588" y="2215281"/>
            <a:ext cx="7429288" cy="747821"/>
          </a:xfrm>
          <a:prstGeom prst="wedgeRectCallout">
            <a:avLst>
              <a:gd name="adj1" fmla="val 46465"/>
              <a:gd name="adj2" fmla="val -202246"/>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200" dirty="0">
                <a:solidFill>
                  <a:srgbClr val="FF0000"/>
                </a:solidFill>
                <a:latin typeface="HG丸ｺﾞｼｯｸM-PRO" panose="020F0600000000000000" pitchFamily="50" charset="-128"/>
                <a:ea typeface="HG丸ｺﾞｼｯｸM-PRO" panose="020F0600000000000000" pitchFamily="50" charset="-128"/>
              </a:rPr>
              <a:t>・提案名（提案書の表紙に記載）を記入してください。</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eaLnBrk="1" hangingPunct="1">
              <a:buFontTx/>
              <a:buNone/>
            </a:pPr>
            <a:r>
              <a:rPr lang="ja-JP" altLang="en-US" sz="1200" dirty="0">
                <a:solidFill>
                  <a:srgbClr val="FF0000"/>
                </a:solidFill>
                <a:latin typeface="HG丸ｺﾞｼｯｸM-PRO" panose="020F0600000000000000" pitchFamily="50" charset="-128"/>
                <a:ea typeface="HG丸ｺﾞｼｯｸM-PRO" panose="020F0600000000000000" pitchFamily="50" charset="-128"/>
              </a:rPr>
              <a:t>・提案者名（代表提案者、共同提案者）、ドイツ側共同研究機関（共同研究を実施するドイツの研究機関）を記入してください。提案書と同様に提案者名の筆頭は代表提案者にしてください。法人名称の略称可。</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075" name="Text Box 114"/>
          <p:cNvSpPr txBox="1">
            <a:spLocks noChangeArrowheads="1"/>
          </p:cNvSpPr>
          <p:nvPr/>
        </p:nvSpPr>
        <p:spPr bwMode="auto">
          <a:xfrm>
            <a:off x="6892131" y="142089"/>
            <a:ext cx="28974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squar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hangingPunct="1">
              <a:buFontTx/>
              <a:buNone/>
            </a:pPr>
            <a:r>
              <a:rPr lang="ja-JP" altLang="en-US" sz="1200" dirty="0">
                <a:latin typeface="HG丸ｺﾞｼｯｸM-PRO" pitchFamily="50" charset="-128"/>
                <a:ea typeface="HG丸ｺﾞｼｯｸM-PRO" pitchFamily="50" charset="-128"/>
              </a:rPr>
              <a:t>（要素・シーズ　日独国際共同）別紙</a:t>
            </a:r>
            <a:r>
              <a:rPr lang="en-US" altLang="ja-JP" sz="1200" dirty="0">
                <a:latin typeface="HG丸ｺﾞｼｯｸM-PRO" pitchFamily="50" charset="-128"/>
                <a:ea typeface="HG丸ｺﾞｼｯｸM-PRO" pitchFamily="50" charset="-128"/>
              </a:rPr>
              <a:t>2</a:t>
            </a:r>
            <a:endParaRPr lang="ja-JP" altLang="en-US"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353</Words>
  <Application>Microsoft Office PowerPoint</Application>
  <PresentationFormat>A4 210 x 297 mm</PresentationFormat>
  <Paragraphs>20</Paragraphs>
  <Slides>1</Slides>
  <Notes>0</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5" baseType="lpstr">
      <vt:lpstr>HG丸ｺﾞｼｯｸM-PRO</vt:lpstr>
      <vt:lpstr>Times New Roman</vt:lpstr>
      <vt:lpstr>標準デザイン</vt:lpstr>
      <vt:lpstr>Û°À½ ÌØ°×Ý½ 2001 µÌÞ¼Þª¸Ä</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2024-11-11T05:46:08Z</dcterms:modified>
</cp:coreProperties>
</file>