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807200" cy="9939338"/>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1" d="100"/>
          <a:sy n="81" d="100"/>
        </p:scale>
        <p:origin x="1733" y="6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58430" y="1"/>
            <a:ext cx="2948770" cy="497367"/>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711200" y="744538"/>
            <a:ext cx="5386388"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2180" tIns="46091" rIns="92180" bIns="460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58430" y="9441971"/>
            <a:ext cx="2948770" cy="497367"/>
          </a:xfrm>
          <a:prstGeom prst="rect">
            <a:avLst/>
          </a:prstGeom>
          <a:noFill/>
          <a:ln w="9525">
            <a:noFill/>
            <a:miter lim="800000"/>
            <a:headEnd/>
            <a:tailEnd/>
          </a:ln>
          <a:effectLst/>
        </p:spPr>
        <p:txBody>
          <a:bodyPr vert="horz" wrap="square" lIns="92180" tIns="46091" rIns="92180" bIns="46091"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794352" y="-79245"/>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330198017"/>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dirty="0">
                          <a:latin typeface="HG丸ｺﾞｼｯｸM-PRO" panose="020F0600000000000000" pitchFamily="50" charset="-128"/>
                          <a:ea typeface="HG丸ｺﾞｼｯｸM-PRO" panose="020F0600000000000000" pitchFamily="50" charset="-128"/>
                        </a:rPr>
                        <a:t>研究開発</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ja-JP" altLang="en-US" sz="1600" dirty="0">
                          <a:latin typeface="HG丸ｺﾞｼｯｸM-PRO" panose="020F0600000000000000" pitchFamily="50" charset="-128"/>
                          <a:ea typeface="HG丸ｺﾞｼｯｸM-PRO" panose="020F0600000000000000" pitchFamily="50" charset="-128"/>
                        </a:rPr>
                        <a:t>プロジェクト</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R10</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2029</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R11</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700" kern="1200" dirty="0">
                          <a:solidFill>
                            <a:schemeClr val="dk1"/>
                          </a:solidFill>
                          <a:effectLst/>
                          <a:latin typeface="HG丸ｺﾞｼｯｸM-PRO" panose="020F0600000000000000" pitchFamily="50" charset="-128"/>
                          <a:ea typeface="HG丸ｺﾞｼｯｸM-PRO" panose="020F0600000000000000" pitchFamily="50" charset="-128"/>
                          <a:cs typeface="+mn-cs"/>
                        </a:rPr>
                        <a:t>○○○○○○</a:t>
                      </a:r>
                      <a:endParaRPr kumimoji="1" lang="en-US" altLang="ja-JP" sz="17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3582592"/>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606413" y="3582592"/>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（例）他の仕様との共用検討を行う際などへの活用に貢献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600080" y="452973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Open ROADM MSA</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606720" y="5085567"/>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Telecom Infra Project(TIP)</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336502" y="1898132"/>
            <a:ext cx="3164125"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アーキテクチャ、ユースケースの標準化</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075059" y="2233441"/>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4758080" y="2208862"/>
            <a:ext cx="3531502"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相互接続、サービス品質基準等の標準化</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616418" y="2233441"/>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99767" y="2241342"/>
            <a:ext cx="1356118" cy="722625"/>
          </a:xfrm>
          <a:prstGeom prst="wedgeRectCallout">
            <a:avLst>
              <a:gd name="adj1" fmla="val 33411"/>
              <a:gd name="adj2" fmla="val -14044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・提案名（提案書の表紙に記載）を記入してください。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309411"/>
            <a:ext cx="4527954" cy="366067"/>
          </a:xfrm>
          <a:prstGeom prst="wedgeRectCallout">
            <a:avLst>
              <a:gd name="adj1" fmla="val -63995"/>
              <a:gd name="adj2" fmla="val 26149"/>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提案者名（代表提案者、共同提案者）、ドイツ側共同研究機関（共同研究を実施するドイツの研究機関）を記入してください。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0" y="203432"/>
            <a:ext cx="4955203" cy="498598"/>
          </a:xfrm>
          <a:prstGeom prst="rect">
            <a:avLst/>
          </a:prstGeom>
        </p:spPr>
        <p:txBody>
          <a:bodyPr wrap="none">
            <a:spAutoFit/>
          </a:bodyPr>
          <a:lstStyle/>
          <a:p>
            <a:r>
              <a:rPr lang="ja-JP" altLang="en-US" sz="1200" kern="0" dirty="0">
                <a:latin typeface="HG丸ｺﾞｼｯｸM-PRO" pitchFamily="50" charset="-128"/>
                <a:ea typeface="HG丸ｺﾞｼｯｸM-PRO" pitchFamily="50" charset="-128"/>
              </a:rPr>
              <a:t>日本側の</a:t>
            </a: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a:t>
            </a:r>
            <a:endParaRPr lang="en-US" altLang="zh-TW" sz="1200" kern="0" dirty="0">
              <a:latin typeface="HG丸ｺﾞｼｯｸM-PRO" pitchFamily="50" charset="-128"/>
              <a:ea typeface="HG丸ｺﾞｼｯｸM-PRO" pitchFamily="50" charset="-128"/>
            </a:endParaRPr>
          </a:p>
          <a:p>
            <a:r>
              <a:rPr lang="ja-JP" altLang="en-US" sz="1200" kern="0" dirty="0">
                <a:latin typeface="HG丸ｺﾞｼｯｸM-PRO" pitchFamily="50" charset="-128"/>
                <a:ea typeface="HG丸ｺﾞｼｯｸM-PRO" pitchFamily="50" charset="-128"/>
              </a:rPr>
              <a:t>ドイツ側共同研究機関：ＤＤ会社、ＥＥ大学大学、＊＊＊＊＊＊＊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
        <p:nvSpPr>
          <p:cNvPr id="49" name="Text Box 119">
            <a:extLst>
              <a:ext uri="{FF2B5EF4-FFF2-40B4-BE49-F238E27FC236}">
                <a16:creationId xmlns:a16="http://schemas.microsoft.com/office/drawing/2014/main" id="{17A0E5C2-63E6-4718-A4A5-C3441BFE652B}"/>
              </a:ext>
            </a:extLst>
          </p:cNvPr>
          <p:cNvSpPr>
            <a:spLocks noChangeArrowheads="1"/>
          </p:cNvSpPr>
          <p:nvPr/>
        </p:nvSpPr>
        <p:spPr bwMode="auto">
          <a:xfrm>
            <a:off x="5919006" y="5647218"/>
            <a:ext cx="3886436" cy="483945"/>
          </a:xfrm>
          <a:prstGeom prst="wedgeRectCallout">
            <a:avLst>
              <a:gd name="adj1" fmla="val -105570"/>
              <a:gd name="adj2" fmla="val -532802"/>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・日独それぞれの役割が分かるような標準化活動の計画を記載してください。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1" name="Text Box 119">
            <a:extLst>
              <a:ext uri="{FF2B5EF4-FFF2-40B4-BE49-F238E27FC236}">
                <a16:creationId xmlns:a16="http://schemas.microsoft.com/office/drawing/2014/main" id="{621E736E-60BD-4F49-87C0-C47FCB5377F9}"/>
              </a:ext>
            </a:extLst>
          </p:cNvPr>
          <p:cNvSpPr>
            <a:spLocks noChangeArrowheads="1"/>
          </p:cNvSpPr>
          <p:nvPr/>
        </p:nvSpPr>
        <p:spPr bwMode="auto">
          <a:xfrm>
            <a:off x="5908111" y="5636703"/>
            <a:ext cx="3886436" cy="500711"/>
          </a:xfrm>
          <a:prstGeom prst="wedgeRectCallout">
            <a:avLst>
              <a:gd name="adj1" fmla="val -109258"/>
              <a:gd name="adj2" fmla="val -273293"/>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52" name="Text Box 119">
            <a:extLst>
              <a:ext uri="{FF2B5EF4-FFF2-40B4-BE49-F238E27FC236}">
                <a16:creationId xmlns:a16="http://schemas.microsoft.com/office/drawing/2014/main" id="{3DFBEE2A-98F6-4A9F-8EB1-CF256001E8A2}"/>
              </a:ext>
            </a:extLst>
          </p:cNvPr>
          <p:cNvSpPr>
            <a:spLocks noChangeArrowheads="1"/>
          </p:cNvSpPr>
          <p:nvPr/>
        </p:nvSpPr>
        <p:spPr bwMode="auto">
          <a:xfrm>
            <a:off x="5919006" y="5647218"/>
            <a:ext cx="3886436" cy="483945"/>
          </a:xfrm>
          <a:prstGeom prst="wedgeRectCallout">
            <a:avLst>
              <a:gd name="adj1" fmla="val -43005"/>
              <a:gd name="adj2" fmla="val -505675"/>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34" name="直線矢印コネクタ 33">
            <a:extLst>
              <a:ext uri="{FF2B5EF4-FFF2-40B4-BE49-F238E27FC236}">
                <a16:creationId xmlns:a16="http://schemas.microsoft.com/office/drawing/2014/main" id="{4CFA0F02-45F8-49C9-AB1F-8D66E58F70F3}"/>
              </a:ext>
            </a:extLst>
          </p:cNvPr>
          <p:cNvCxnSpPr>
            <a:cxnSpLocks/>
          </p:cNvCxnSpPr>
          <p:nvPr/>
        </p:nvCxnSpPr>
        <p:spPr bwMode="auto">
          <a:xfrm>
            <a:off x="3805191" y="2472105"/>
            <a:ext cx="5004000" cy="0"/>
          </a:xfrm>
          <a:prstGeom prst="straightConnector1">
            <a:avLst/>
          </a:prstGeom>
          <a:noFill/>
          <a:ln w="76200" cap="flat" cmpd="sng" algn="ctr">
            <a:solidFill>
              <a:srgbClr val="FF0000"/>
            </a:solidFill>
            <a:prstDash val="solid"/>
            <a:round/>
            <a:headEnd type="none" w="med" len="med"/>
            <a:tailEnd type="triangle"/>
          </a:ln>
          <a:effectLst/>
        </p:spPr>
      </p:cxnSp>
      <p:cxnSp>
        <p:nvCxnSpPr>
          <p:cNvPr id="35" name="直線矢印コネクタ 34">
            <a:extLst>
              <a:ext uri="{FF2B5EF4-FFF2-40B4-BE49-F238E27FC236}">
                <a16:creationId xmlns:a16="http://schemas.microsoft.com/office/drawing/2014/main" id="{B648BBC0-2B85-4712-B42D-8EA981F8DF05}"/>
              </a:ext>
            </a:extLst>
          </p:cNvPr>
          <p:cNvCxnSpPr>
            <a:cxnSpLocks/>
          </p:cNvCxnSpPr>
          <p:nvPr/>
        </p:nvCxnSpPr>
        <p:spPr bwMode="auto">
          <a:xfrm>
            <a:off x="3018749" y="2472105"/>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31" name="吹き出し: 角を丸めた四角形 30">
            <a:extLst>
              <a:ext uri="{FF2B5EF4-FFF2-40B4-BE49-F238E27FC236}">
                <a16:creationId xmlns:a16="http://schemas.microsoft.com/office/drawing/2014/main" id="{F387846F-EB92-4BC3-AC9D-E63F227755B4}"/>
              </a:ext>
            </a:extLst>
          </p:cNvPr>
          <p:cNvSpPr/>
          <p:nvPr/>
        </p:nvSpPr>
        <p:spPr bwMode="auto">
          <a:xfrm>
            <a:off x="1802890" y="2859267"/>
            <a:ext cx="2127617" cy="485000"/>
          </a:xfrm>
          <a:prstGeom prst="wedgeRoundRectCallout">
            <a:avLst>
              <a:gd name="adj1" fmla="val -15388"/>
              <a:gd name="adj2" fmla="val -156818"/>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（例）○○の技術について、</a:t>
            </a:r>
            <a:r>
              <a:rPr kumimoji="0" lang="ja-JP" altLang="en-US" sz="900" kern="0" dirty="0">
                <a:solidFill>
                  <a:prstClr val="black"/>
                </a:solidFill>
                <a:latin typeface="HG丸ｺﾞｼｯｸM-PRO" panose="020F0600000000000000" pitchFamily="50" charset="-128"/>
                <a:ea typeface="HG丸ｺﾞｼｯｸM-PRO" panose="020F0600000000000000" pitchFamily="50" charset="-128"/>
              </a:rPr>
              <a:t>日本側が中心となり、ドイツ側と連携。</a:t>
            </a:r>
            <a:endPar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2" name="吹き出し: 角を丸めた四角形 31">
            <a:extLst>
              <a:ext uri="{FF2B5EF4-FFF2-40B4-BE49-F238E27FC236}">
                <a16:creationId xmlns:a16="http://schemas.microsoft.com/office/drawing/2014/main" id="{EFA2FF46-8311-4540-A56A-1010E93A490F}"/>
              </a:ext>
            </a:extLst>
          </p:cNvPr>
          <p:cNvSpPr/>
          <p:nvPr/>
        </p:nvSpPr>
        <p:spPr bwMode="auto">
          <a:xfrm>
            <a:off x="4758080" y="2863558"/>
            <a:ext cx="2725352" cy="470079"/>
          </a:xfrm>
          <a:prstGeom prst="wedgeRoundRectCallout">
            <a:avLst>
              <a:gd name="adj1" fmla="val -36004"/>
              <a:gd name="adj2" fmla="val -111408"/>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（例）当該勧告</a:t>
            </a:r>
            <a:r>
              <a:rPr kumimoji="0" lang="ja-JP" altLang="en-US" sz="900" kern="0" dirty="0">
                <a:solidFill>
                  <a:prstClr val="black"/>
                </a:solidFill>
                <a:latin typeface="HG丸ｺﾞｼｯｸM-PRO" panose="020F0600000000000000" pitchFamily="50" charset="-128"/>
                <a:ea typeface="HG丸ｺﾞｼｯｸM-PRO" panose="020F0600000000000000" pitchFamily="50" charset="-128"/>
              </a:rPr>
              <a:t>に対して、必要なマテリアルを日独共同寄与文書として入力</a:t>
            </a:r>
            <a:endPar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3" name="吹き出し: 角を丸めた四角形 32">
            <a:extLst>
              <a:ext uri="{FF2B5EF4-FFF2-40B4-BE49-F238E27FC236}">
                <a16:creationId xmlns:a16="http://schemas.microsoft.com/office/drawing/2014/main" id="{71F41D4A-CBFA-4930-8910-AC55D5AC87B4}"/>
              </a:ext>
            </a:extLst>
          </p:cNvPr>
          <p:cNvSpPr/>
          <p:nvPr/>
        </p:nvSpPr>
        <p:spPr bwMode="auto">
          <a:xfrm>
            <a:off x="1898421" y="3820368"/>
            <a:ext cx="3725734" cy="643446"/>
          </a:xfrm>
          <a:prstGeom prst="wedgeRoundRectCallout">
            <a:avLst>
              <a:gd name="adj1" fmla="val -5429"/>
              <a:gd name="adj2" fmla="val -78498"/>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（例）日独両機関が○○フォーラムに参加し、関連技術の理解を深めるとともに、製品化等におけるパートナー形成を見据え、関連課題のキーパーソンとの接触を試みる。</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284</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HG丸ｺﾞｼｯｸM-PRO</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2024-11-06T05:09:42Z</dcterms:modified>
</cp:coreProperties>
</file>