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348" r:id="rId2"/>
  </p:sldIdLst>
  <p:sldSz cx="9906000" cy="6858000" type="A4"/>
  <p:notesSz cx="6807200" cy="9939338"/>
  <p:defaultTextStyle>
    <a:defPPr>
      <a:defRPr lang="ja-JP"/>
    </a:defPPr>
    <a:lvl1pPr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napToGrid="0">
      <p:cViewPr varScale="1">
        <p:scale>
          <a:sx n="81" d="100"/>
          <a:sy n="81" d="100"/>
        </p:scale>
        <p:origin x="1733" y="67"/>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spcBef>
                <a:spcPct val="0"/>
              </a:spcBef>
              <a:defRPr sz="1200"/>
            </a:lvl1pPr>
          </a:lstStyle>
          <a:p>
            <a:pPr>
              <a:defRPr/>
            </a:pPr>
            <a:endParaRPr lang="en-US" altLang="ja-JP"/>
          </a:p>
        </p:txBody>
      </p:sp>
      <p:sp>
        <p:nvSpPr>
          <p:cNvPr id="71683" name="Rectangle 3"/>
          <p:cNvSpPr>
            <a:spLocks noGrp="1" noChangeArrowheads="1"/>
          </p:cNvSpPr>
          <p:nvPr>
            <p:ph type="dt" sz="quarter" idx="1"/>
          </p:nvPr>
        </p:nvSpPr>
        <p:spPr bwMode="auto">
          <a:xfrm>
            <a:off x="3858430" y="1"/>
            <a:ext cx="2948770"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lgn="r">
              <a:spcBef>
                <a:spcPct val="0"/>
              </a:spcBef>
              <a:defRPr sz="1200"/>
            </a:lvl1pPr>
          </a:lstStyle>
          <a:p>
            <a:pPr>
              <a:defRPr/>
            </a:pPr>
            <a:endParaRPr lang="en-US" altLang="ja-JP"/>
          </a:p>
        </p:txBody>
      </p:sp>
      <p:sp>
        <p:nvSpPr>
          <p:cNvPr id="71684"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spcBef>
                <a:spcPct val="0"/>
              </a:spcBef>
              <a:defRPr sz="1200"/>
            </a:lvl1pPr>
          </a:lstStyle>
          <a:p>
            <a:pPr>
              <a:defRPr/>
            </a:pPr>
            <a:endParaRPr lang="en-US" altLang="ja-JP"/>
          </a:p>
        </p:txBody>
      </p:sp>
      <p:sp>
        <p:nvSpPr>
          <p:cNvPr id="71685" name="Rectangle 5"/>
          <p:cNvSpPr>
            <a:spLocks noGrp="1" noChangeArrowheads="1"/>
          </p:cNvSpPr>
          <p:nvPr>
            <p:ph type="sldNum" sz="quarter" idx="3"/>
          </p:nvPr>
        </p:nvSpPr>
        <p:spPr bwMode="auto">
          <a:xfrm>
            <a:off x="3858430" y="9441971"/>
            <a:ext cx="2948770"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lgn="r">
              <a:spcBef>
                <a:spcPct val="0"/>
              </a:spcBef>
              <a:defRPr sz="1200"/>
            </a:lvl1pPr>
          </a:lstStyle>
          <a:p>
            <a:pPr>
              <a:defRPr/>
            </a:pPr>
            <a:fld id="{1955C4C3-7D29-4E2E-8857-BC6B5E2AF269}" type="slidenum">
              <a:rPr lang="en-US" altLang="ja-JP"/>
              <a:pPr>
                <a:defRPr/>
              </a:pPr>
              <a:t>‹#›</a:t>
            </a:fld>
            <a:endParaRPr lang="en-US" altLang="ja-JP"/>
          </a:p>
        </p:txBody>
      </p:sp>
    </p:spTree>
    <p:extLst>
      <p:ext uri="{BB962C8B-B14F-4D97-AF65-F5344CB8AC3E}">
        <p14:creationId xmlns:p14="http://schemas.microsoft.com/office/powerpoint/2010/main" val="187353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spcBef>
                <a:spcPct val="0"/>
              </a:spcBef>
              <a:defRPr sz="1200"/>
            </a:lvl1pPr>
          </a:lstStyle>
          <a:p>
            <a:pPr>
              <a:defRPr/>
            </a:pPr>
            <a:endParaRPr lang="en-US" altLang="ja-JP"/>
          </a:p>
        </p:txBody>
      </p:sp>
      <p:sp>
        <p:nvSpPr>
          <p:cNvPr id="5123" name="Rectangle 3"/>
          <p:cNvSpPr>
            <a:spLocks noGrp="1" noChangeArrowheads="1"/>
          </p:cNvSpPr>
          <p:nvPr>
            <p:ph type="dt" idx="1"/>
          </p:nvPr>
        </p:nvSpPr>
        <p:spPr bwMode="auto">
          <a:xfrm>
            <a:off x="3858430" y="1"/>
            <a:ext cx="2948770"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lgn="r">
              <a:spcBef>
                <a:spcPct val="0"/>
              </a:spcBef>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711200" y="744538"/>
            <a:ext cx="5386388"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spcBef>
                <a:spcPct val="0"/>
              </a:spcBef>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58430" y="9441971"/>
            <a:ext cx="2948770"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lgn="r">
              <a:spcBef>
                <a:spcPct val="0"/>
              </a:spcBef>
              <a:defRPr sz="1200"/>
            </a:lvl1pPr>
          </a:lstStyle>
          <a:p>
            <a:pPr>
              <a:defRPr/>
            </a:pPr>
            <a:fld id="{6A889C07-3273-4EDD-B0D1-994A16F07837}" type="slidenum">
              <a:rPr lang="en-US" altLang="ja-JP"/>
              <a:pPr>
                <a:defRPr/>
              </a:pPr>
              <a:t>‹#›</a:t>
            </a:fld>
            <a:endParaRPr lang="en-US" altLang="ja-JP"/>
          </a:p>
        </p:txBody>
      </p:sp>
    </p:spTree>
    <p:extLst>
      <p:ext uri="{BB962C8B-B14F-4D97-AF65-F5344CB8AC3E}">
        <p14:creationId xmlns:p14="http://schemas.microsoft.com/office/powerpoint/2010/main" val="450474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B799B39-0ACD-43A7-A0B3-05C4B5B9B022}" type="slidenum">
              <a:rPr lang="en-US" altLang="ja-JP"/>
              <a:pPr>
                <a:defRPr/>
              </a:pPr>
              <a:t>‹#›</a:t>
            </a:fld>
            <a:endParaRPr lang="en-US" altLang="ja-JP"/>
          </a:p>
        </p:txBody>
      </p:sp>
    </p:spTree>
    <p:extLst>
      <p:ext uri="{BB962C8B-B14F-4D97-AF65-F5344CB8AC3E}">
        <p14:creationId xmlns:p14="http://schemas.microsoft.com/office/powerpoint/2010/main" val="109966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8549F-821D-479E-82FF-35945CEBD5F7}" type="slidenum">
              <a:rPr lang="en-US" altLang="ja-JP"/>
              <a:pPr>
                <a:defRPr/>
              </a:pPr>
              <a:t>‹#›</a:t>
            </a:fld>
            <a:endParaRPr lang="en-US" altLang="ja-JP"/>
          </a:p>
        </p:txBody>
      </p:sp>
    </p:spTree>
    <p:extLst>
      <p:ext uri="{BB962C8B-B14F-4D97-AF65-F5344CB8AC3E}">
        <p14:creationId xmlns:p14="http://schemas.microsoft.com/office/powerpoint/2010/main" val="41272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849D852-437B-49AD-B8E1-E6E069627E7C}" type="slidenum">
              <a:rPr lang="en-US" altLang="ja-JP"/>
              <a:pPr>
                <a:defRPr/>
              </a:pPr>
              <a:t>‹#›</a:t>
            </a:fld>
            <a:endParaRPr lang="en-US" altLang="ja-JP"/>
          </a:p>
        </p:txBody>
      </p:sp>
    </p:spTree>
    <p:extLst>
      <p:ext uri="{BB962C8B-B14F-4D97-AF65-F5344CB8AC3E}">
        <p14:creationId xmlns:p14="http://schemas.microsoft.com/office/powerpoint/2010/main" val="20260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E733FA0-77F3-4D7E-85D6-7FE2525408E5}" type="slidenum">
              <a:rPr lang="en-US" altLang="ja-JP"/>
              <a:pPr>
                <a:defRPr/>
              </a:pPr>
              <a:t>‹#›</a:t>
            </a:fld>
            <a:endParaRPr lang="en-US" altLang="ja-JP"/>
          </a:p>
        </p:txBody>
      </p:sp>
    </p:spTree>
    <p:extLst>
      <p:ext uri="{BB962C8B-B14F-4D97-AF65-F5344CB8AC3E}">
        <p14:creationId xmlns:p14="http://schemas.microsoft.com/office/powerpoint/2010/main" val="243767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F79ADE9-4EC4-44D2-810E-CE2D93C4F3B0}" type="slidenum">
              <a:rPr lang="en-US" altLang="ja-JP"/>
              <a:pPr>
                <a:defRPr/>
              </a:pPr>
              <a:t>‹#›</a:t>
            </a:fld>
            <a:endParaRPr lang="en-US" altLang="ja-JP"/>
          </a:p>
        </p:txBody>
      </p:sp>
    </p:spTree>
    <p:extLst>
      <p:ext uri="{BB962C8B-B14F-4D97-AF65-F5344CB8AC3E}">
        <p14:creationId xmlns:p14="http://schemas.microsoft.com/office/powerpoint/2010/main" val="42647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F4F9CD-C0D9-4894-9711-12672289062A}" type="slidenum">
              <a:rPr lang="en-US" altLang="ja-JP"/>
              <a:pPr>
                <a:defRPr/>
              </a:pPr>
              <a:t>‹#›</a:t>
            </a:fld>
            <a:endParaRPr lang="en-US" altLang="ja-JP"/>
          </a:p>
        </p:txBody>
      </p:sp>
    </p:spTree>
    <p:extLst>
      <p:ext uri="{BB962C8B-B14F-4D97-AF65-F5344CB8AC3E}">
        <p14:creationId xmlns:p14="http://schemas.microsoft.com/office/powerpoint/2010/main" val="64834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56FE512-EBF7-4BD8-ABA2-A5435731E6FF}" type="slidenum">
              <a:rPr lang="en-US" altLang="ja-JP"/>
              <a:pPr>
                <a:defRPr/>
              </a:pPr>
              <a:t>‹#›</a:t>
            </a:fld>
            <a:endParaRPr lang="en-US" altLang="ja-JP"/>
          </a:p>
        </p:txBody>
      </p:sp>
    </p:spTree>
    <p:extLst>
      <p:ext uri="{BB962C8B-B14F-4D97-AF65-F5344CB8AC3E}">
        <p14:creationId xmlns:p14="http://schemas.microsoft.com/office/powerpoint/2010/main" val="184696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D5E7DE-F94F-496D-9CA3-45A7C6BE5C32}" type="slidenum">
              <a:rPr lang="en-US" altLang="ja-JP"/>
              <a:pPr>
                <a:defRPr/>
              </a:pPr>
              <a:t>‹#›</a:t>
            </a:fld>
            <a:endParaRPr lang="en-US" altLang="ja-JP"/>
          </a:p>
        </p:txBody>
      </p:sp>
    </p:spTree>
    <p:extLst>
      <p:ext uri="{BB962C8B-B14F-4D97-AF65-F5344CB8AC3E}">
        <p14:creationId xmlns:p14="http://schemas.microsoft.com/office/powerpoint/2010/main" val="20948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2A2A7D-F923-4809-A17D-6AC1C32AC2D5}" type="slidenum">
              <a:rPr lang="en-US" altLang="ja-JP"/>
              <a:pPr>
                <a:defRPr/>
              </a:pPr>
              <a:t>‹#›</a:t>
            </a:fld>
            <a:endParaRPr lang="en-US" altLang="ja-JP"/>
          </a:p>
        </p:txBody>
      </p:sp>
    </p:spTree>
    <p:extLst>
      <p:ext uri="{BB962C8B-B14F-4D97-AF65-F5344CB8AC3E}">
        <p14:creationId xmlns:p14="http://schemas.microsoft.com/office/powerpoint/2010/main" val="429420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C1E73E-7683-41BB-AC5B-024055A448EB}" type="slidenum">
              <a:rPr lang="en-US" altLang="ja-JP"/>
              <a:pPr>
                <a:defRPr/>
              </a:pPr>
              <a:t>‹#›</a:t>
            </a:fld>
            <a:endParaRPr lang="en-US" altLang="ja-JP"/>
          </a:p>
        </p:txBody>
      </p:sp>
    </p:spTree>
    <p:extLst>
      <p:ext uri="{BB962C8B-B14F-4D97-AF65-F5344CB8AC3E}">
        <p14:creationId xmlns:p14="http://schemas.microsoft.com/office/powerpoint/2010/main" val="368101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8A0728-26A2-461D-895F-06EB8E3DCF35}" type="slidenum">
              <a:rPr lang="en-US" altLang="ja-JP"/>
              <a:pPr>
                <a:defRPr/>
              </a:pPr>
              <a:t>‹#›</a:t>
            </a:fld>
            <a:endParaRPr lang="en-US" altLang="ja-JP"/>
          </a:p>
        </p:txBody>
      </p:sp>
    </p:spTree>
    <p:extLst>
      <p:ext uri="{BB962C8B-B14F-4D97-AF65-F5344CB8AC3E}">
        <p14:creationId xmlns:p14="http://schemas.microsoft.com/office/powerpoint/2010/main" val="17839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a:defRPr/>
            </a:pPr>
            <a:fld id="{BC1AAD4E-9921-4E9E-B037-E2DCCD83910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タイトル 1">
            <a:extLst>
              <a:ext uri="{FF2B5EF4-FFF2-40B4-BE49-F238E27FC236}">
                <a16:creationId xmlns:a16="http://schemas.microsoft.com/office/drawing/2014/main" id="{622D600E-C760-4816-B432-2276A5E7E44C}"/>
              </a:ext>
            </a:extLst>
          </p:cNvPr>
          <p:cNvSpPr txBox="1">
            <a:spLocks/>
          </p:cNvSpPr>
          <p:nvPr/>
        </p:nvSpPr>
        <p:spPr>
          <a:xfrm>
            <a:off x="794352" y="-79245"/>
            <a:ext cx="8640000" cy="350837"/>
          </a:xfrm>
          <a:prstGeom prst="rect">
            <a:avLst/>
          </a:prstGeom>
        </p:spPr>
        <p:txBody>
          <a:bodyPr>
            <a:noAutofit/>
          </a:bodyPr>
          <a:lstStyle>
            <a:lvl1pPr algn="ctr" defTabSz="873125" rtl="0" eaLnBrk="0" fontAlgn="base" hangingPunct="0">
              <a:spcBef>
                <a:spcPct val="0"/>
              </a:spcBef>
              <a:spcAft>
                <a:spcPct val="0"/>
              </a:spcAft>
              <a:defRPr b="0">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2pPr>
            <a:lvl3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3pPr>
            <a:lvl4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4pPr>
            <a:lvl5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5pPr>
            <a:lvl6pPr marL="427756"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6pPr>
            <a:lvl7pPr marL="855513"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7pPr>
            <a:lvl8pPr marL="1283269"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8pPr>
            <a:lvl9pPr marL="1711025"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9pPr>
          </a:lstStyle>
          <a:p>
            <a:pPr marL="0" marR="0" lvl="0" indent="0" algn="ctr" defTabSz="873125" rtl="0" eaLnBrk="0" fontAlgn="base" latinLnBrk="0" hangingPunct="0">
              <a:lnSpc>
                <a:spcPct val="100000"/>
              </a:lnSpc>
              <a:spcBef>
                <a:spcPct val="0"/>
              </a:spcBef>
              <a:spcAft>
                <a:spcPct val="0"/>
              </a:spcAft>
              <a:buClrTx/>
              <a:buSzTx/>
              <a:buFontTx/>
              <a:buNone/>
              <a:tabLst/>
              <a:defRPr/>
            </a:pPr>
            <a:r>
              <a:rPr kumimoji="1" lang="ja-JP" altLang="en-US" sz="2000" b="0" i="0" u="none" strike="noStrike" kern="0" cap="none" spc="0" normalizeH="0" baseline="0" noProof="0" dirty="0">
                <a:ln>
                  <a:noFill/>
                </a:ln>
                <a:solidFill>
                  <a:srgbClr val="1F497D"/>
                </a:solidFill>
                <a:effectLst/>
                <a:uLnTx/>
                <a:uFillTx/>
                <a:latin typeface="HG丸ｺﾞｼｯｸM-PRO" panose="020F0600000000000000" pitchFamily="50" charset="-128"/>
                <a:ea typeface="HG丸ｺﾞｼｯｸM-PRO" panose="020F0600000000000000" pitchFamily="50" charset="-128"/>
              </a:rPr>
              <a:t>標準化活動計画</a:t>
            </a:r>
          </a:p>
        </p:txBody>
      </p:sp>
      <p:sp>
        <p:nvSpPr>
          <p:cNvPr id="75" name="スライド番号プレースホルダー 2">
            <a:extLst>
              <a:ext uri="{FF2B5EF4-FFF2-40B4-BE49-F238E27FC236}">
                <a16:creationId xmlns:a16="http://schemas.microsoft.com/office/drawing/2014/main" id="{968974F2-1ACD-4232-B530-ED6640D34C80}"/>
              </a:ext>
            </a:extLst>
          </p:cNvPr>
          <p:cNvSpPr txBox="1">
            <a:spLocks/>
          </p:cNvSpPr>
          <p:nvPr/>
        </p:nvSpPr>
        <p:spPr bwMode="auto">
          <a:xfrm>
            <a:off x="9366000" y="6479899"/>
            <a:ext cx="540000" cy="257369"/>
          </a:xfrm>
          <a:prstGeom prst="rect">
            <a:avLst/>
          </a:prstGeom>
          <a:noFill/>
          <a:ln w="9525">
            <a:noFill/>
            <a:miter lim="800000"/>
            <a:headEnd/>
            <a:tailEnd/>
          </a:ln>
          <a:effectLst/>
        </p:spPr>
        <p:txBody>
          <a:bodyPr vert="horz" wrap="square" lIns="108000" tIns="36000" rIns="108000" bIns="36000" numCol="1" anchor="ctr" anchorCtr="0" compatLnSpc="1">
            <a:prstTxWarp prst="textNoShape">
              <a:avLst/>
            </a:prstTxWarp>
            <a:spAutoFit/>
          </a:bodyPr>
          <a:lstStyle>
            <a:defPPr>
              <a:defRPr lang="ja-JP"/>
            </a:defPPr>
            <a:lvl1pPr marL="0" algn="r" defTabSz="914400" rtl="0" eaLnBrk="1" latinLnBrk="0" hangingPunct="1">
              <a:defRPr kumimoji="1" sz="1200" kern="1200">
                <a:solidFill>
                  <a:srgbClr val="000000"/>
                </a:solidFill>
                <a:latin typeface="+mn-ea"/>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graphicFrame>
        <p:nvGraphicFramePr>
          <p:cNvPr id="76" name="表 75">
            <a:extLst>
              <a:ext uri="{FF2B5EF4-FFF2-40B4-BE49-F238E27FC236}">
                <a16:creationId xmlns:a16="http://schemas.microsoft.com/office/drawing/2014/main" id="{5C3BA84C-B004-417D-B01E-148CADF0AE9D}"/>
              </a:ext>
            </a:extLst>
          </p:cNvPr>
          <p:cNvGraphicFramePr>
            <a:graphicFrameLocks noGrp="1"/>
          </p:cNvGraphicFramePr>
          <p:nvPr>
            <p:extLst>
              <p:ext uri="{D42A27DB-BD31-4B8C-83A1-F6EECF244321}">
                <p14:modId xmlns:p14="http://schemas.microsoft.com/office/powerpoint/2010/main" val="3330198017"/>
              </p:ext>
            </p:extLst>
          </p:nvPr>
        </p:nvGraphicFramePr>
        <p:xfrm>
          <a:off x="56456" y="694614"/>
          <a:ext cx="9793086" cy="6163385"/>
        </p:xfrm>
        <a:graphic>
          <a:graphicData uri="http://schemas.openxmlformats.org/drawingml/2006/table">
            <a:tbl>
              <a:tblPr firstRow="1" bandRow="1"/>
              <a:tblGrid>
                <a:gridCol w="1506906">
                  <a:extLst>
                    <a:ext uri="{9D8B030D-6E8A-4147-A177-3AD203B41FA5}">
                      <a16:colId xmlns:a16="http://schemas.microsoft.com/office/drawing/2014/main" val="20000"/>
                    </a:ext>
                  </a:extLst>
                </a:gridCol>
                <a:gridCol w="1334634">
                  <a:extLst>
                    <a:ext uri="{9D8B030D-6E8A-4147-A177-3AD203B41FA5}">
                      <a16:colId xmlns:a16="http://schemas.microsoft.com/office/drawing/2014/main" val="20002"/>
                    </a:ext>
                  </a:extLst>
                </a:gridCol>
                <a:gridCol w="1407908">
                  <a:extLst>
                    <a:ext uri="{9D8B030D-6E8A-4147-A177-3AD203B41FA5}">
                      <a16:colId xmlns:a16="http://schemas.microsoft.com/office/drawing/2014/main" val="20003"/>
                    </a:ext>
                  </a:extLst>
                </a:gridCol>
                <a:gridCol w="1407908">
                  <a:extLst>
                    <a:ext uri="{9D8B030D-6E8A-4147-A177-3AD203B41FA5}">
                      <a16:colId xmlns:a16="http://schemas.microsoft.com/office/drawing/2014/main" val="20004"/>
                    </a:ext>
                  </a:extLst>
                </a:gridCol>
                <a:gridCol w="1407908">
                  <a:extLst>
                    <a:ext uri="{9D8B030D-6E8A-4147-A177-3AD203B41FA5}">
                      <a16:colId xmlns:a16="http://schemas.microsoft.com/office/drawing/2014/main" val="20005"/>
                    </a:ext>
                  </a:extLst>
                </a:gridCol>
                <a:gridCol w="1407908">
                  <a:extLst>
                    <a:ext uri="{9D8B030D-6E8A-4147-A177-3AD203B41FA5}">
                      <a16:colId xmlns:a16="http://schemas.microsoft.com/office/drawing/2014/main" val="20006"/>
                    </a:ext>
                  </a:extLst>
                </a:gridCol>
                <a:gridCol w="1319914">
                  <a:extLst>
                    <a:ext uri="{9D8B030D-6E8A-4147-A177-3AD203B41FA5}">
                      <a16:colId xmlns:a16="http://schemas.microsoft.com/office/drawing/2014/main" val="3308276952"/>
                    </a:ext>
                  </a:extLst>
                </a:gridCol>
              </a:tblGrid>
              <a:tr h="677664">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dirty="0">
                          <a:latin typeface="HG丸ｺﾞｼｯｸM-PRO" panose="020F0600000000000000" pitchFamily="50" charset="-128"/>
                          <a:ea typeface="HG丸ｺﾞｼｯｸM-PRO" panose="020F0600000000000000" pitchFamily="50" charset="-128"/>
                        </a:rPr>
                        <a:t>研究開発</a:t>
                      </a:r>
                      <a:endParaRPr kumimoji="1" lang="en-US" altLang="ja-JP" sz="1600" dirty="0">
                        <a:latin typeface="HG丸ｺﾞｼｯｸM-PRO" panose="020F0600000000000000" pitchFamily="50" charset="-128"/>
                        <a:ea typeface="HG丸ｺﾞｼｯｸM-PRO" panose="020F0600000000000000" pitchFamily="50" charset="-128"/>
                      </a:endParaRPr>
                    </a:p>
                    <a:p>
                      <a:pPr algn="ctr"/>
                      <a:r>
                        <a:rPr kumimoji="1" lang="ja-JP" altLang="en-US" sz="1600" dirty="0">
                          <a:latin typeface="HG丸ｺﾞｼｯｸM-PRO" panose="020F0600000000000000" pitchFamily="50" charset="-128"/>
                          <a:ea typeface="HG丸ｺﾞｼｯｸM-PRO" panose="020F0600000000000000" pitchFamily="50" charset="-128"/>
                        </a:rPr>
                        <a:t>プロジェクト</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2025</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R7</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2026</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R8</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2027</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R9</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2028</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R10</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2029</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R11</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latin typeface="HG丸ｺﾞｼｯｸM-PRO" panose="020F0600000000000000" pitchFamily="50" charset="-128"/>
                          <a:ea typeface="HG丸ｺﾞｼｯｸM-PRO" panose="020F0600000000000000" pitchFamily="50" charset="-128"/>
                        </a:rPr>
                        <a:t>以降</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5485721">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700" kern="1200" dirty="0">
                          <a:solidFill>
                            <a:schemeClr val="dk1"/>
                          </a:solidFill>
                          <a:effectLst/>
                          <a:latin typeface="HG丸ｺﾞｼｯｸM-PRO" panose="020F0600000000000000" pitchFamily="50" charset="-128"/>
                          <a:ea typeface="HG丸ｺﾞｼｯｸM-PRO" panose="020F0600000000000000" pitchFamily="50" charset="-128"/>
                          <a:cs typeface="+mn-cs"/>
                        </a:rPr>
                        <a:t>○○○○○○</a:t>
                      </a:r>
                      <a:endParaRPr kumimoji="1" lang="en-US" altLang="ja-JP" sz="17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550042890"/>
                  </a:ext>
                </a:extLst>
              </a:tr>
            </a:tbl>
          </a:graphicData>
        </a:graphic>
      </p:graphicFrame>
      <p:sp>
        <p:nvSpPr>
          <p:cNvPr id="80" name="ホームベース 15">
            <a:extLst>
              <a:ext uri="{FF2B5EF4-FFF2-40B4-BE49-F238E27FC236}">
                <a16:creationId xmlns:a16="http://schemas.microsoft.com/office/drawing/2014/main" id="{68829949-E658-499F-88B9-E4B2688AAC05}"/>
              </a:ext>
            </a:extLst>
          </p:cNvPr>
          <p:cNvSpPr/>
          <p:nvPr/>
        </p:nvSpPr>
        <p:spPr bwMode="auto">
          <a:xfrm>
            <a:off x="1568624" y="148561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ITU</a:t>
            </a:r>
          </a:p>
        </p:txBody>
      </p:sp>
      <p:cxnSp>
        <p:nvCxnSpPr>
          <p:cNvPr id="81" name="直線矢印コネクタ 80">
            <a:extLst>
              <a:ext uri="{FF2B5EF4-FFF2-40B4-BE49-F238E27FC236}">
                <a16:creationId xmlns:a16="http://schemas.microsoft.com/office/drawing/2014/main" id="{E70BB19F-B61B-46AB-BF91-6B7D99E8D6A9}"/>
              </a:ext>
            </a:extLst>
          </p:cNvPr>
          <p:cNvCxnSpPr>
            <a:cxnSpLocks/>
          </p:cNvCxnSpPr>
          <p:nvPr/>
        </p:nvCxnSpPr>
        <p:spPr bwMode="auto">
          <a:xfrm>
            <a:off x="2672401" y="3582592"/>
            <a:ext cx="6025015" cy="0"/>
          </a:xfrm>
          <a:prstGeom prst="straightConnector1">
            <a:avLst/>
          </a:prstGeom>
          <a:noFill/>
          <a:ln w="76200" cap="flat" cmpd="sng" algn="ctr">
            <a:solidFill>
              <a:srgbClr val="FF0000"/>
            </a:solidFill>
            <a:prstDash val="solid"/>
            <a:round/>
            <a:headEnd type="none" w="med" len="med"/>
            <a:tailEnd type="triangle"/>
          </a:ln>
          <a:effectLst/>
        </p:spPr>
      </p:cxnSp>
      <p:cxnSp>
        <p:nvCxnSpPr>
          <p:cNvPr id="82" name="直線矢印コネクタ 81">
            <a:extLst>
              <a:ext uri="{FF2B5EF4-FFF2-40B4-BE49-F238E27FC236}">
                <a16:creationId xmlns:a16="http://schemas.microsoft.com/office/drawing/2014/main" id="{5DFAD525-6F99-4A19-9B0D-63BDE997F36C}"/>
              </a:ext>
            </a:extLst>
          </p:cNvPr>
          <p:cNvCxnSpPr>
            <a:cxnSpLocks/>
          </p:cNvCxnSpPr>
          <p:nvPr/>
        </p:nvCxnSpPr>
        <p:spPr bwMode="auto">
          <a:xfrm>
            <a:off x="1606413" y="3582592"/>
            <a:ext cx="1080000" cy="0"/>
          </a:xfrm>
          <a:prstGeom prst="straightConnector1">
            <a:avLst/>
          </a:prstGeom>
          <a:noFill/>
          <a:ln w="76200" cap="flat" cmpd="sng" algn="ctr">
            <a:solidFill>
              <a:srgbClr val="FF0000"/>
            </a:solidFill>
            <a:prstDash val="sysDot"/>
            <a:round/>
            <a:headEnd type="none" w="med" len="med"/>
            <a:tailEnd type="none"/>
          </a:ln>
          <a:effectLst/>
        </p:spPr>
      </p:cxnSp>
      <p:sp>
        <p:nvSpPr>
          <p:cNvPr id="83" name="テキスト ボックス 82">
            <a:extLst>
              <a:ext uri="{FF2B5EF4-FFF2-40B4-BE49-F238E27FC236}">
                <a16:creationId xmlns:a16="http://schemas.microsoft.com/office/drawing/2014/main" id="{1DAD9500-FF17-42CA-B0CC-58699A32E78C}"/>
              </a:ext>
            </a:extLst>
          </p:cNvPr>
          <p:cNvSpPr txBox="1"/>
          <p:nvPr/>
        </p:nvSpPr>
        <p:spPr>
          <a:xfrm>
            <a:off x="99767" y="3086133"/>
            <a:ext cx="1425547" cy="1815882"/>
          </a:xfrm>
          <a:prstGeom prst="rect">
            <a:avLst/>
          </a:prstGeom>
          <a:noFill/>
          <a:ln>
            <a:solidFill>
              <a:sysClr val="windowText" lastClr="000000"/>
            </a:solidFill>
            <a:prstDash val="dash"/>
          </a:ln>
        </p:spPr>
        <p:txBody>
          <a:bodyPr wrap="square" lIns="0" tIns="0" rIns="0" bIns="0"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標準化の目的</a:t>
            </a:r>
            <a:endParaRPr kumimoji="0" lang="en-US" altLang="ja-JP"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（例）○○等の製品を国際展開するための標準化を実施</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（例）他の仕様との共用検討を行う際などへの活用に貢献</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84" name="ホームベース 15">
            <a:extLst>
              <a:ext uri="{FF2B5EF4-FFF2-40B4-BE49-F238E27FC236}">
                <a16:creationId xmlns:a16="http://schemas.microsoft.com/office/drawing/2014/main" id="{7554C1C2-23A3-4DD1-9527-F0553C2A2765}"/>
              </a:ext>
            </a:extLst>
          </p:cNvPr>
          <p:cNvSpPr/>
          <p:nvPr/>
        </p:nvSpPr>
        <p:spPr bwMode="auto">
          <a:xfrm>
            <a:off x="1600080" y="4529736"/>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Open ROADM MSA</a:t>
            </a:r>
          </a:p>
        </p:txBody>
      </p:sp>
      <p:sp>
        <p:nvSpPr>
          <p:cNvPr id="86" name="ホームベース 15">
            <a:extLst>
              <a:ext uri="{FF2B5EF4-FFF2-40B4-BE49-F238E27FC236}">
                <a16:creationId xmlns:a16="http://schemas.microsoft.com/office/drawing/2014/main" id="{3F51AFD9-EB6C-47D0-8DF5-C9A12AF0B147}"/>
              </a:ext>
            </a:extLst>
          </p:cNvPr>
          <p:cNvSpPr/>
          <p:nvPr/>
        </p:nvSpPr>
        <p:spPr bwMode="auto">
          <a:xfrm>
            <a:off x="1606720" y="5085567"/>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Telecom Infra Project(TIP)</a:t>
            </a:r>
          </a:p>
        </p:txBody>
      </p:sp>
      <p:sp>
        <p:nvSpPr>
          <p:cNvPr id="94" name="テキスト ボックス 93">
            <a:extLst>
              <a:ext uri="{FF2B5EF4-FFF2-40B4-BE49-F238E27FC236}">
                <a16:creationId xmlns:a16="http://schemas.microsoft.com/office/drawing/2014/main" id="{E40CA202-1A61-4EAF-AD64-2903A1A1E50E}"/>
              </a:ext>
            </a:extLst>
          </p:cNvPr>
          <p:cNvSpPr txBox="1"/>
          <p:nvPr/>
        </p:nvSpPr>
        <p:spPr>
          <a:xfrm>
            <a:off x="1336502" y="1898132"/>
            <a:ext cx="3164125"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アーキテクチャ、ユースケースの標準化</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5" name="直線矢印コネクタ 94">
            <a:extLst>
              <a:ext uri="{FF2B5EF4-FFF2-40B4-BE49-F238E27FC236}">
                <a16:creationId xmlns:a16="http://schemas.microsoft.com/office/drawing/2014/main" id="{CA69591D-DB47-4F2B-A924-3FD0409231FD}"/>
              </a:ext>
            </a:extLst>
          </p:cNvPr>
          <p:cNvCxnSpPr>
            <a:cxnSpLocks/>
          </p:cNvCxnSpPr>
          <p:nvPr/>
        </p:nvCxnSpPr>
        <p:spPr bwMode="auto">
          <a:xfrm>
            <a:off x="2075059" y="2233441"/>
            <a:ext cx="2319497" cy="0"/>
          </a:xfrm>
          <a:prstGeom prst="straightConnector1">
            <a:avLst/>
          </a:prstGeom>
          <a:noFill/>
          <a:ln w="76200" cap="flat" cmpd="sng" algn="ctr">
            <a:solidFill>
              <a:srgbClr val="FF0000"/>
            </a:solidFill>
            <a:prstDash val="solid"/>
            <a:round/>
            <a:headEnd type="none" w="med" len="med"/>
            <a:tailEnd type="triangle"/>
          </a:ln>
          <a:effectLst/>
        </p:spPr>
      </p:cxnSp>
      <p:sp>
        <p:nvSpPr>
          <p:cNvPr id="104" name="テキスト ボックス 103">
            <a:extLst>
              <a:ext uri="{FF2B5EF4-FFF2-40B4-BE49-F238E27FC236}">
                <a16:creationId xmlns:a16="http://schemas.microsoft.com/office/drawing/2014/main" id="{02A5E2B4-D8F2-4D16-9214-231720CAAD17}"/>
              </a:ext>
            </a:extLst>
          </p:cNvPr>
          <p:cNvSpPr txBox="1"/>
          <p:nvPr/>
        </p:nvSpPr>
        <p:spPr>
          <a:xfrm>
            <a:off x="4758080" y="2208862"/>
            <a:ext cx="3531502"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相互接続、サービス品質基準等の標準化</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107" name="直線矢印コネクタ 106">
            <a:extLst>
              <a:ext uri="{FF2B5EF4-FFF2-40B4-BE49-F238E27FC236}">
                <a16:creationId xmlns:a16="http://schemas.microsoft.com/office/drawing/2014/main" id="{F3972492-A343-425D-B2C4-1C9D6F87EE9A}"/>
              </a:ext>
            </a:extLst>
          </p:cNvPr>
          <p:cNvCxnSpPr>
            <a:cxnSpLocks/>
          </p:cNvCxnSpPr>
          <p:nvPr/>
        </p:nvCxnSpPr>
        <p:spPr bwMode="auto">
          <a:xfrm>
            <a:off x="1616418" y="2233441"/>
            <a:ext cx="837423" cy="0"/>
          </a:xfrm>
          <a:prstGeom prst="straightConnector1">
            <a:avLst/>
          </a:prstGeom>
          <a:noFill/>
          <a:ln w="76200" cap="flat" cmpd="sng" algn="ctr">
            <a:solidFill>
              <a:srgbClr val="FF0000"/>
            </a:solidFill>
            <a:prstDash val="sysDot"/>
            <a:round/>
            <a:headEnd type="none" w="med" len="med"/>
            <a:tailEnd type="none"/>
          </a:ln>
          <a:effectLst/>
        </p:spPr>
      </p:cxnSp>
      <p:sp>
        <p:nvSpPr>
          <p:cNvPr id="111" name="Text Box 114">
            <a:extLst>
              <a:ext uri="{FF2B5EF4-FFF2-40B4-BE49-F238E27FC236}">
                <a16:creationId xmlns:a16="http://schemas.microsoft.com/office/drawing/2014/main" id="{CE69666D-13C7-4D91-95F4-A0A5A61BDDCA}"/>
              </a:ext>
            </a:extLst>
          </p:cNvPr>
          <p:cNvSpPr txBox="1">
            <a:spLocks noChangeArrowheads="1"/>
          </p:cNvSpPr>
          <p:nvPr/>
        </p:nvSpPr>
        <p:spPr bwMode="auto">
          <a:xfrm>
            <a:off x="8601358" y="93781"/>
            <a:ext cx="12176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r" eaLnBrk="1" fontAlgn="auto" hangingPunct="1">
              <a:spcBef>
                <a:spcPts val="0"/>
              </a:spcBef>
              <a:spcAft>
                <a:spcPts val="0"/>
              </a:spcAft>
              <a:buFontTx/>
              <a:buNone/>
            </a:pPr>
            <a:r>
              <a:rPr lang="ja-JP" altLang="en-US" sz="1200" dirty="0">
                <a:solidFill>
                  <a:prstClr val="black"/>
                </a:solidFill>
                <a:latin typeface="HG丸ｺﾞｼｯｸM-PRO" pitchFamily="50" charset="-128"/>
                <a:ea typeface="HG丸ｺﾞｼｯｸM-PRO" pitchFamily="50" charset="-128"/>
              </a:rPr>
              <a:t>別紙</a:t>
            </a:r>
            <a:r>
              <a:rPr lang="en-US" altLang="ja-JP" sz="1200" dirty="0">
                <a:solidFill>
                  <a:prstClr val="black"/>
                </a:solidFill>
                <a:latin typeface="HG丸ｺﾞｼｯｸM-PRO" pitchFamily="50" charset="-128"/>
                <a:ea typeface="HG丸ｺﾞｼｯｸM-PRO" pitchFamily="50" charset="-128"/>
              </a:rPr>
              <a:t>9</a:t>
            </a:r>
            <a:endParaRPr lang="ja-JP" altLang="en-US" sz="1200" dirty="0">
              <a:solidFill>
                <a:prstClr val="black"/>
              </a:solidFill>
              <a:latin typeface="HG丸ｺﾞｼｯｸM-PRO" pitchFamily="50" charset="-128"/>
              <a:ea typeface="HG丸ｺﾞｼｯｸM-PRO" pitchFamily="50" charset="-128"/>
            </a:endParaRPr>
          </a:p>
        </p:txBody>
      </p:sp>
      <p:sp>
        <p:nvSpPr>
          <p:cNvPr id="112" name="Text Box 119">
            <a:extLst>
              <a:ext uri="{FF2B5EF4-FFF2-40B4-BE49-F238E27FC236}">
                <a16:creationId xmlns:a16="http://schemas.microsoft.com/office/drawing/2014/main" id="{7459BE78-104C-4711-A78B-E2AF8B1A515D}"/>
              </a:ext>
            </a:extLst>
          </p:cNvPr>
          <p:cNvSpPr>
            <a:spLocks noChangeArrowheads="1"/>
          </p:cNvSpPr>
          <p:nvPr/>
        </p:nvSpPr>
        <p:spPr bwMode="auto">
          <a:xfrm>
            <a:off x="99767" y="2241342"/>
            <a:ext cx="1356118" cy="722625"/>
          </a:xfrm>
          <a:prstGeom prst="wedgeRectCallout">
            <a:avLst>
              <a:gd name="adj1" fmla="val 33411"/>
              <a:gd name="adj2" fmla="val -140442"/>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・提案名（提案書の表紙に記載）を記入してください。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3" name="Text Box 119">
            <a:extLst>
              <a:ext uri="{FF2B5EF4-FFF2-40B4-BE49-F238E27FC236}">
                <a16:creationId xmlns:a16="http://schemas.microsoft.com/office/drawing/2014/main" id="{D2FD8E99-9F43-41E7-97B0-E7D7941EC106}"/>
              </a:ext>
            </a:extLst>
          </p:cNvPr>
          <p:cNvSpPr>
            <a:spLocks noChangeArrowheads="1"/>
          </p:cNvSpPr>
          <p:nvPr/>
        </p:nvSpPr>
        <p:spPr bwMode="auto">
          <a:xfrm>
            <a:off x="5291017" y="309411"/>
            <a:ext cx="4527954" cy="366067"/>
          </a:xfrm>
          <a:prstGeom prst="wedgeRectCallout">
            <a:avLst>
              <a:gd name="adj1" fmla="val -63995"/>
              <a:gd name="adj2" fmla="val 26149"/>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 提案者名（代表提案者、共同提案者）、ドイツ側共同研究機関（共同研究を実施するドイツの研究機関）を記入してください。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40574646-5BD1-4B14-BE55-4AFDDFDA877F}"/>
              </a:ext>
            </a:extLst>
          </p:cNvPr>
          <p:cNvSpPr/>
          <p:nvPr/>
        </p:nvSpPr>
        <p:spPr>
          <a:xfrm>
            <a:off x="0" y="203432"/>
            <a:ext cx="4955203" cy="498598"/>
          </a:xfrm>
          <a:prstGeom prst="rect">
            <a:avLst/>
          </a:prstGeom>
        </p:spPr>
        <p:txBody>
          <a:bodyPr wrap="none">
            <a:spAutoFit/>
          </a:bodyPr>
          <a:lstStyle/>
          <a:p>
            <a:r>
              <a:rPr lang="ja-JP" altLang="en-US" sz="1200" kern="0" dirty="0">
                <a:latin typeface="HG丸ｺﾞｼｯｸM-PRO" pitchFamily="50" charset="-128"/>
                <a:ea typeface="HG丸ｺﾞｼｯｸM-PRO" pitchFamily="50" charset="-128"/>
              </a:rPr>
              <a:t>日本側の</a:t>
            </a:r>
            <a:r>
              <a:rPr lang="zh-TW" altLang="en-US" sz="1200" kern="0" dirty="0">
                <a:latin typeface="HG丸ｺﾞｼｯｸM-PRO" pitchFamily="50" charset="-128"/>
                <a:ea typeface="HG丸ｺﾞｼｯｸM-PRO" pitchFamily="50" charset="-128"/>
              </a:rPr>
              <a:t>提案者：ＡＡ会社、ＢＢ</a:t>
            </a:r>
            <a:r>
              <a:rPr lang="ja-JP" altLang="en-US" sz="1200" kern="0" dirty="0">
                <a:latin typeface="HG丸ｺﾞｼｯｸM-PRO" pitchFamily="50" charset="-128"/>
                <a:ea typeface="HG丸ｺﾞｼｯｸM-PRO" pitchFamily="50" charset="-128"/>
              </a:rPr>
              <a:t>会社</a:t>
            </a:r>
            <a:r>
              <a:rPr lang="zh-TW" altLang="en-US" sz="1200" kern="0" dirty="0">
                <a:latin typeface="HG丸ｺﾞｼｯｸM-PRO" pitchFamily="50" charset="-128"/>
                <a:ea typeface="HG丸ｺﾞｼｯｸM-PRO" pitchFamily="50" charset="-128"/>
              </a:rPr>
              <a:t>、ＣＣ</a:t>
            </a:r>
            <a:r>
              <a:rPr lang="ja-JP" altLang="en-US" sz="1200" kern="0" dirty="0">
                <a:latin typeface="HG丸ｺﾞｼｯｸM-PRO" pitchFamily="50" charset="-128"/>
                <a:ea typeface="HG丸ｺﾞｼｯｸM-PRO" pitchFamily="50" charset="-128"/>
              </a:rPr>
              <a:t>大学</a:t>
            </a:r>
            <a:r>
              <a:rPr lang="zh-TW" altLang="en-US" sz="1200" kern="0" dirty="0">
                <a:latin typeface="HG丸ｺﾞｼｯｸM-PRO" pitchFamily="50" charset="-128"/>
                <a:ea typeface="HG丸ｺﾞｼｯｸM-PRO" pitchFamily="50" charset="-128"/>
              </a:rPr>
              <a:t>、＊＊＊＊＊＊＊</a:t>
            </a:r>
            <a:endParaRPr lang="en-US" altLang="zh-TW" sz="1200" kern="0" dirty="0">
              <a:latin typeface="HG丸ｺﾞｼｯｸM-PRO" pitchFamily="50" charset="-128"/>
              <a:ea typeface="HG丸ｺﾞｼｯｸM-PRO" pitchFamily="50" charset="-128"/>
            </a:endParaRPr>
          </a:p>
          <a:p>
            <a:r>
              <a:rPr lang="ja-JP" altLang="en-US" sz="1200" kern="0" dirty="0">
                <a:latin typeface="HG丸ｺﾞｼｯｸM-PRO" pitchFamily="50" charset="-128"/>
                <a:ea typeface="HG丸ｺﾞｼｯｸM-PRO" pitchFamily="50" charset="-128"/>
              </a:rPr>
              <a:t>ドイツ側共同研究機関：ＤＤ会社、ＥＥ大学大学、＊＊＊＊＊＊＊</a:t>
            </a:r>
            <a:r>
              <a:rPr lang="zh-TW" altLang="en-US" sz="1200" kern="0" dirty="0">
                <a:latin typeface="HG丸ｺﾞｼｯｸM-PRO" pitchFamily="50" charset="-128"/>
                <a:ea typeface="HG丸ｺﾞｼｯｸM-PRO" pitchFamily="50" charset="-128"/>
              </a:rPr>
              <a:t>　</a:t>
            </a:r>
            <a:endParaRPr lang="ja-JP" altLang="en-US" sz="1200" dirty="0">
              <a:latin typeface="HG丸ｺﾞｼｯｸM-PRO" panose="020F0600000000000000" pitchFamily="50" charset="-128"/>
              <a:ea typeface="HG丸ｺﾞｼｯｸM-PRO" panose="020F0600000000000000" pitchFamily="50" charset="-128"/>
            </a:endParaRPr>
          </a:p>
        </p:txBody>
      </p:sp>
      <p:cxnSp>
        <p:nvCxnSpPr>
          <p:cNvPr id="5" name="直線コネクタ 4">
            <a:extLst>
              <a:ext uri="{FF2B5EF4-FFF2-40B4-BE49-F238E27FC236}">
                <a16:creationId xmlns:a16="http://schemas.microsoft.com/office/drawing/2014/main" id="{102B609E-C042-CD35-5228-3B09C3B51810}"/>
              </a:ext>
            </a:extLst>
          </p:cNvPr>
          <p:cNvCxnSpPr/>
          <p:nvPr/>
        </p:nvCxnSpPr>
        <p:spPr bwMode="auto">
          <a:xfrm>
            <a:off x="5698921" y="697230"/>
            <a:ext cx="0" cy="6137910"/>
          </a:xfrm>
          <a:prstGeom prst="line">
            <a:avLst/>
          </a:prstGeom>
          <a:solidFill>
            <a:srgbClr val="C0C0C0"/>
          </a:solidFill>
          <a:ln w="63500" cap="flat" cmpd="dbl" algn="ctr">
            <a:solidFill>
              <a:srgbClr val="0070C0"/>
            </a:solidFill>
            <a:prstDash val="sysDot"/>
            <a:round/>
            <a:headEnd type="none" w="med" len="med"/>
            <a:tailEnd type="none" w="med" len="med"/>
          </a:ln>
          <a:effectLst/>
        </p:spPr>
      </p:cxnSp>
      <p:sp>
        <p:nvSpPr>
          <p:cNvPr id="49" name="Text Box 119">
            <a:extLst>
              <a:ext uri="{FF2B5EF4-FFF2-40B4-BE49-F238E27FC236}">
                <a16:creationId xmlns:a16="http://schemas.microsoft.com/office/drawing/2014/main" id="{17A0E5C2-63E6-4718-A4A5-C3441BFE652B}"/>
              </a:ext>
            </a:extLst>
          </p:cNvPr>
          <p:cNvSpPr>
            <a:spLocks noChangeArrowheads="1"/>
          </p:cNvSpPr>
          <p:nvPr/>
        </p:nvSpPr>
        <p:spPr bwMode="auto">
          <a:xfrm>
            <a:off x="5919006" y="5647218"/>
            <a:ext cx="3886436" cy="483945"/>
          </a:xfrm>
          <a:prstGeom prst="wedgeRectCallout">
            <a:avLst>
              <a:gd name="adj1" fmla="val -105570"/>
              <a:gd name="adj2" fmla="val -532802"/>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・日独それぞれの役割が分かるような標準化活動の計画を記載してください。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51" name="Text Box 119">
            <a:extLst>
              <a:ext uri="{FF2B5EF4-FFF2-40B4-BE49-F238E27FC236}">
                <a16:creationId xmlns:a16="http://schemas.microsoft.com/office/drawing/2014/main" id="{621E736E-60BD-4F49-87C0-C47FCB5377F9}"/>
              </a:ext>
            </a:extLst>
          </p:cNvPr>
          <p:cNvSpPr>
            <a:spLocks noChangeArrowheads="1"/>
          </p:cNvSpPr>
          <p:nvPr/>
        </p:nvSpPr>
        <p:spPr bwMode="auto">
          <a:xfrm>
            <a:off x="5908111" y="5636703"/>
            <a:ext cx="3886436" cy="500711"/>
          </a:xfrm>
          <a:prstGeom prst="wedgeRectCallout">
            <a:avLst>
              <a:gd name="adj1" fmla="val -109258"/>
              <a:gd name="adj2" fmla="val -273293"/>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52" name="Text Box 119">
            <a:extLst>
              <a:ext uri="{FF2B5EF4-FFF2-40B4-BE49-F238E27FC236}">
                <a16:creationId xmlns:a16="http://schemas.microsoft.com/office/drawing/2014/main" id="{3DFBEE2A-98F6-4A9F-8EB1-CF256001E8A2}"/>
              </a:ext>
            </a:extLst>
          </p:cNvPr>
          <p:cNvSpPr>
            <a:spLocks noChangeArrowheads="1"/>
          </p:cNvSpPr>
          <p:nvPr/>
        </p:nvSpPr>
        <p:spPr bwMode="auto">
          <a:xfrm>
            <a:off x="5919006" y="5647218"/>
            <a:ext cx="3886436" cy="483945"/>
          </a:xfrm>
          <a:prstGeom prst="wedgeRectCallout">
            <a:avLst>
              <a:gd name="adj1" fmla="val -43005"/>
              <a:gd name="adj2" fmla="val -505675"/>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34" name="直線矢印コネクタ 33">
            <a:extLst>
              <a:ext uri="{FF2B5EF4-FFF2-40B4-BE49-F238E27FC236}">
                <a16:creationId xmlns:a16="http://schemas.microsoft.com/office/drawing/2014/main" id="{4CFA0F02-45F8-49C9-AB1F-8D66E58F70F3}"/>
              </a:ext>
            </a:extLst>
          </p:cNvPr>
          <p:cNvCxnSpPr>
            <a:cxnSpLocks/>
          </p:cNvCxnSpPr>
          <p:nvPr/>
        </p:nvCxnSpPr>
        <p:spPr bwMode="auto">
          <a:xfrm>
            <a:off x="3805191" y="2472105"/>
            <a:ext cx="5004000" cy="0"/>
          </a:xfrm>
          <a:prstGeom prst="straightConnector1">
            <a:avLst/>
          </a:prstGeom>
          <a:noFill/>
          <a:ln w="76200" cap="flat" cmpd="sng" algn="ctr">
            <a:solidFill>
              <a:srgbClr val="FF0000"/>
            </a:solidFill>
            <a:prstDash val="solid"/>
            <a:round/>
            <a:headEnd type="none" w="med" len="med"/>
            <a:tailEnd type="triangle"/>
          </a:ln>
          <a:effectLst/>
        </p:spPr>
      </p:cxnSp>
      <p:cxnSp>
        <p:nvCxnSpPr>
          <p:cNvPr id="35" name="直線矢印コネクタ 34">
            <a:extLst>
              <a:ext uri="{FF2B5EF4-FFF2-40B4-BE49-F238E27FC236}">
                <a16:creationId xmlns:a16="http://schemas.microsoft.com/office/drawing/2014/main" id="{B648BBC0-2B85-4712-B42D-8EA981F8DF05}"/>
              </a:ext>
            </a:extLst>
          </p:cNvPr>
          <p:cNvCxnSpPr>
            <a:cxnSpLocks/>
          </p:cNvCxnSpPr>
          <p:nvPr/>
        </p:nvCxnSpPr>
        <p:spPr bwMode="auto">
          <a:xfrm>
            <a:off x="3018749" y="2472105"/>
            <a:ext cx="837423" cy="0"/>
          </a:xfrm>
          <a:prstGeom prst="straightConnector1">
            <a:avLst/>
          </a:prstGeom>
          <a:noFill/>
          <a:ln w="76200" cap="flat" cmpd="sng" algn="ctr">
            <a:solidFill>
              <a:srgbClr val="FF0000"/>
            </a:solidFill>
            <a:prstDash val="sysDot"/>
            <a:round/>
            <a:headEnd type="none" w="med" len="med"/>
            <a:tailEnd type="none"/>
          </a:ln>
          <a:effectLst/>
        </p:spPr>
      </p:cxnSp>
      <p:sp>
        <p:nvSpPr>
          <p:cNvPr id="31" name="吹き出し: 角を丸めた四角形 30">
            <a:extLst>
              <a:ext uri="{FF2B5EF4-FFF2-40B4-BE49-F238E27FC236}">
                <a16:creationId xmlns:a16="http://schemas.microsoft.com/office/drawing/2014/main" id="{F387846F-EB92-4BC3-AC9D-E63F227755B4}"/>
              </a:ext>
            </a:extLst>
          </p:cNvPr>
          <p:cNvSpPr/>
          <p:nvPr/>
        </p:nvSpPr>
        <p:spPr bwMode="auto">
          <a:xfrm>
            <a:off x="1802890" y="2859267"/>
            <a:ext cx="2127617" cy="485000"/>
          </a:xfrm>
          <a:prstGeom prst="wedgeRoundRectCallout">
            <a:avLst>
              <a:gd name="adj1" fmla="val -15388"/>
              <a:gd name="adj2" fmla="val -156818"/>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（例）○○の技術について、</a:t>
            </a:r>
            <a:r>
              <a:rPr kumimoji="0" lang="ja-JP" altLang="en-US" sz="900" kern="0" dirty="0">
                <a:solidFill>
                  <a:prstClr val="black"/>
                </a:solidFill>
                <a:latin typeface="HG丸ｺﾞｼｯｸM-PRO" panose="020F0600000000000000" pitchFamily="50" charset="-128"/>
                <a:ea typeface="HG丸ｺﾞｼｯｸM-PRO" panose="020F0600000000000000" pitchFamily="50" charset="-128"/>
              </a:rPr>
              <a:t>日本側が中心となり、ドイツ側と連携。</a:t>
            </a:r>
            <a:endPar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2" name="吹き出し: 角を丸めた四角形 31">
            <a:extLst>
              <a:ext uri="{FF2B5EF4-FFF2-40B4-BE49-F238E27FC236}">
                <a16:creationId xmlns:a16="http://schemas.microsoft.com/office/drawing/2014/main" id="{EFA2FF46-8311-4540-A56A-1010E93A490F}"/>
              </a:ext>
            </a:extLst>
          </p:cNvPr>
          <p:cNvSpPr/>
          <p:nvPr/>
        </p:nvSpPr>
        <p:spPr bwMode="auto">
          <a:xfrm>
            <a:off x="4758080" y="2863558"/>
            <a:ext cx="2725352" cy="470079"/>
          </a:xfrm>
          <a:prstGeom prst="wedgeRoundRectCallout">
            <a:avLst>
              <a:gd name="adj1" fmla="val -36004"/>
              <a:gd name="adj2" fmla="val -111408"/>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（例）当該勧告</a:t>
            </a:r>
            <a:r>
              <a:rPr kumimoji="0" lang="ja-JP" altLang="en-US" sz="900" kern="0" dirty="0">
                <a:solidFill>
                  <a:prstClr val="black"/>
                </a:solidFill>
                <a:latin typeface="HG丸ｺﾞｼｯｸM-PRO" panose="020F0600000000000000" pitchFamily="50" charset="-128"/>
                <a:ea typeface="HG丸ｺﾞｼｯｸM-PRO" panose="020F0600000000000000" pitchFamily="50" charset="-128"/>
              </a:rPr>
              <a:t>に対して、必要なマテリアルを日独共同寄与文書として入力</a:t>
            </a:r>
            <a:endPar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3" name="吹き出し: 角を丸めた四角形 32">
            <a:extLst>
              <a:ext uri="{FF2B5EF4-FFF2-40B4-BE49-F238E27FC236}">
                <a16:creationId xmlns:a16="http://schemas.microsoft.com/office/drawing/2014/main" id="{71F41D4A-CBFA-4930-8910-AC55D5AC87B4}"/>
              </a:ext>
            </a:extLst>
          </p:cNvPr>
          <p:cNvSpPr/>
          <p:nvPr/>
        </p:nvSpPr>
        <p:spPr bwMode="auto">
          <a:xfrm>
            <a:off x="1898421" y="3820368"/>
            <a:ext cx="3725734" cy="643446"/>
          </a:xfrm>
          <a:prstGeom prst="wedgeRoundRectCallout">
            <a:avLst>
              <a:gd name="adj1" fmla="val -5429"/>
              <a:gd name="adj2" fmla="val -78498"/>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（例）日独両機関が○○フォーラムに参加し、関連技術の理解を深めるとともに、製品化等におけるパートナー形成を見据え、関連課題のキーパーソンとの接触を試みる。</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284</Words>
  <Application>Microsoft Office PowerPoint</Application>
  <PresentationFormat>A4 210 x 297 mm</PresentationFormat>
  <Paragraphs>33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HG丸ｺﾞｼｯｸM-PRO</vt:lpstr>
      <vt:lpstr>Arial</vt:lpstr>
      <vt:lpstr>Times New Roman</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2014-01-28T09:08:25Z</dcterms:created>
  <dcterms:modified xsi:type="dcterms:W3CDTF">2024-11-06T05:09:42Z</dcterms:modified>
</cp:coreProperties>
</file>