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8" r:id="rId2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0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 autoAdjust="0"/>
    <p:restoredTop sz="94660" autoAdjust="0"/>
  </p:normalViewPr>
  <p:slideViewPr>
    <p:cSldViewPr snapToGrid="0">
      <p:cViewPr varScale="1">
        <p:scale>
          <a:sx n="125" d="100"/>
          <a:sy n="125" d="100"/>
        </p:scale>
        <p:origin x="1494" y="1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1955C4C3-7D29-4E2E-8857-BC6B5E2AF2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3539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38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96913" y="739775"/>
            <a:ext cx="5343525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38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85" tIns="45693" rIns="91385" bIns="4569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6A889C07-3273-4EDD-B0D1-994A16F078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0474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799B39-0ACD-43A7-A0B3-05C4B5B9B02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9663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8549F-821D-479E-82FF-35945CEBD5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272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49975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9D852-437B-49AD-B8E1-E6E069627E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260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33FA0-77F3-4D7E-85D6-7FE2525408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7672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9ADE9-4EC4-44D2-810E-CE2D93C4F3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4721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981200"/>
            <a:ext cx="41275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4F9CD-C0D9-4894-9711-12672289062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4834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FE512-EBF7-4BD8-ABA2-A5435731E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6967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5E7DE-F94F-496D-9CA3-45A7C6BE5C3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9484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A2A7D-F923-4809-A17D-6AC1C32AC2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94202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1E73E-7683-41BB-AC5B-024055A448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1014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A0728-26A2-461D-895F-06EB8E3DCF3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396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BC1AAD4E-9921-4E9E-B037-E2DCCD8391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5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2"/>
          <p:cNvSpPr>
            <a:spLocks noChangeArrowheads="1"/>
          </p:cNvSpPr>
          <p:nvPr/>
        </p:nvSpPr>
        <p:spPr bwMode="auto">
          <a:xfrm>
            <a:off x="6665913" y="5769037"/>
            <a:ext cx="1146175" cy="37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1" name="Freeform 22"/>
          <p:cNvSpPr>
            <a:spLocks/>
          </p:cNvSpPr>
          <p:nvPr/>
        </p:nvSpPr>
        <p:spPr bwMode="auto">
          <a:xfrm>
            <a:off x="7839075" y="2970274"/>
            <a:ext cx="144463" cy="982663"/>
          </a:xfrm>
          <a:custGeom>
            <a:avLst/>
            <a:gdLst>
              <a:gd name="T0" fmla="*/ 2147483647 w 119"/>
              <a:gd name="T1" fmla="*/ 2147483647 h 978"/>
              <a:gd name="T2" fmla="*/ 2147483647 w 119"/>
              <a:gd name="T3" fmla="*/ 2147483647 h 978"/>
              <a:gd name="T4" fmla="*/ 0 w 119"/>
              <a:gd name="T5" fmla="*/ 2147483647 h 978"/>
              <a:gd name="T6" fmla="*/ 0 w 119"/>
              <a:gd name="T7" fmla="*/ 0 h 978"/>
              <a:gd name="T8" fmla="*/ 2147483647 w 119"/>
              <a:gd name="T9" fmla="*/ 2147483647 h 97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9"/>
              <a:gd name="T16" fmla="*/ 0 h 978"/>
              <a:gd name="T17" fmla="*/ 119 w 119"/>
              <a:gd name="T18" fmla="*/ 978 h 97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9" h="978">
                <a:moveTo>
                  <a:pt x="119" y="120"/>
                </a:moveTo>
                <a:lnTo>
                  <a:pt x="119" y="978"/>
                </a:lnTo>
                <a:lnTo>
                  <a:pt x="0" y="862"/>
                </a:lnTo>
                <a:lnTo>
                  <a:pt x="0" y="0"/>
                </a:lnTo>
                <a:lnTo>
                  <a:pt x="119" y="120"/>
                </a:lnTo>
                <a:close/>
              </a:path>
            </a:pathLst>
          </a:custGeom>
          <a:solidFill>
            <a:srgbClr val="CECE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2" name="Freeform 23"/>
          <p:cNvSpPr>
            <a:spLocks/>
          </p:cNvSpPr>
          <p:nvPr/>
        </p:nvSpPr>
        <p:spPr bwMode="auto">
          <a:xfrm>
            <a:off x="7839075" y="2970274"/>
            <a:ext cx="685800" cy="119063"/>
          </a:xfrm>
          <a:custGeom>
            <a:avLst/>
            <a:gdLst>
              <a:gd name="T0" fmla="*/ 2147483647 w 571"/>
              <a:gd name="T1" fmla="*/ 2147483647 h 120"/>
              <a:gd name="T2" fmla="*/ 2147483647 w 571"/>
              <a:gd name="T3" fmla="*/ 2147483647 h 120"/>
              <a:gd name="T4" fmla="*/ 0 w 571"/>
              <a:gd name="T5" fmla="*/ 0 h 120"/>
              <a:gd name="T6" fmla="*/ 2147483647 w 571"/>
              <a:gd name="T7" fmla="*/ 0 h 120"/>
              <a:gd name="T8" fmla="*/ 2147483647 w 571"/>
              <a:gd name="T9" fmla="*/ 2147483647 h 12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71"/>
              <a:gd name="T16" fmla="*/ 0 h 120"/>
              <a:gd name="T17" fmla="*/ 571 w 571"/>
              <a:gd name="T18" fmla="*/ 120 h 12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71" h="120">
                <a:moveTo>
                  <a:pt x="571" y="120"/>
                </a:moveTo>
                <a:lnTo>
                  <a:pt x="119" y="120"/>
                </a:lnTo>
                <a:lnTo>
                  <a:pt x="0" y="0"/>
                </a:lnTo>
                <a:lnTo>
                  <a:pt x="450" y="0"/>
                </a:lnTo>
                <a:lnTo>
                  <a:pt x="571" y="120"/>
                </a:lnTo>
                <a:close/>
              </a:path>
            </a:pathLst>
          </a:custGeom>
          <a:solidFill>
            <a:srgbClr val="8B8B8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3" name="Rectangle 24"/>
          <p:cNvSpPr>
            <a:spLocks noChangeArrowheads="1"/>
          </p:cNvSpPr>
          <p:nvPr/>
        </p:nvSpPr>
        <p:spPr bwMode="auto">
          <a:xfrm>
            <a:off x="7656513" y="3840224"/>
            <a:ext cx="541337" cy="863600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4" name="Freeform 25"/>
          <p:cNvSpPr>
            <a:spLocks/>
          </p:cNvSpPr>
          <p:nvPr/>
        </p:nvSpPr>
        <p:spPr bwMode="auto">
          <a:xfrm>
            <a:off x="8040688" y="2913124"/>
            <a:ext cx="50800" cy="166688"/>
          </a:xfrm>
          <a:custGeom>
            <a:avLst/>
            <a:gdLst>
              <a:gd name="T0" fmla="*/ 0 w 41"/>
              <a:gd name="T1" fmla="*/ 2147483647 h 166"/>
              <a:gd name="T2" fmla="*/ 0 w 41"/>
              <a:gd name="T3" fmla="*/ 2147483647 h 166"/>
              <a:gd name="T4" fmla="*/ 2147483647 w 41"/>
              <a:gd name="T5" fmla="*/ 0 h 166"/>
              <a:gd name="T6" fmla="*/ 2147483647 w 41"/>
              <a:gd name="T7" fmla="*/ 2147483647 h 166"/>
              <a:gd name="T8" fmla="*/ 0 w 41"/>
              <a:gd name="T9" fmla="*/ 2147483647 h 16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"/>
              <a:gd name="T16" fmla="*/ 0 h 166"/>
              <a:gd name="T17" fmla="*/ 41 w 41"/>
              <a:gd name="T18" fmla="*/ 166 h 16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" h="166">
                <a:moveTo>
                  <a:pt x="0" y="166"/>
                </a:moveTo>
                <a:lnTo>
                  <a:pt x="0" y="41"/>
                </a:lnTo>
                <a:lnTo>
                  <a:pt x="41" y="0"/>
                </a:lnTo>
                <a:lnTo>
                  <a:pt x="41" y="126"/>
                </a:lnTo>
                <a:lnTo>
                  <a:pt x="0" y="166"/>
                </a:lnTo>
                <a:close/>
              </a:path>
            </a:pathLst>
          </a:custGeom>
          <a:solidFill>
            <a:srgbClr val="E1E1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5" name="Freeform 26"/>
          <p:cNvSpPr>
            <a:spLocks/>
          </p:cNvSpPr>
          <p:nvPr/>
        </p:nvSpPr>
        <p:spPr bwMode="auto">
          <a:xfrm>
            <a:off x="7845425" y="2913124"/>
            <a:ext cx="246063" cy="41275"/>
          </a:xfrm>
          <a:custGeom>
            <a:avLst/>
            <a:gdLst>
              <a:gd name="T0" fmla="*/ 2147483647 w 201"/>
              <a:gd name="T1" fmla="*/ 2147483647 h 41"/>
              <a:gd name="T2" fmla="*/ 0 w 201"/>
              <a:gd name="T3" fmla="*/ 2147483647 h 41"/>
              <a:gd name="T4" fmla="*/ 2147483647 w 201"/>
              <a:gd name="T5" fmla="*/ 0 h 41"/>
              <a:gd name="T6" fmla="*/ 2147483647 w 201"/>
              <a:gd name="T7" fmla="*/ 0 h 41"/>
              <a:gd name="T8" fmla="*/ 2147483647 w 201"/>
              <a:gd name="T9" fmla="*/ 2147483647 h 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1"/>
              <a:gd name="T16" fmla="*/ 0 h 41"/>
              <a:gd name="T17" fmla="*/ 201 w 201"/>
              <a:gd name="T18" fmla="*/ 41 h 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1" h="41">
                <a:moveTo>
                  <a:pt x="160" y="41"/>
                </a:moveTo>
                <a:lnTo>
                  <a:pt x="0" y="41"/>
                </a:lnTo>
                <a:lnTo>
                  <a:pt x="41" y="0"/>
                </a:lnTo>
                <a:lnTo>
                  <a:pt x="201" y="0"/>
                </a:lnTo>
                <a:lnTo>
                  <a:pt x="160" y="41"/>
                </a:lnTo>
                <a:close/>
              </a:path>
            </a:pathLst>
          </a:custGeom>
          <a:solidFill>
            <a:srgbClr val="9898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6" name="Rectangle 27"/>
          <p:cNvSpPr>
            <a:spLocks noChangeArrowheads="1"/>
          </p:cNvSpPr>
          <p:nvPr/>
        </p:nvSpPr>
        <p:spPr bwMode="auto">
          <a:xfrm>
            <a:off x="7845425" y="2954399"/>
            <a:ext cx="195263" cy="125413"/>
          </a:xfrm>
          <a:prstGeom prst="rect">
            <a:avLst/>
          </a:prstGeom>
          <a:solidFill>
            <a:srgbClr val="C4C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7" name="Rectangle 28"/>
          <p:cNvSpPr>
            <a:spLocks noChangeArrowheads="1"/>
          </p:cNvSpPr>
          <p:nvPr/>
        </p:nvSpPr>
        <p:spPr bwMode="auto">
          <a:xfrm>
            <a:off x="7900988" y="2798824"/>
            <a:ext cx="15875" cy="130175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8" name="Freeform 29"/>
          <p:cNvSpPr>
            <a:spLocks/>
          </p:cNvSpPr>
          <p:nvPr/>
        </p:nvSpPr>
        <p:spPr bwMode="auto">
          <a:xfrm rot="20219648">
            <a:off x="6948488" y="3249674"/>
            <a:ext cx="857250" cy="220663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59" name="Rectangle 31"/>
          <p:cNvSpPr>
            <a:spLocks noChangeArrowheads="1"/>
          </p:cNvSpPr>
          <p:nvPr/>
        </p:nvSpPr>
        <p:spPr bwMode="auto">
          <a:xfrm>
            <a:off x="6346825" y="3886262"/>
            <a:ext cx="1090613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ja-JP" altLang="en-US" sz="100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0" name="Freeform 49"/>
          <p:cNvSpPr>
            <a:spLocks/>
          </p:cNvSpPr>
          <p:nvPr/>
        </p:nvSpPr>
        <p:spPr bwMode="auto">
          <a:xfrm rot="18688597">
            <a:off x="7535863" y="3135374"/>
            <a:ext cx="588962" cy="414338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1" name="Freeform 50"/>
          <p:cNvSpPr>
            <a:spLocks/>
          </p:cNvSpPr>
          <p:nvPr/>
        </p:nvSpPr>
        <p:spPr bwMode="auto">
          <a:xfrm rot="19853622">
            <a:off x="7270750" y="3271899"/>
            <a:ext cx="585788" cy="415925"/>
          </a:xfrm>
          <a:custGeom>
            <a:avLst/>
            <a:gdLst>
              <a:gd name="T0" fmla="*/ 0 w 816"/>
              <a:gd name="T1" fmla="*/ 2147483647 h 178"/>
              <a:gd name="T2" fmla="*/ 2147483647 w 816"/>
              <a:gd name="T3" fmla="*/ 2147483647 h 178"/>
              <a:gd name="T4" fmla="*/ 2147483647 w 816"/>
              <a:gd name="T5" fmla="*/ 2147483647 h 178"/>
              <a:gd name="T6" fmla="*/ 2147483647 w 816"/>
              <a:gd name="T7" fmla="*/ 0 h 178"/>
              <a:gd name="T8" fmla="*/ 2147483647 w 816"/>
              <a:gd name="T9" fmla="*/ 2147483647 h 178"/>
              <a:gd name="T10" fmla="*/ 2147483647 w 816"/>
              <a:gd name="T11" fmla="*/ 2147483647 h 178"/>
              <a:gd name="T12" fmla="*/ 0 w 816"/>
              <a:gd name="T13" fmla="*/ 2147483647 h 17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816"/>
              <a:gd name="T22" fmla="*/ 0 h 178"/>
              <a:gd name="T23" fmla="*/ 816 w 816"/>
              <a:gd name="T24" fmla="*/ 178 h 178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816" h="178">
                <a:moveTo>
                  <a:pt x="0" y="178"/>
                </a:moveTo>
                <a:lnTo>
                  <a:pt x="417" y="147"/>
                </a:lnTo>
                <a:lnTo>
                  <a:pt x="402" y="105"/>
                </a:lnTo>
                <a:lnTo>
                  <a:pt x="816" y="0"/>
                </a:lnTo>
                <a:lnTo>
                  <a:pt x="318" y="71"/>
                </a:lnTo>
                <a:lnTo>
                  <a:pt x="343" y="111"/>
                </a:lnTo>
                <a:lnTo>
                  <a:pt x="0" y="178"/>
                </a:lnTo>
                <a:close/>
              </a:path>
            </a:pathLst>
          </a:custGeom>
          <a:solidFill>
            <a:srgbClr val="3333CC"/>
          </a:solidFill>
          <a:ln w="635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2" name="Text Box 87"/>
          <p:cNvSpPr txBox="1">
            <a:spLocks noChangeArrowheads="1"/>
          </p:cNvSpPr>
          <p:nvPr/>
        </p:nvSpPr>
        <p:spPr bwMode="auto">
          <a:xfrm>
            <a:off x="385268" y="277295"/>
            <a:ext cx="900201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buNone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課題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240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：</a:t>
            </a:r>
            <a:r>
              <a:rPr lang="ja-JP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国際共同研究プログラムに基づく日米連携による脳情報通信研究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（第</a:t>
            </a:r>
            <a:r>
              <a:rPr lang="en-US" altLang="ja-JP" sz="1200">
                <a:latin typeface="HG丸ｺﾞｼｯｸM-PRO" pitchFamily="50" charset="-128"/>
                <a:ea typeface="HG丸ｺﾞｼｯｸM-PRO" pitchFamily="50" charset="-128"/>
              </a:rPr>
              <a:t>8</a:t>
            </a:r>
            <a:r>
              <a:rPr lang="ja-JP" altLang="en-US" sz="1200">
                <a:latin typeface="HG丸ｺﾞｼｯｸM-PRO" pitchFamily="50" charset="-128"/>
                <a:ea typeface="HG丸ｺﾞｼｯｸM-PRO" pitchFamily="50" charset="-128"/>
              </a:rPr>
              <a:t>回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提案課題：ＸＸＸＸＸＸＸＸＸＸＸＸＸＸＸＸＸＸＸＸＸＸＸＸＸＸＸＸＸＸＸＸＸＸＸＸＸＸＸＸＸＸＸＸ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zh-TW" sz="1200" kern="0" dirty="0">
                <a:latin typeface="HG丸ｺﾞｼｯｸM-PRO" pitchFamily="50" charset="-128"/>
                <a:ea typeface="HG丸ｺﾞｼｯｸM-PRO" pitchFamily="50" charset="-128"/>
              </a:rPr>
              <a:t>Proposal full title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：ＸＸＸＸＸＸＸＸＸＸＸＸＸＸＸＸＸＸＸＸＸＸＸＸＸＸＸＸＸＸＸＸＸＸＸＸＸＸＸ</a:t>
            </a:r>
            <a:endParaRPr lang="en-US" altLang="ja-JP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区分の選択：区分</a:t>
            </a:r>
            <a:r>
              <a:rPr lang="en-US" altLang="ja-JP" sz="1200" kern="0" dirty="0">
                <a:latin typeface="HG丸ｺﾞｼｯｸM-PRO" pitchFamily="50" charset="-128"/>
                <a:ea typeface="HG丸ｺﾞｼｯｸM-PRO" pitchFamily="50" charset="-128"/>
              </a:rPr>
              <a:t>1</a:t>
            </a: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sz="1200" kern="0" dirty="0">
                <a:latin typeface="HG丸ｺﾞｼｯｸM-PRO" pitchFamily="50" charset="-128"/>
                <a:ea typeface="HG丸ｺﾞｼｯｸM-PRO" pitchFamily="50" charset="-128"/>
              </a:rPr>
              <a:t>Research Proposals</a:t>
            </a:r>
            <a:endParaRPr lang="zh-TW" altLang="en-US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提案者：ＡＡＡ会社、ＢＢＢ大学、ＣＣＣ研究所、＊＊＊＊＊＊＊　</a:t>
            </a:r>
            <a:endParaRPr lang="en-US" altLang="zh-TW" sz="1200" kern="0" dirty="0">
              <a:latin typeface="HG丸ｺﾞｼｯｸM-PRO" pitchFamily="50" charset="-128"/>
              <a:ea typeface="HG丸ｺﾞｼｯｸM-PRO" pitchFamily="50" charset="-128"/>
            </a:endParaRP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米国側共同提案者：</a:t>
            </a:r>
            <a:r>
              <a:rPr lang="en-US" altLang="zh-TW" sz="1200" kern="0" dirty="0">
                <a:latin typeface="HG丸ｺﾞｼｯｸM-PRO" pitchFamily="50" charset="-128"/>
                <a:ea typeface="HG丸ｺﾞｼｯｸM-PRO" pitchFamily="50" charset="-128"/>
              </a:rPr>
              <a:t>XXXXXXXXXX,YYYYYYYYYY,ZZZZZZZZZZ</a:t>
            </a: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フランス側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共同提案者：</a:t>
            </a:r>
            <a:r>
              <a:rPr lang="en-US" altLang="zh-TW" sz="1200" kern="0" dirty="0">
                <a:latin typeface="HG丸ｺﾞｼｯｸM-PRO" pitchFamily="50" charset="-128"/>
                <a:ea typeface="HG丸ｺﾞｼｯｸM-PRO" pitchFamily="50" charset="-128"/>
              </a:rPr>
              <a:t>XXXXXXXXXX,YYYYYYYYYY,ZZZZZZZZZZ</a:t>
            </a:r>
          </a:p>
          <a:p>
            <a:pPr marL="180975" eaLnBrk="1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1200" kern="0" dirty="0">
                <a:latin typeface="HG丸ｺﾞｼｯｸM-PRO" pitchFamily="50" charset="-128"/>
                <a:ea typeface="HG丸ｺﾞｼｯｸM-PRO" pitchFamily="50" charset="-128"/>
              </a:rPr>
              <a:t>イスラエル</a:t>
            </a:r>
            <a:r>
              <a:rPr lang="zh-TW" altLang="en-US" sz="1200" kern="0" dirty="0">
                <a:latin typeface="HG丸ｺﾞｼｯｸM-PRO" pitchFamily="50" charset="-128"/>
                <a:ea typeface="HG丸ｺﾞｼｯｸM-PRO" pitchFamily="50" charset="-128"/>
              </a:rPr>
              <a:t>側共同提案者：</a:t>
            </a:r>
            <a:r>
              <a:rPr lang="en-US" altLang="zh-TW" sz="1200" kern="0" dirty="0">
                <a:latin typeface="HG丸ｺﾞｼｯｸM-PRO" pitchFamily="50" charset="-128"/>
                <a:ea typeface="HG丸ｺﾞｼｯｸM-PRO" pitchFamily="50" charset="-128"/>
              </a:rPr>
              <a:t>XXXXXXXXXX,YYYYYYYYYY,ZZZZZZZZZZ</a:t>
            </a:r>
          </a:p>
        </p:txBody>
      </p:sp>
      <p:graphicFrame>
        <p:nvGraphicFramePr>
          <p:cNvPr id="206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031697"/>
              </p:ext>
            </p:extLst>
          </p:nvPr>
        </p:nvGraphicFramePr>
        <p:xfrm>
          <a:off x="4610100" y="3671949"/>
          <a:ext cx="79851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Û°À½ ÌØ°×Ý½ 2001 µÌÞ¼Þª¸Ä" r:id="rId2" imgW="2673927" imgH="2604655" progId="FLW3Drawing">
                  <p:embed/>
                </p:oleObj>
              </mc:Choice>
              <mc:Fallback>
                <p:oleObj name="Û°À½ ÌØ°×Ý½ 2001 µÌÞ¼Þª¸Ä" r:id="rId2" imgW="2673927" imgH="2604655" progId="FLW3Drawing">
                  <p:embed/>
                  <p:pic>
                    <p:nvPicPr>
                      <p:cNvPr id="0" name="Object 9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0100" y="3671949"/>
                        <a:ext cx="798513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4" name="Picture 9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6425" y="5535674"/>
            <a:ext cx="874713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65" name="Group 94"/>
          <p:cNvGrpSpPr>
            <a:grpSpLocks/>
          </p:cNvGrpSpPr>
          <p:nvPr/>
        </p:nvGrpSpPr>
        <p:grpSpPr bwMode="auto">
          <a:xfrm>
            <a:off x="2436813" y="4054537"/>
            <a:ext cx="609600" cy="515937"/>
            <a:chOff x="1207" y="2594"/>
            <a:chExt cx="1001" cy="834"/>
          </a:xfrm>
        </p:grpSpPr>
        <p:grpSp>
          <p:nvGrpSpPr>
            <p:cNvPr id="2080" name="Group 95"/>
            <p:cNvGrpSpPr>
              <a:grpSpLocks/>
            </p:cNvGrpSpPr>
            <p:nvPr/>
          </p:nvGrpSpPr>
          <p:grpSpPr bwMode="auto">
            <a:xfrm>
              <a:off x="1207" y="2594"/>
              <a:ext cx="1001" cy="834"/>
              <a:chOff x="1207" y="2594"/>
              <a:chExt cx="1001" cy="834"/>
            </a:xfrm>
          </p:grpSpPr>
          <p:pic>
            <p:nvPicPr>
              <p:cNvPr id="2082" name="Picture 96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083" name="Picture 97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07" y="2594"/>
                <a:ext cx="1001" cy="8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081" name="Picture 98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45" y="2860"/>
              <a:ext cx="387" cy="3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067" name="Text Box 101"/>
          <p:cNvSpPr txBox="1">
            <a:spLocks noChangeArrowheads="1"/>
          </p:cNvSpPr>
          <p:nvPr/>
        </p:nvSpPr>
        <p:spPr bwMode="auto">
          <a:xfrm>
            <a:off x="92280" y="6068731"/>
            <a:ext cx="97480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kumimoji="1" sz="1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注）</a:t>
            </a:r>
          </a:p>
          <a:p>
            <a:pPr marL="361950" indent="-361950" eaLnBrk="1" hangingPunct="1">
              <a:spcBef>
                <a:spcPct val="0"/>
              </a:spcBef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・提案書に書かれた研究内容を、図を使って分かりやすく示してください。</a:t>
            </a:r>
            <a:endParaRPr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61950" indent="-361950" eaLnBrk="1" hangingPunct="1">
              <a:spcBef>
                <a:spcPct val="0"/>
              </a:spcBef>
              <a:defRPr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・研究内容は米国側（フランス側、イスラエル側）を含む内容とし、その中で日本側の分担がわかるように記載してください。</a:t>
            </a:r>
          </a:p>
        </p:txBody>
      </p:sp>
      <p:sp>
        <p:nvSpPr>
          <p:cNvPr id="2" name="Line 102"/>
          <p:cNvSpPr>
            <a:spLocks noChangeShapeType="1"/>
          </p:cNvSpPr>
          <p:nvPr/>
        </p:nvSpPr>
        <p:spPr bwMode="auto">
          <a:xfrm flipV="1">
            <a:off x="3178175" y="4081524"/>
            <a:ext cx="1300163" cy="24765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8" name="Line 103"/>
          <p:cNvSpPr>
            <a:spLocks noChangeShapeType="1"/>
          </p:cNvSpPr>
          <p:nvPr/>
        </p:nvSpPr>
        <p:spPr bwMode="auto">
          <a:xfrm flipH="1">
            <a:off x="4859338" y="4433949"/>
            <a:ext cx="123825" cy="1000125"/>
          </a:xfrm>
          <a:prstGeom prst="line">
            <a:avLst/>
          </a:prstGeom>
          <a:noFill/>
          <a:ln w="63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69" name="Line 104"/>
          <p:cNvSpPr>
            <a:spLocks noChangeShapeType="1"/>
          </p:cNvSpPr>
          <p:nvPr/>
        </p:nvSpPr>
        <p:spPr bwMode="auto">
          <a:xfrm flipV="1">
            <a:off x="5527675" y="4164074"/>
            <a:ext cx="2043113" cy="95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>
            <a:spAutoFit/>
          </a:bodyPr>
          <a:lstStyle/>
          <a:p>
            <a:endParaRPr lang="ja-JP" altLang="en-US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70" name="AutoShape 105"/>
          <p:cNvSpPr>
            <a:spLocks noChangeArrowheads="1"/>
          </p:cNvSpPr>
          <p:nvPr/>
        </p:nvSpPr>
        <p:spPr bwMode="auto">
          <a:xfrm>
            <a:off x="908050" y="4919724"/>
            <a:ext cx="1889125" cy="1095375"/>
          </a:xfrm>
          <a:prstGeom prst="cloudCallout">
            <a:avLst>
              <a:gd name="adj1" fmla="val 36338"/>
              <a:gd name="adj2" fmla="val -80579"/>
            </a:avLst>
          </a:prstGeom>
          <a:noFill/>
          <a:ln w="158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が○○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でＹＹＹすることにより、ＺＺｄＢの改善を実現</a:t>
            </a:r>
          </a:p>
        </p:txBody>
      </p:sp>
      <p:sp>
        <p:nvSpPr>
          <p:cNvPr id="2071" name="AutoShape 107"/>
          <p:cNvSpPr>
            <a:spLocks noChangeArrowheads="1"/>
          </p:cNvSpPr>
          <p:nvPr/>
        </p:nvSpPr>
        <p:spPr bwMode="auto">
          <a:xfrm>
            <a:off x="5643563" y="3052824"/>
            <a:ext cx="1549400" cy="514350"/>
          </a:xfrm>
          <a:prstGeom prst="wedgeEllipseCallout">
            <a:avLst>
              <a:gd name="adj1" fmla="val -64667"/>
              <a:gd name="adj2" fmla="val 79319"/>
            </a:avLst>
          </a:prstGeom>
          <a:solidFill>
            <a:srgbClr val="C0C0C0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ctr" eaLnBrk="1" hangingPunct="1">
              <a:buFontTx/>
              <a:buNone/>
            </a:pP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</a:t>
            </a:r>
            <a:r>
              <a:rPr lang="ja-JP" altLang="en-US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技術により、</a:t>
            </a: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××××</a:t>
            </a:r>
          </a:p>
        </p:txBody>
      </p:sp>
      <p:sp>
        <p:nvSpPr>
          <p:cNvPr id="2072" name="Text Box 110"/>
          <p:cNvSpPr txBox="1">
            <a:spLocks noChangeArrowheads="1"/>
          </p:cNvSpPr>
          <p:nvPr/>
        </p:nvSpPr>
        <p:spPr bwMode="auto">
          <a:xfrm>
            <a:off x="5129213" y="4864162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3" name="Text Box 111"/>
          <p:cNvSpPr txBox="1">
            <a:spLocks noChangeArrowheads="1"/>
          </p:cNvSpPr>
          <p:nvPr/>
        </p:nvSpPr>
        <p:spPr bwMode="auto">
          <a:xfrm>
            <a:off x="6084888" y="4299012"/>
            <a:ext cx="45044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</a:p>
        </p:txBody>
      </p:sp>
      <p:sp>
        <p:nvSpPr>
          <p:cNvPr id="2074" name="Text Box 112"/>
          <p:cNvSpPr txBox="1">
            <a:spLocks noChangeArrowheads="1"/>
          </p:cNvSpPr>
          <p:nvPr/>
        </p:nvSpPr>
        <p:spPr bwMode="auto">
          <a:xfrm>
            <a:off x="3608388" y="4318062"/>
            <a:ext cx="602729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××Gbps</a:t>
            </a:r>
          </a:p>
        </p:txBody>
      </p:sp>
      <p:sp>
        <p:nvSpPr>
          <p:cNvPr id="2075" name="Text Box 114"/>
          <p:cNvSpPr txBox="1">
            <a:spLocks noChangeArrowheads="1"/>
          </p:cNvSpPr>
          <p:nvPr/>
        </p:nvSpPr>
        <p:spPr bwMode="auto">
          <a:xfrm>
            <a:off x="8513763" y="133350"/>
            <a:ext cx="121761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algn="r" eaLnBrk="1" hangingPunct="1">
              <a:buFontTx/>
              <a:buNone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提案書　別紙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77" name="Text Box 119"/>
          <p:cNvSpPr>
            <a:spLocks noChangeArrowheads="1"/>
          </p:cNvSpPr>
          <p:nvPr/>
        </p:nvSpPr>
        <p:spPr bwMode="auto">
          <a:xfrm>
            <a:off x="394910" y="2737675"/>
            <a:ext cx="4138071" cy="1071468"/>
          </a:xfrm>
          <a:prstGeom prst="wedgeRectCallout">
            <a:avLst>
              <a:gd name="adj1" fmla="val 28443"/>
              <a:gd name="adj2" fmla="val -136289"/>
            </a:avLst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36000" tIns="36000" rIns="36000" bIns="36000">
            <a:no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r>
              <a:rPr lang="ja-JP" altLang="en-US" sz="12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提案課題、英語での提案課題、選択した区分、提案者名（代表提案者、共同提案者）、米国側共同提案者を記載してください（フランス側、イスラエル側を含む場合には、それぞれの共同提案者も記載）。提案者名の筆頭は代表提案者としてください。法人名称は略称可。</a:t>
            </a:r>
          </a:p>
        </p:txBody>
      </p:sp>
      <p:sp>
        <p:nvSpPr>
          <p:cNvPr id="2078" name="雲形吹き出し 35"/>
          <p:cNvSpPr>
            <a:spLocks noChangeArrowheads="1"/>
          </p:cNvSpPr>
          <p:nvPr/>
        </p:nvSpPr>
        <p:spPr bwMode="auto">
          <a:xfrm>
            <a:off x="5129213" y="4583902"/>
            <a:ext cx="4405312" cy="1497013"/>
          </a:xfrm>
          <a:prstGeom prst="cloudCallout">
            <a:avLst>
              <a:gd name="adj1" fmla="val -19690"/>
              <a:gd name="adj2" fmla="val 45519"/>
            </a:avLst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buFontTx/>
              <a:buNone/>
            </a:pPr>
            <a:endParaRPr lang="en-US" altLang="ja-JP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400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Ａ４横１ページで作成してください。</a:t>
            </a:r>
            <a:endParaRPr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レイアウトやフォントは自由です。</a:t>
            </a:r>
            <a:endParaRPr lang="ja-JP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endParaRPr lang="ja-JP" altLang="en-US" sz="14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角丸四角形 3"/>
          <p:cNvSpPr/>
          <p:nvPr/>
        </p:nvSpPr>
        <p:spPr bwMode="auto">
          <a:xfrm>
            <a:off x="219074" y="327990"/>
            <a:ext cx="9372601" cy="1466277"/>
          </a:xfrm>
          <a:prstGeom prst="roundRect">
            <a:avLst/>
          </a:prstGeom>
          <a:noFill/>
          <a:ln w="158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ja-JP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7" name="Text Box 56"/>
          <p:cNvSpPr txBox="1">
            <a:spLocks noChangeArrowheads="1"/>
          </p:cNvSpPr>
          <p:nvPr/>
        </p:nvSpPr>
        <p:spPr bwMode="auto">
          <a:xfrm>
            <a:off x="238126" y="1885754"/>
            <a:ext cx="9372601" cy="670953"/>
          </a:xfrm>
          <a:prstGeom prst="rect">
            <a:avLst/>
          </a:prstGeom>
          <a:noFill/>
          <a:ln w="1587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742950" indent="-285750" eaLnBrk="0" hangingPunct="0"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研究内容を数行で記述する。特に、アピールしたい技術、目標を記述する。</a:t>
            </a:r>
            <a:r>
              <a:rPr lang="en-US" altLang="ja-JP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pPr eaLnBrk="1" hangingPunct="1">
              <a:buFontTx/>
              <a:buNone/>
            </a:pPr>
            <a:endParaRPr lang="en-US" altLang="ja-JP" sz="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buFontTx/>
              <a:buNone/>
            </a:pP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例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:××××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について、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技術を開発し、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の基盤技術を確立する。また、実証実験を行い、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</a:t>
            </a:r>
            <a:r>
              <a:rPr lang="en-US" altLang="ja-JP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Gbps</a:t>
            </a:r>
            <a:r>
              <a:rPr lang="ja-JP" altLang="en-US" sz="1200" dirty="0" err="1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、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××km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において</a:t>
            </a:r>
            <a:r>
              <a:rPr lang="en-US" altLang="ja-JP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×××</a:t>
            </a:r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を達成する。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310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Times New Roman</vt:lpstr>
      <vt:lpstr>標準デザイン</vt:lpstr>
      <vt:lpstr>Û°À½ ÌØ°×Ý½ 2001 µÌÞ¼Þª¸Ä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created xsi:type="dcterms:W3CDTF">2014-01-28T09:08:25Z</dcterms:created>
  <dcterms:modified xsi:type="dcterms:W3CDTF">2024-08-08T08:06:38Z</dcterms:modified>
</cp:coreProperties>
</file>