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3"/>
  </p:notesMasterIdLst>
  <p:handoutMasterIdLst>
    <p:handoutMasterId r:id="rId4"/>
  </p:handoutMasterIdLst>
  <p:sldIdLst>
    <p:sldId id="348" r:id="rId2"/>
  </p:sldIdLst>
  <p:sldSz cx="9906000" cy="6858000" type="A4"/>
  <p:notesSz cx="6735763" cy="9866313"/>
  <p:defaultTextStyle>
    <a:defPPr>
      <a:defRPr lang="ja-JP"/>
    </a:defPPr>
    <a:lvl1pPr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1pPr>
    <a:lvl2pPr marL="4572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2pPr>
    <a:lvl3pPr marL="9144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3pPr>
    <a:lvl4pPr marL="13716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4pPr>
    <a:lvl5pPr marL="18288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60" autoAdjust="0"/>
  </p:normalViewPr>
  <p:slideViewPr>
    <p:cSldViewPr snapToGrid="0">
      <p:cViewPr varScale="1">
        <p:scale>
          <a:sx n="88" d="100"/>
          <a:sy n="88" d="100"/>
        </p:scale>
        <p:origin x="1164" y="90"/>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lvl1pPr>
              <a:spcBef>
                <a:spcPct val="0"/>
              </a:spcBef>
              <a:defRPr sz="1200"/>
            </a:lvl1pPr>
          </a:lstStyle>
          <a:p>
            <a:pPr>
              <a:defRPr/>
            </a:pPr>
            <a:endParaRPr lang="en-US" altLang="ja-JP"/>
          </a:p>
        </p:txBody>
      </p:sp>
      <p:sp>
        <p:nvSpPr>
          <p:cNvPr id="71683" name="Rectangle 3"/>
          <p:cNvSpPr>
            <a:spLocks noGrp="1" noChangeArrowheads="1"/>
          </p:cNvSpPr>
          <p:nvPr>
            <p:ph type="dt" sz="quarter" idx="1"/>
          </p:nvPr>
        </p:nvSpPr>
        <p:spPr bwMode="auto">
          <a:xfrm>
            <a:off x="3817938" y="0"/>
            <a:ext cx="2917825" cy="493713"/>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lvl1pPr algn="r">
              <a:spcBef>
                <a:spcPct val="0"/>
              </a:spcBef>
              <a:defRPr sz="1200"/>
            </a:lvl1pPr>
          </a:lstStyle>
          <a:p>
            <a:pPr>
              <a:defRPr/>
            </a:pPr>
            <a:endParaRPr lang="en-US" altLang="ja-JP"/>
          </a:p>
        </p:txBody>
      </p:sp>
      <p:sp>
        <p:nvSpPr>
          <p:cNvPr id="71684" name="Rectangle 4"/>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1385" tIns="45693" rIns="91385" bIns="45693" numCol="1" anchor="b" anchorCtr="0" compatLnSpc="1">
            <a:prstTxWarp prst="textNoShape">
              <a:avLst/>
            </a:prstTxWarp>
          </a:bodyPr>
          <a:lstStyle>
            <a:lvl1pPr>
              <a:spcBef>
                <a:spcPct val="0"/>
              </a:spcBef>
              <a:defRPr sz="1200"/>
            </a:lvl1pPr>
          </a:lstStyle>
          <a:p>
            <a:pPr>
              <a:defRPr/>
            </a:pPr>
            <a:endParaRPr lang="en-US" altLang="ja-JP"/>
          </a:p>
        </p:txBody>
      </p:sp>
      <p:sp>
        <p:nvSpPr>
          <p:cNvPr id="71685" name="Rectangle 5"/>
          <p:cNvSpPr>
            <a:spLocks noGrp="1" noChangeArrowheads="1"/>
          </p:cNvSpPr>
          <p:nvPr>
            <p:ph type="sldNum" sz="quarter" idx="3"/>
          </p:nvPr>
        </p:nvSpPr>
        <p:spPr bwMode="auto">
          <a:xfrm>
            <a:off x="3817938" y="9372600"/>
            <a:ext cx="2917825" cy="493713"/>
          </a:xfrm>
          <a:prstGeom prst="rect">
            <a:avLst/>
          </a:prstGeom>
          <a:noFill/>
          <a:ln w="9525">
            <a:noFill/>
            <a:miter lim="800000"/>
            <a:headEnd/>
            <a:tailEnd/>
          </a:ln>
          <a:effectLst/>
        </p:spPr>
        <p:txBody>
          <a:bodyPr vert="horz" wrap="square" lIns="91385" tIns="45693" rIns="91385" bIns="45693" numCol="1" anchor="b" anchorCtr="0" compatLnSpc="1">
            <a:prstTxWarp prst="textNoShape">
              <a:avLst/>
            </a:prstTxWarp>
          </a:bodyPr>
          <a:lstStyle>
            <a:lvl1pPr algn="r">
              <a:spcBef>
                <a:spcPct val="0"/>
              </a:spcBef>
              <a:defRPr sz="1200"/>
            </a:lvl1pPr>
          </a:lstStyle>
          <a:p>
            <a:pPr>
              <a:defRPr/>
            </a:pPr>
            <a:fld id="{1955C4C3-7D29-4E2E-8857-BC6B5E2AF269}" type="slidenum">
              <a:rPr lang="en-US" altLang="ja-JP"/>
              <a:pPr>
                <a:defRPr/>
              </a:pPr>
              <a:t>‹#›</a:t>
            </a:fld>
            <a:endParaRPr lang="en-US" altLang="ja-JP"/>
          </a:p>
        </p:txBody>
      </p:sp>
    </p:spTree>
    <p:extLst>
      <p:ext uri="{BB962C8B-B14F-4D97-AF65-F5344CB8AC3E}">
        <p14:creationId xmlns:p14="http://schemas.microsoft.com/office/powerpoint/2010/main" val="1873539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lvl1pPr>
              <a:spcBef>
                <a:spcPct val="0"/>
              </a:spcBef>
              <a:defRPr sz="1200"/>
            </a:lvl1pPr>
          </a:lstStyle>
          <a:p>
            <a:pPr>
              <a:defRPr/>
            </a:pPr>
            <a:endParaRPr lang="en-US" altLang="ja-JP"/>
          </a:p>
        </p:txBody>
      </p:sp>
      <p:sp>
        <p:nvSpPr>
          <p:cNvPr id="5123" name="Rectangle 3"/>
          <p:cNvSpPr>
            <a:spLocks noGrp="1" noChangeArrowheads="1"/>
          </p:cNvSpPr>
          <p:nvPr>
            <p:ph type="dt" idx="1"/>
          </p:nvPr>
        </p:nvSpPr>
        <p:spPr bwMode="auto">
          <a:xfrm>
            <a:off x="3817938" y="0"/>
            <a:ext cx="2917825" cy="493713"/>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lvl1pPr algn="r">
              <a:spcBef>
                <a:spcPct val="0"/>
              </a:spcBef>
              <a:defRPr sz="1200"/>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696913" y="739775"/>
            <a:ext cx="5343525"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898525" y="4686300"/>
            <a:ext cx="4938713" cy="4440238"/>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0" y="9372600"/>
            <a:ext cx="2919413" cy="493713"/>
          </a:xfrm>
          <a:prstGeom prst="rect">
            <a:avLst/>
          </a:prstGeom>
          <a:noFill/>
          <a:ln w="9525">
            <a:noFill/>
            <a:miter lim="800000"/>
            <a:headEnd/>
            <a:tailEnd/>
          </a:ln>
          <a:effectLst/>
        </p:spPr>
        <p:txBody>
          <a:bodyPr vert="horz" wrap="square" lIns="91385" tIns="45693" rIns="91385" bIns="45693" numCol="1" anchor="b" anchorCtr="0" compatLnSpc="1">
            <a:prstTxWarp prst="textNoShape">
              <a:avLst/>
            </a:prstTxWarp>
          </a:bodyPr>
          <a:lstStyle>
            <a:lvl1pPr>
              <a:spcBef>
                <a:spcPct val="0"/>
              </a:spcBef>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17938" y="9372600"/>
            <a:ext cx="2917825" cy="493713"/>
          </a:xfrm>
          <a:prstGeom prst="rect">
            <a:avLst/>
          </a:prstGeom>
          <a:noFill/>
          <a:ln w="9525">
            <a:noFill/>
            <a:miter lim="800000"/>
            <a:headEnd/>
            <a:tailEnd/>
          </a:ln>
          <a:effectLst/>
        </p:spPr>
        <p:txBody>
          <a:bodyPr vert="horz" wrap="square" lIns="91385" tIns="45693" rIns="91385" bIns="45693" numCol="1" anchor="b" anchorCtr="0" compatLnSpc="1">
            <a:prstTxWarp prst="textNoShape">
              <a:avLst/>
            </a:prstTxWarp>
          </a:bodyPr>
          <a:lstStyle>
            <a:lvl1pPr algn="r">
              <a:spcBef>
                <a:spcPct val="0"/>
              </a:spcBef>
              <a:defRPr sz="1200"/>
            </a:lvl1pPr>
          </a:lstStyle>
          <a:p>
            <a:pPr>
              <a:defRPr/>
            </a:pPr>
            <a:fld id="{6A889C07-3273-4EDD-B0D1-994A16F07837}" type="slidenum">
              <a:rPr lang="en-US" altLang="ja-JP"/>
              <a:pPr>
                <a:defRPr/>
              </a:pPr>
              <a:t>‹#›</a:t>
            </a:fld>
            <a:endParaRPr lang="en-US" altLang="ja-JP"/>
          </a:p>
        </p:txBody>
      </p:sp>
    </p:spTree>
    <p:extLst>
      <p:ext uri="{BB962C8B-B14F-4D97-AF65-F5344CB8AC3E}">
        <p14:creationId xmlns:p14="http://schemas.microsoft.com/office/powerpoint/2010/main" val="4504747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B799B39-0ACD-43A7-A0B3-05C4B5B9B022}" type="slidenum">
              <a:rPr lang="en-US" altLang="ja-JP"/>
              <a:pPr>
                <a:defRPr/>
              </a:pPr>
              <a:t>‹#›</a:t>
            </a:fld>
            <a:endParaRPr lang="en-US" altLang="ja-JP"/>
          </a:p>
        </p:txBody>
      </p:sp>
    </p:spTree>
    <p:extLst>
      <p:ext uri="{BB962C8B-B14F-4D97-AF65-F5344CB8AC3E}">
        <p14:creationId xmlns:p14="http://schemas.microsoft.com/office/powerpoint/2010/main" val="1099663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1B8549F-821D-479E-82FF-35945CEBD5F7}" type="slidenum">
              <a:rPr lang="en-US" altLang="ja-JP"/>
              <a:pPr>
                <a:defRPr/>
              </a:pPr>
              <a:t>‹#›</a:t>
            </a:fld>
            <a:endParaRPr lang="en-US" altLang="ja-JP"/>
          </a:p>
        </p:txBody>
      </p:sp>
    </p:spTree>
    <p:extLst>
      <p:ext uri="{BB962C8B-B14F-4D97-AF65-F5344CB8AC3E}">
        <p14:creationId xmlns:p14="http://schemas.microsoft.com/office/powerpoint/2010/main" val="4127216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09600"/>
            <a:ext cx="2105025"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42950" y="609600"/>
            <a:ext cx="6149975"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849D852-437B-49AD-B8E1-E6E069627E7C}" type="slidenum">
              <a:rPr lang="en-US" altLang="ja-JP"/>
              <a:pPr>
                <a:defRPr/>
              </a:pPr>
              <a:t>‹#›</a:t>
            </a:fld>
            <a:endParaRPr lang="en-US" altLang="ja-JP"/>
          </a:p>
        </p:txBody>
      </p:sp>
    </p:spTree>
    <p:extLst>
      <p:ext uri="{BB962C8B-B14F-4D97-AF65-F5344CB8AC3E}">
        <p14:creationId xmlns:p14="http://schemas.microsoft.com/office/powerpoint/2010/main" val="2026027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E733FA0-77F3-4D7E-85D6-7FE2525408E5}" type="slidenum">
              <a:rPr lang="en-US" altLang="ja-JP"/>
              <a:pPr>
                <a:defRPr/>
              </a:pPr>
              <a:t>‹#›</a:t>
            </a:fld>
            <a:endParaRPr lang="en-US" altLang="ja-JP"/>
          </a:p>
        </p:txBody>
      </p:sp>
    </p:spTree>
    <p:extLst>
      <p:ext uri="{BB962C8B-B14F-4D97-AF65-F5344CB8AC3E}">
        <p14:creationId xmlns:p14="http://schemas.microsoft.com/office/powerpoint/2010/main" val="243767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F79ADE9-4EC4-44D2-810E-CE2D93C4F3B0}" type="slidenum">
              <a:rPr lang="en-US" altLang="ja-JP"/>
              <a:pPr>
                <a:defRPr/>
              </a:pPr>
              <a:t>‹#›</a:t>
            </a:fld>
            <a:endParaRPr lang="en-US" altLang="ja-JP"/>
          </a:p>
        </p:txBody>
      </p:sp>
    </p:spTree>
    <p:extLst>
      <p:ext uri="{BB962C8B-B14F-4D97-AF65-F5344CB8AC3E}">
        <p14:creationId xmlns:p14="http://schemas.microsoft.com/office/powerpoint/2010/main" val="4264721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429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7F4F9CD-C0D9-4894-9711-12672289062A}" type="slidenum">
              <a:rPr lang="en-US" altLang="ja-JP"/>
              <a:pPr>
                <a:defRPr/>
              </a:pPr>
              <a:t>‹#›</a:t>
            </a:fld>
            <a:endParaRPr lang="en-US" altLang="ja-JP"/>
          </a:p>
        </p:txBody>
      </p:sp>
    </p:spTree>
    <p:extLst>
      <p:ext uri="{BB962C8B-B14F-4D97-AF65-F5344CB8AC3E}">
        <p14:creationId xmlns:p14="http://schemas.microsoft.com/office/powerpoint/2010/main" val="648341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56FE512-EBF7-4BD8-ABA2-A5435731E6FF}" type="slidenum">
              <a:rPr lang="en-US" altLang="ja-JP"/>
              <a:pPr>
                <a:defRPr/>
              </a:pPr>
              <a:t>‹#›</a:t>
            </a:fld>
            <a:endParaRPr lang="en-US" altLang="ja-JP"/>
          </a:p>
        </p:txBody>
      </p:sp>
    </p:spTree>
    <p:extLst>
      <p:ext uri="{BB962C8B-B14F-4D97-AF65-F5344CB8AC3E}">
        <p14:creationId xmlns:p14="http://schemas.microsoft.com/office/powerpoint/2010/main" val="184696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BD5E7DE-F94F-496D-9CA3-45A7C6BE5C32}" type="slidenum">
              <a:rPr lang="en-US" altLang="ja-JP"/>
              <a:pPr>
                <a:defRPr/>
              </a:pPr>
              <a:t>‹#›</a:t>
            </a:fld>
            <a:endParaRPr lang="en-US" altLang="ja-JP"/>
          </a:p>
        </p:txBody>
      </p:sp>
    </p:spTree>
    <p:extLst>
      <p:ext uri="{BB962C8B-B14F-4D97-AF65-F5344CB8AC3E}">
        <p14:creationId xmlns:p14="http://schemas.microsoft.com/office/powerpoint/2010/main" val="2094849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22A2A7D-F923-4809-A17D-6AC1C32AC2D5}" type="slidenum">
              <a:rPr lang="en-US" altLang="ja-JP"/>
              <a:pPr>
                <a:defRPr/>
              </a:pPr>
              <a:t>‹#›</a:t>
            </a:fld>
            <a:endParaRPr lang="en-US" altLang="ja-JP"/>
          </a:p>
        </p:txBody>
      </p:sp>
    </p:spTree>
    <p:extLst>
      <p:ext uri="{BB962C8B-B14F-4D97-AF65-F5344CB8AC3E}">
        <p14:creationId xmlns:p14="http://schemas.microsoft.com/office/powerpoint/2010/main" val="4294202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EC1E73E-7683-41BB-AC5B-024055A448EB}" type="slidenum">
              <a:rPr lang="en-US" altLang="ja-JP"/>
              <a:pPr>
                <a:defRPr/>
              </a:pPr>
              <a:t>‹#›</a:t>
            </a:fld>
            <a:endParaRPr lang="en-US" altLang="ja-JP"/>
          </a:p>
        </p:txBody>
      </p:sp>
    </p:spTree>
    <p:extLst>
      <p:ext uri="{BB962C8B-B14F-4D97-AF65-F5344CB8AC3E}">
        <p14:creationId xmlns:p14="http://schemas.microsoft.com/office/powerpoint/2010/main" val="3681014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58A0728-26A2-461D-895F-06EB8E3DCF35}" type="slidenum">
              <a:rPr lang="en-US" altLang="ja-JP"/>
              <a:pPr>
                <a:defRPr/>
              </a:pPr>
              <a:t>‹#›</a:t>
            </a:fld>
            <a:endParaRPr lang="en-US" altLang="ja-JP"/>
          </a:p>
        </p:txBody>
      </p:sp>
    </p:spTree>
    <p:extLst>
      <p:ext uri="{BB962C8B-B14F-4D97-AF65-F5344CB8AC3E}">
        <p14:creationId xmlns:p14="http://schemas.microsoft.com/office/powerpoint/2010/main" val="1783963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742950" y="1981200"/>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lvl1pPr>
          </a:lstStyle>
          <a:p>
            <a:pPr>
              <a:defRPr/>
            </a:pPr>
            <a:endParaRPr lang="en-US" altLang="ja-JP"/>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lvl1pPr>
          </a:lstStyle>
          <a:p>
            <a:pPr>
              <a:defRPr/>
            </a:pPr>
            <a:endParaRPr lang="en-US" altLang="ja-JP"/>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lvl1pPr>
          </a:lstStyle>
          <a:p>
            <a:pPr>
              <a:defRPr/>
            </a:pPr>
            <a:fld id="{BC1AAD4E-9921-4E9E-B037-E2DCCD83910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5.png"/><Relationship Id="rId2" Type="http://schemas.openxmlformats.org/officeDocument/2006/relationships/oleObject" Target="../embeddings/oleObject1.bin"/><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2"/>
          <p:cNvSpPr>
            <a:spLocks noChangeArrowheads="1"/>
          </p:cNvSpPr>
          <p:nvPr/>
        </p:nvSpPr>
        <p:spPr bwMode="auto">
          <a:xfrm>
            <a:off x="6665913" y="5584479"/>
            <a:ext cx="1146175"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endParaRPr lang="ja-JP" altLang="en-US" sz="1000">
              <a:latin typeface="HG丸ｺﾞｼｯｸM-PRO" panose="020F0600000000000000" pitchFamily="50" charset="-128"/>
              <a:ea typeface="HG丸ｺﾞｼｯｸM-PRO" panose="020F0600000000000000" pitchFamily="50" charset="-128"/>
            </a:endParaRPr>
          </a:p>
        </p:txBody>
      </p:sp>
      <p:sp>
        <p:nvSpPr>
          <p:cNvPr id="2051" name="Freeform 22"/>
          <p:cNvSpPr>
            <a:spLocks/>
          </p:cNvSpPr>
          <p:nvPr/>
        </p:nvSpPr>
        <p:spPr bwMode="auto">
          <a:xfrm>
            <a:off x="7839075" y="2785716"/>
            <a:ext cx="144463" cy="982663"/>
          </a:xfrm>
          <a:custGeom>
            <a:avLst/>
            <a:gdLst>
              <a:gd name="T0" fmla="*/ 2147483647 w 119"/>
              <a:gd name="T1" fmla="*/ 2147483647 h 978"/>
              <a:gd name="T2" fmla="*/ 2147483647 w 119"/>
              <a:gd name="T3" fmla="*/ 2147483647 h 978"/>
              <a:gd name="T4" fmla="*/ 0 w 119"/>
              <a:gd name="T5" fmla="*/ 2147483647 h 978"/>
              <a:gd name="T6" fmla="*/ 0 w 119"/>
              <a:gd name="T7" fmla="*/ 0 h 978"/>
              <a:gd name="T8" fmla="*/ 2147483647 w 119"/>
              <a:gd name="T9" fmla="*/ 2147483647 h 978"/>
              <a:gd name="T10" fmla="*/ 0 60000 65536"/>
              <a:gd name="T11" fmla="*/ 0 60000 65536"/>
              <a:gd name="T12" fmla="*/ 0 60000 65536"/>
              <a:gd name="T13" fmla="*/ 0 60000 65536"/>
              <a:gd name="T14" fmla="*/ 0 60000 65536"/>
              <a:gd name="T15" fmla="*/ 0 w 119"/>
              <a:gd name="T16" fmla="*/ 0 h 978"/>
              <a:gd name="T17" fmla="*/ 119 w 119"/>
              <a:gd name="T18" fmla="*/ 978 h 978"/>
            </a:gdLst>
            <a:ahLst/>
            <a:cxnLst>
              <a:cxn ang="T10">
                <a:pos x="T0" y="T1"/>
              </a:cxn>
              <a:cxn ang="T11">
                <a:pos x="T2" y="T3"/>
              </a:cxn>
              <a:cxn ang="T12">
                <a:pos x="T4" y="T5"/>
              </a:cxn>
              <a:cxn ang="T13">
                <a:pos x="T6" y="T7"/>
              </a:cxn>
              <a:cxn ang="T14">
                <a:pos x="T8" y="T9"/>
              </a:cxn>
            </a:cxnLst>
            <a:rect l="T15" t="T16" r="T17" b="T18"/>
            <a:pathLst>
              <a:path w="119" h="978">
                <a:moveTo>
                  <a:pt x="119" y="120"/>
                </a:moveTo>
                <a:lnTo>
                  <a:pt x="119" y="978"/>
                </a:lnTo>
                <a:lnTo>
                  <a:pt x="0" y="862"/>
                </a:lnTo>
                <a:lnTo>
                  <a:pt x="0" y="0"/>
                </a:lnTo>
                <a:lnTo>
                  <a:pt x="119" y="120"/>
                </a:lnTo>
                <a:close/>
              </a:path>
            </a:pathLst>
          </a:custGeom>
          <a:solidFill>
            <a:srgbClr val="CECEC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52" name="Freeform 23"/>
          <p:cNvSpPr>
            <a:spLocks/>
          </p:cNvSpPr>
          <p:nvPr/>
        </p:nvSpPr>
        <p:spPr bwMode="auto">
          <a:xfrm>
            <a:off x="7839075" y="2785716"/>
            <a:ext cx="685800" cy="119063"/>
          </a:xfrm>
          <a:custGeom>
            <a:avLst/>
            <a:gdLst>
              <a:gd name="T0" fmla="*/ 2147483647 w 571"/>
              <a:gd name="T1" fmla="*/ 2147483647 h 120"/>
              <a:gd name="T2" fmla="*/ 2147483647 w 571"/>
              <a:gd name="T3" fmla="*/ 2147483647 h 120"/>
              <a:gd name="T4" fmla="*/ 0 w 571"/>
              <a:gd name="T5" fmla="*/ 0 h 120"/>
              <a:gd name="T6" fmla="*/ 2147483647 w 571"/>
              <a:gd name="T7" fmla="*/ 0 h 120"/>
              <a:gd name="T8" fmla="*/ 2147483647 w 571"/>
              <a:gd name="T9" fmla="*/ 2147483647 h 120"/>
              <a:gd name="T10" fmla="*/ 0 60000 65536"/>
              <a:gd name="T11" fmla="*/ 0 60000 65536"/>
              <a:gd name="T12" fmla="*/ 0 60000 65536"/>
              <a:gd name="T13" fmla="*/ 0 60000 65536"/>
              <a:gd name="T14" fmla="*/ 0 60000 65536"/>
              <a:gd name="T15" fmla="*/ 0 w 571"/>
              <a:gd name="T16" fmla="*/ 0 h 120"/>
              <a:gd name="T17" fmla="*/ 571 w 571"/>
              <a:gd name="T18" fmla="*/ 120 h 120"/>
            </a:gdLst>
            <a:ahLst/>
            <a:cxnLst>
              <a:cxn ang="T10">
                <a:pos x="T0" y="T1"/>
              </a:cxn>
              <a:cxn ang="T11">
                <a:pos x="T2" y="T3"/>
              </a:cxn>
              <a:cxn ang="T12">
                <a:pos x="T4" y="T5"/>
              </a:cxn>
              <a:cxn ang="T13">
                <a:pos x="T6" y="T7"/>
              </a:cxn>
              <a:cxn ang="T14">
                <a:pos x="T8" y="T9"/>
              </a:cxn>
            </a:cxnLst>
            <a:rect l="T15" t="T16" r="T17" b="T18"/>
            <a:pathLst>
              <a:path w="571" h="120">
                <a:moveTo>
                  <a:pt x="571" y="120"/>
                </a:moveTo>
                <a:lnTo>
                  <a:pt x="119" y="120"/>
                </a:lnTo>
                <a:lnTo>
                  <a:pt x="0" y="0"/>
                </a:lnTo>
                <a:lnTo>
                  <a:pt x="450" y="0"/>
                </a:lnTo>
                <a:lnTo>
                  <a:pt x="571" y="120"/>
                </a:lnTo>
                <a:close/>
              </a:path>
            </a:pathLst>
          </a:custGeom>
          <a:solidFill>
            <a:srgbClr val="8B8B8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53" name="Rectangle 24"/>
          <p:cNvSpPr>
            <a:spLocks noChangeArrowheads="1"/>
          </p:cNvSpPr>
          <p:nvPr/>
        </p:nvSpPr>
        <p:spPr bwMode="auto">
          <a:xfrm>
            <a:off x="7656513" y="3655666"/>
            <a:ext cx="541337" cy="863600"/>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endParaRPr lang="ja-JP" altLang="en-US" sz="1000">
              <a:latin typeface="HG丸ｺﾞｼｯｸM-PRO" panose="020F0600000000000000" pitchFamily="50" charset="-128"/>
              <a:ea typeface="HG丸ｺﾞｼｯｸM-PRO" panose="020F0600000000000000" pitchFamily="50" charset="-128"/>
            </a:endParaRPr>
          </a:p>
        </p:txBody>
      </p:sp>
      <p:sp>
        <p:nvSpPr>
          <p:cNvPr id="2054" name="Freeform 25"/>
          <p:cNvSpPr>
            <a:spLocks/>
          </p:cNvSpPr>
          <p:nvPr/>
        </p:nvSpPr>
        <p:spPr bwMode="auto">
          <a:xfrm>
            <a:off x="8040688" y="2728566"/>
            <a:ext cx="50800" cy="166688"/>
          </a:xfrm>
          <a:custGeom>
            <a:avLst/>
            <a:gdLst>
              <a:gd name="T0" fmla="*/ 0 w 41"/>
              <a:gd name="T1" fmla="*/ 2147483647 h 166"/>
              <a:gd name="T2" fmla="*/ 0 w 41"/>
              <a:gd name="T3" fmla="*/ 2147483647 h 166"/>
              <a:gd name="T4" fmla="*/ 2147483647 w 41"/>
              <a:gd name="T5" fmla="*/ 0 h 166"/>
              <a:gd name="T6" fmla="*/ 2147483647 w 41"/>
              <a:gd name="T7" fmla="*/ 2147483647 h 166"/>
              <a:gd name="T8" fmla="*/ 0 w 41"/>
              <a:gd name="T9" fmla="*/ 2147483647 h 166"/>
              <a:gd name="T10" fmla="*/ 0 60000 65536"/>
              <a:gd name="T11" fmla="*/ 0 60000 65536"/>
              <a:gd name="T12" fmla="*/ 0 60000 65536"/>
              <a:gd name="T13" fmla="*/ 0 60000 65536"/>
              <a:gd name="T14" fmla="*/ 0 60000 65536"/>
              <a:gd name="T15" fmla="*/ 0 w 41"/>
              <a:gd name="T16" fmla="*/ 0 h 166"/>
              <a:gd name="T17" fmla="*/ 41 w 41"/>
              <a:gd name="T18" fmla="*/ 166 h 166"/>
            </a:gdLst>
            <a:ahLst/>
            <a:cxnLst>
              <a:cxn ang="T10">
                <a:pos x="T0" y="T1"/>
              </a:cxn>
              <a:cxn ang="T11">
                <a:pos x="T2" y="T3"/>
              </a:cxn>
              <a:cxn ang="T12">
                <a:pos x="T4" y="T5"/>
              </a:cxn>
              <a:cxn ang="T13">
                <a:pos x="T6" y="T7"/>
              </a:cxn>
              <a:cxn ang="T14">
                <a:pos x="T8" y="T9"/>
              </a:cxn>
            </a:cxnLst>
            <a:rect l="T15" t="T16" r="T17" b="T18"/>
            <a:pathLst>
              <a:path w="41" h="166">
                <a:moveTo>
                  <a:pt x="0" y="166"/>
                </a:moveTo>
                <a:lnTo>
                  <a:pt x="0" y="41"/>
                </a:lnTo>
                <a:lnTo>
                  <a:pt x="41" y="0"/>
                </a:lnTo>
                <a:lnTo>
                  <a:pt x="41" y="126"/>
                </a:lnTo>
                <a:lnTo>
                  <a:pt x="0" y="166"/>
                </a:lnTo>
                <a:close/>
              </a:path>
            </a:pathLst>
          </a:custGeom>
          <a:solidFill>
            <a:srgbClr val="E1E1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55" name="Freeform 26"/>
          <p:cNvSpPr>
            <a:spLocks/>
          </p:cNvSpPr>
          <p:nvPr/>
        </p:nvSpPr>
        <p:spPr bwMode="auto">
          <a:xfrm>
            <a:off x="7845425" y="2728566"/>
            <a:ext cx="246063" cy="41275"/>
          </a:xfrm>
          <a:custGeom>
            <a:avLst/>
            <a:gdLst>
              <a:gd name="T0" fmla="*/ 2147483647 w 201"/>
              <a:gd name="T1" fmla="*/ 2147483647 h 41"/>
              <a:gd name="T2" fmla="*/ 0 w 201"/>
              <a:gd name="T3" fmla="*/ 2147483647 h 41"/>
              <a:gd name="T4" fmla="*/ 2147483647 w 201"/>
              <a:gd name="T5" fmla="*/ 0 h 41"/>
              <a:gd name="T6" fmla="*/ 2147483647 w 201"/>
              <a:gd name="T7" fmla="*/ 0 h 41"/>
              <a:gd name="T8" fmla="*/ 2147483647 w 201"/>
              <a:gd name="T9" fmla="*/ 2147483647 h 41"/>
              <a:gd name="T10" fmla="*/ 0 60000 65536"/>
              <a:gd name="T11" fmla="*/ 0 60000 65536"/>
              <a:gd name="T12" fmla="*/ 0 60000 65536"/>
              <a:gd name="T13" fmla="*/ 0 60000 65536"/>
              <a:gd name="T14" fmla="*/ 0 60000 65536"/>
              <a:gd name="T15" fmla="*/ 0 w 201"/>
              <a:gd name="T16" fmla="*/ 0 h 41"/>
              <a:gd name="T17" fmla="*/ 201 w 201"/>
              <a:gd name="T18" fmla="*/ 41 h 41"/>
            </a:gdLst>
            <a:ahLst/>
            <a:cxnLst>
              <a:cxn ang="T10">
                <a:pos x="T0" y="T1"/>
              </a:cxn>
              <a:cxn ang="T11">
                <a:pos x="T2" y="T3"/>
              </a:cxn>
              <a:cxn ang="T12">
                <a:pos x="T4" y="T5"/>
              </a:cxn>
              <a:cxn ang="T13">
                <a:pos x="T6" y="T7"/>
              </a:cxn>
              <a:cxn ang="T14">
                <a:pos x="T8" y="T9"/>
              </a:cxn>
            </a:cxnLst>
            <a:rect l="T15" t="T16" r="T17" b="T18"/>
            <a:pathLst>
              <a:path w="201" h="41">
                <a:moveTo>
                  <a:pt x="160" y="41"/>
                </a:moveTo>
                <a:lnTo>
                  <a:pt x="0" y="41"/>
                </a:lnTo>
                <a:lnTo>
                  <a:pt x="41" y="0"/>
                </a:lnTo>
                <a:lnTo>
                  <a:pt x="201" y="0"/>
                </a:lnTo>
                <a:lnTo>
                  <a:pt x="160" y="41"/>
                </a:lnTo>
                <a:close/>
              </a:path>
            </a:pathLst>
          </a:custGeom>
          <a:solidFill>
            <a:srgbClr val="9898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56" name="Rectangle 27"/>
          <p:cNvSpPr>
            <a:spLocks noChangeArrowheads="1"/>
          </p:cNvSpPr>
          <p:nvPr/>
        </p:nvSpPr>
        <p:spPr bwMode="auto">
          <a:xfrm>
            <a:off x="7845425" y="2769841"/>
            <a:ext cx="195263" cy="125413"/>
          </a:xfrm>
          <a:prstGeom prst="rect">
            <a:avLst/>
          </a:prstGeom>
          <a:solidFill>
            <a:srgbClr val="C4C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endParaRPr lang="ja-JP" altLang="en-US" sz="1000">
              <a:latin typeface="HG丸ｺﾞｼｯｸM-PRO" panose="020F0600000000000000" pitchFamily="50" charset="-128"/>
              <a:ea typeface="HG丸ｺﾞｼｯｸM-PRO" panose="020F0600000000000000" pitchFamily="50" charset="-128"/>
            </a:endParaRPr>
          </a:p>
        </p:txBody>
      </p:sp>
      <p:sp>
        <p:nvSpPr>
          <p:cNvPr id="2057" name="Rectangle 28"/>
          <p:cNvSpPr>
            <a:spLocks noChangeArrowheads="1"/>
          </p:cNvSpPr>
          <p:nvPr/>
        </p:nvSpPr>
        <p:spPr bwMode="auto">
          <a:xfrm>
            <a:off x="7900988" y="2614266"/>
            <a:ext cx="15875" cy="1301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endParaRPr lang="ja-JP" altLang="en-US" sz="1000">
              <a:latin typeface="HG丸ｺﾞｼｯｸM-PRO" panose="020F0600000000000000" pitchFamily="50" charset="-128"/>
              <a:ea typeface="HG丸ｺﾞｼｯｸM-PRO" panose="020F0600000000000000" pitchFamily="50" charset="-128"/>
            </a:endParaRPr>
          </a:p>
        </p:txBody>
      </p:sp>
      <p:sp>
        <p:nvSpPr>
          <p:cNvPr id="2058" name="Freeform 29"/>
          <p:cNvSpPr>
            <a:spLocks/>
          </p:cNvSpPr>
          <p:nvPr/>
        </p:nvSpPr>
        <p:spPr bwMode="auto">
          <a:xfrm rot="20219648">
            <a:off x="6948488" y="3065116"/>
            <a:ext cx="857250" cy="220663"/>
          </a:xfrm>
          <a:custGeom>
            <a:avLst/>
            <a:gdLst>
              <a:gd name="T0" fmla="*/ 0 w 816"/>
              <a:gd name="T1" fmla="*/ 2147483647 h 178"/>
              <a:gd name="T2" fmla="*/ 2147483647 w 816"/>
              <a:gd name="T3" fmla="*/ 2147483647 h 178"/>
              <a:gd name="T4" fmla="*/ 2147483647 w 816"/>
              <a:gd name="T5" fmla="*/ 2147483647 h 178"/>
              <a:gd name="T6" fmla="*/ 2147483647 w 816"/>
              <a:gd name="T7" fmla="*/ 0 h 178"/>
              <a:gd name="T8" fmla="*/ 2147483647 w 816"/>
              <a:gd name="T9" fmla="*/ 2147483647 h 178"/>
              <a:gd name="T10" fmla="*/ 2147483647 w 816"/>
              <a:gd name="T11" fmla="*/ 2147483647 h 178"/>
              <a:gd name="T12" fmla="*/ 0 w 816"/>
              <a:gd name="T13" fmla="*/ 2147483647 h 178"/>
              <a:gd name="T14" fmla="*/ 0 60000 65536"/>
              <a:gd name="T15" fmla="*/ 0 60000 65536"/>
              <a:gd name="T16" fmla="*/ 0 60000 65536"/>
              <a:gd name="T17" fmla="*/ 0 60000 65536"/>
              <a:gd name="T18" fmla="*/ 0 60000 65536"/>
              <a:gd name="T19" fmla="*/ 0 60000 65536"/>
              <a:gd name="T20" fmla="*/ 0 60000 65536"/>
              <a:gd name="T21" fmla="*/ 0 w 816"/>
              <a:gd name="T22" fmla="*/ 0 h 178"/>
              <a:gd name="T23" fmla="*/ 816 w 816"/>
              <a:gd name="T24" fmla="*/ 178 h 1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6" h="178">
                <a:moveTo>
                  <a:pt x="0" y="178"/>
                </a:moveTo>
                <a:lnTo>
                  <a:pt x="417" y="147"/>
                </a:lnTo>
                <a:lnTo>
                  <a:pt x="402" y="105"/>
                </a:lnTo>
                <a:lnTo>
                  <a:pt x="816" y="0"/>
                </a:lnTo>
                <a:lnTo>
                  <a:pt x="318" y="71"/>
                </a:lnTo>
                <a:lnTo>
                  <a:pt x="343" y="111"/>
                </a:lnTo>
                <a:lnTo>
                  <a:pt x="0" y="178"/>
                </a:lnTo>
                <a:close/>
              </a:path>
            </a:pathLst>
          </a:custGeom>
          <a:solidFill>
            <a:srgbClr val="3333CC"/>
          </a:solidFill>
          <a:ln w="6350">
            <a:solidFill>
              <a:srgbClr val="000000"/>
            </a:solidFill>
            <a:prstDash val="solid"/>
            <a:round/>
            <a:headEnd/>
            <a:tailEnd/>
          </a:ln>
        </p:spPr>
        <p:txBody>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59" name="Rectangle 31"/>
          <p:cNvSpPr>
            <a:spLocks noChangeArrowheads="1"/>
          </p:cNvSpPr>
          <p:nvPr/>
        </p:nvSpPr>
        <p:spPr bwMode="auto">
          <a:xfrm>
            <a:off x="6346825" y="3701704"/>
            <a:ext cx="1090613"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endParaRPr lang="ja-JP" altLang="en-US" sz="1000">
              <a:latin typeface="HG丸ｺﾞｼｯｸM-PRO" panose="020F0600000000000000" pitchFamily="50" charset="-128"/>
              <a:ea typeface="HG丸ｺﾞｼｯｸM-PRO" panose="020F0600000000000000" pitchFamily="50" charset="-128"/>
            </a:endParaRPr>
          </a:p>
        </p:txBody>
      </p:sp>
      <p:sp>
        <p:nvSpPr>
          <p:cNvPr id="2060" name="Freeform 49"/>
          <p:cNvSpPr>
            <a:spLocks/>
          </p:cNvSpPr>
          <p:nvPr/>
        </p:nvSpPr>
        <p:spPr bwMode="auto">
          <a:xfrm rot="18688597">
            <a:off x="7535863" y="2950816"/>
            <a:ext cx="588962" cy="414338"/>
          </a:xfrm>
          <a:custGeom>
            <a:avLst/>
            <a:gdLst>
              <a:gd name="T0" fmla="*/ 0 w 816"/>
              <a:gd name="T1" fmla="*/ 2147483647 h 178"/>
              <a:gd name="T2" fmla="*/ 2147483647 w 816"/>
              <a:gd name="T3" fmla="*/ 2147483647 h 178"/>
              <a:gd name="T4" fmla="*/ 2147483647 w 816"/>
              <a:gd name="T5" fmla="*/ 2147483647 h 178"/>
              <a:gd name="T6" fmla="*/ 2147483647 w 816"/>
              <a:gd name="T7" fmla="*/ 0 h 178"/>
              <a:gd name="T8" fmla="*/ 2147483647 w 816"/>
              <a:gd name="T9" fmla="*/ 2147483647 h 178"/>
              <a:gd name="T10" fmla="*/ 2147483647 w 816"/>
              <a:gd name="T11" fmla="*/ 2147483647 h 178"/>
              <a:gd name="T12" fmla="*/ 0 w 816"/>
              <a:gd name="T13" fmla="*/ 2147483647 h 178"/>
              <a:gd name="T14" fmla="*/ 0 60000 65536"/>
              <a:gd name="T15" fmla="*/ 0 60000 65536"/>
              <a:gd name="T16" fmla="*/ 0 60000 65536"/>
              <a:gd name="T17" fmla="*/ 0 60000 65536"/>
              <a:gd name="T18" fmla="*/ 0 60000 65536"/>
              <a:gd name="T19" fmla="*/ 0 60000 65536"/>
              <a:gd name="T20" fmla="*/ 0 60000 65536"/>
              <a:gd name="T21" fmla="*/ 0 w 816"/>
              <a:gd name="T22" fmla="*/ 0 h 178"/>
              <a:gd name="T23" fmla="*/ 816 w 816"/>
              <a:gd name="T24" fmla="*/ 178 h 1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6" h="178">
                <a:moveTo>
                  <a:pt x="0" y="178"/>
                </a:moveTo>
                <a:lnTo>
                  <a:pt x="417" y="147"/>
                </a:lnTo>
                <a:lnTo>
                  <a:pt x="402" y="105"/>
                </a:lnTo>
                <a:lnTo>
                  <a:pt x="816" y="0"/>
                </a:lnTo>
                <a:lnTo>
                  <a:pt x="318" y="71"/>
                </a:lnTo>
                <a:lnTo>
                  <a:pt x="343" y="111"/>
                </a:lnTo>
                <a:lnTo>
                  <a:pt x="0" y="178"/>
                </a:lnTo>
                <a:close/>
              </a:path>
            </a:pathLst>
          </a:custGeom>
          <a:solidFill>
            <a:srgbClr val="3333CC"/>
          </a:solidFill>
          <a:ln w="6350">
            <a:solidFill>
              <a:srgbClr val="000000"/>
            </a:solidFill>
            <a:prstDash val="solid"/>
            <a:round/>
            <a:headEnd/>
            <a:tailEnd/>
          </a:ln>
        </p:spPr>
        <p:txBody>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61" name="Freeform 50"/>
          <p:cNvSpPr>
            <a:spLocks/>
          </p:cNvSpPr>
          <p:nvPr/>
        </p:nvSpPr>
        <p:spPr bwMode="auto">
          <a:xfrm rot="19853622">
            <a:off x="7270750" y="3087341"/>
            <a:ext cx="585788" cy="415925"/>
          </a:xfrm>
          <a:custGeom>
            <a:avLst/>
            <a:gdLst>
              <a:gd name="T0" fmla="*/ 0 w 816"/>
              <a:gd name="T1" fmla="*/ 2147483647 h 178"/>
              <a:gd name="T2" fmla="*/ 2147483647 w 816"/>
              <a:gd name="T3" fmla="*/ 2147483647 h 178"/>
              <a:gd name="T4" fmla="*/ 2147483647 w 816"/>
              <a:gd name="T5" fmla="*/ 2147483647 h 178"/>
              <a:gd name="T6" fmla="*/ 2147483647 w 816"/>
              <a:gd name="T7" fmla="*/ 0 h 178"/>
              <a:gd name="T8" fmla="*/ 2147483647 w 816"/>
              <a:gd name="T9" fmla="*/ 2147483647 h 178"/>
              <a:gd name="T10" fmla="*/ 2147483647 w 816"/>
              <a:gd name="T11" fmla="*/ 2147483647 h 178"/>
              <a:gd name="T12" fmla="*/ 0 w 816"/>
              <a:gd name="T13" fmla="*/ 2147483647 h 178"/>
              <a:gd name="T14" fmla="*/ 0 60000 65536"/>
              <a:gd name="T15" fmla="*/ 0 60000 65536"/>
              <a:gd name="T16" fmla="*/ 0 60000 65536"/>
              <a:gd name="T17" fmla="*/ 0 60000 65536"/>
              <a:gd name="T18" fmla="*/ 0 60000 65536"/>
              <a:gd name="T19" fmla="*/ 0 60000 65536"/>
              <a:gd name="T20" fmla="*/ 0 60000 65536"/>
              <a:gd name="T21" fmla="*/ 0 w 816"/>
              <a:gd name="T22" fmla="*/ 0 h 178"/>
              <a:gd name="T23" fmla="*/ 816 w 816"/>
              <a:gd name="T24" fmla="*/ 178 h 1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6" h="178">
                <a:moveTo>
                  <a:pt x="0" y="178"/>
                </a:moveTo>
                <a:lnTo>
                  <a:pt x="417" y="147"/>
                </a:lnTo>
                <a:lnTo>
                  <a:pt x="402" y="105"/>
                </a:lnTo>
                <a:lnTo>
                  <a:pt x="816" y="0"/>
                </a:lnTo>
                <a:lnTo>
                  <a:pt x="318" y="71"/>
                </a:lnTo>
                <a:lnTo>
                  <a:pt x="343" y="111"/>
                </a:lnTo>
                <a:lnTo>
                  <a:pt x="0" y="178"/>
                </a:lnTo>
                <a:close/>
              </a:path>
            </a:pathLst>
          </a:custGeom>
          <a:solidFill>
            <a:srgbClr val="3333CC"/>
          </a:solidFill>
          <a:ln w="6350">
            <a:solidFill>
              <a:srgbClr val="000000"/>
            </a:solidFill>
            <a:prstDash val="solid"/>
            <a:round/>
            <a:headEnd/>
            <a:tailEnd/>
          </a:ln>
        </p:spPr>
        <p:txBody>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62" name="Text Box 87"/>
          <p:cNvSpPr txBox="1">
            <a:spLocks noChangeArrowheads="1"/>
          </p:cNvSpPr>
          <p:nvPr/>
        </p:nvSpPr>
        <p:spPr bwMode="auto">
          <a:xfrm>
            <a:off x="301378" y="487288"/>
            <a:ext cx="929029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buNone/>
            </a:pPr>
            <a:r>
              <a:rPr lang="ja-JP" altLang="en-US" sz="1200" kern="0" dirty="0">
                <a:latin typeface="HG丸ｺﾞｼｯｸM-PRO" pitchFamily="50" charset="-128"/>
                <a:ea typeface="HG丸ｺﾞｼｯｸM-PRO" pitchFamily="50" charset="-128"/>
              </a:rPr>
              <a:t>課題</a:t>
            </a:r>
            <a:r>
              <a:rPr lang="en-US" altLang="ja-JP" sz="1200" kern="0" dirty="0">
                <a:latin typeface="HG丸ｺﾞｼｯｸM-PRO" pitchFamily="50" charset="-128"/>
                <a:ea typeface="HG丸ｺﾞｼｯｸM-PRO" pitchFamily="50" charset="-128"/>
              </a:rPr>
              <a:t>241</a:t>
            </a:r>
            <a:r>
              <a:rPr lang="ja-JP" altLang="en-US" sz="1200" kern="0">
                <a:latin typeface="HG丸ｺﾞｼｯｸM-PRO" pitchFamily="50" charset="-128"/>
                <a:ea typeface="HG丸ｺﾞｼｯｸM-PRO" pitchFamily="50" charset="-128"/>
              </a:rPr>
              <a:t>　</a:t>
            </a:r>
            <a:r>
              <a:rPr lang="ja-JP" altLang="en-US" sz="1200">
                <a:latin typeface="HG丸ｺﾞｼｯｸM-PRO" panose="020F0600000000000000" pitchFamily="50" charset="-128"/>
                <a:ea typeface="HG丸ｺﾞｼｯｸM-PRO" panose="020F0600000000000000" pitchFamily="50" charset="-128"/>
              </a:rPr>
              <a:t>高信頼</a:t>
            </a:r>
            <a:r>
              <a:rPr lang="ja-JP" altLang="en-US" sz="1200" dirty="0">
                <a:latin typeface="HG丸ｺﾞｼｯｸM-PRO" panose="020F0600000000000000" pitchFamily="50" charset="-128"/>
                <a:ea typeface="HG丸ｺﾞｼｯｸM-PRO" panose="020F0600000000000000" pitchFamily="50" charset="-128"/>
              </a:rPr>
              <a:t>データ流通のための非集中型ネットワーク内ストレージ及び</a:t>
            </a:r>
            <a:r>
              <a:rPr lang="ja-JP" altLang="en-US" sz="1200">
                <a:latin typeface="HG丸ｺﾞｼｯｸM-PRO" panose="020F0600000000000000" pitchFamily="50" charset="-128"/>
                <a:ea typeface="HG丸ｺﾞｼｯｸM-PRO" panose="020F0600000000000000" pitchFamily="50" charset="-128"/>
              </a:rPr>
              <a:t>アプリケーションの研究</a:t>
            </a:r>
            <a:r>
              <a:rPr lang="ja-JP" altLang="en-US" sz="1200" dirty="0">
                <a:latin typeface="HG丸ｺﾞｼｯｸM-PRO" panose="020F0600000000000000" pitchFamily="50" charset="-128"/>
                <a:ea typeface="HG丸ｺﾞｼｯｸM-PRO" panose="020F0600000000000000" pitchFamily="50" charset="-128"/>
              </a:rPr>
              <a:t>開発</a:t>
            </a:r>
            <a:endParaRPr lang="en-US" altLang="ja-JP" sz="1200" dirty="0">
              <a:latin typeface="HG丸ｺﾞｼｯｸM-PRO" pitchFamily="50" charset="-128"/>
              <a:ea typeface="HG丸ｺﾞｼｯｸM-PRO" pitchFamily="50" charset="-128"/>
            </a:endParaRPr>
          </a:p>
          <a:p>
            <a:pPr marL="180975" eaLnBrk="1" hangingPunct="1">
              <a:spcBef>
                <a:spcPts val="0"/>
              </a:spcBef>
              <a:spcAft>
                <a:spcPts val="0"/>
              </a:spcAft>
              <a:buFontTx/>
              <a:buNone/>
            </a:pPr>
            <a:r>
              <a:rPr lang="zh-TW" altLang="en-US" sz="1200" kern="0" dirty="0">
                <a:latin typeface="HG丸ｺﾞｼｯｸM-PRO" pitchFamily="50" charset="-128"/>
                <a:ea typeface="HG丸ｺﾞｼｯｸM-PRO" pitchFamily="50" charset="-128"/>
              </a:rPr>
              <a:t>提案課題：</a:t>
            </a:r>
            <a:r>
              <a:rPr lang="ja-JP" altLang="en-US" sz="1200" kern="0" dirty="0">
                <a:latin typeface="HG丸ｺﾞｼｯｸM-PRO" pitchFamily="50" charset="-128"/>
                <a:ea typeface="HG丸ｺﾞｼｯｸM-PRO" pitchFamily="50" charset="-128"/>
              </a:rPr>
              <a:t>〇〇〇〇〇〇〇〇〇〇〇〇〇〇〇〇〇〇〇〇〇〇〇〇〇〇〇〇〇〇〇〇〇〇〇</a:t>
            </a:r>
            <a:endParaRPr lang="en-US" altLang="zh-TW" sz="1200" kern="0" dirty="0">
              <a:latin typeface="HG丸ｺﾞｼｯｸM-PRO" pitchFamily="50" charset="-128"/>
              <a:ea typeface="HG丸ｺﾞｼｯｸM-PRO" pitchFamily="50" charset="-128"/>
            </a:endParaRPr>
          </a:p>
          <a:p>
            <a:pPr marL="180975" eaLnBrk="1" hangingPunct="1">
              <a:spcBef>
                <a:spcPts val="0"/>
              </a:spcBef>
              <a:spcAft>
                <a:spcPts val="0"/>
              </a:spcAft>
              <a:buFontTx/>
              <a:buNone/>
            </a:pPr>
            <a:r>
              <a:rPr lang="zh-TW" altLang="en-US" sz="1200" kern="0" dirty="0">
                <a:latin typeface="HG丸ｺﾞｼｯｸM-PRO" pitchFamily="50" charset="-128"/>
                <a:ea typeface="HG丸ｺﾞｼｯｸM-PRO" pitchFamily="50" charset="-128"/>
              </a:rPr>
              <a:t>提案者：ＡＡ会社、ＢＢ</a:t>
            </a:r>
            <a:r>
              <a:rPr lang="ja-JP" altLang="en-US" sz="1200" kern="0" dirty="0">
                <a:latin typeface="HG丸ｺﾞｼｯｸM-PRO" pitchFamily="50" charset="-128"/>
                <a:ea typeface="HG丸ｺﾞｼｯｸM-PRO" pitchFamily="50" charset="-128"/>
              </a:rPr>
              <a:t>会社</a:t>
            </a:r>
            <a:r>
              <a:rPr lang="zh-TW" altLang="en-US" sz="1200" kern="0" dirty="0">
                <a:latin typeface="HG丸ｺﾞｼｯｸM-PRO" pitchFamily="50" charset="-128"/>
                <a:ea typeface="HG丸ｺﾞｼｯｸM-PRO" pitchFamily="50" charset="-128"/>
              </a:rPr>
              <a:t>、ＣＣ</a:t>
            </a:r>
            <a:r>
              <a:rPr lang="ja-JP" altLang="en-US" sz="1200" kern="0" dirty="0">
                <a:latin typeface="HG丸ｺﾞｼｯｸM-PRO" pitchFamily="50" charset="-128"/>
                <a:ea typeface="HG丸ｺﾞｼｯｸM-PRO" pitchFamily="50" charset="-128"/>
              </a:rPr>
              <a:t>大学</a:t>
            </a:r>
            <a:r>
              <a:rPr lang="zh-TW" altLang="en-US" sz="1200" kern="0" dirty="0">
                <a:latin typeface="HG丸ｺﾞｼｯｸM-PRO" pitchFamily="50" charset="-128"/>
                <a:ea typeface="HG丸ｺﾞｼｯｸM-PRO" pitchFamily="50" charset="-128"/>
              </a:rPr>
              <a:t>、＊＊＊＊＊＊＊　</a:t>
            </a:r>
            <a:endParaRPr lang="en-US" altLang="zh-TW" sz="1200" kern="0" dirty="0">
              <a:latin typeface="HG丸ｺﾞｼｯｸM-PRO" pitchFamily="50" charset="-128"/>
              <a:ea typeface="HG丸ｺﾞｼｯｸM-PRO" pitchFamily="50" charset="-128"/>
            </a:endParaRPr>
          </a:p>
        </p:txBody>
      </p:sp>
      <p:graphicFrame>
        <p:nvGraphicFramePr>
          <p:cNvPr id="2063" name="Object 92"/>
          <p:cNvGraphicFramePr>
            <a:graphicFrameLocks noChangeAspect="1"/>
          </p:cNvGraphicFramePr>
          <p:nvPr>
            <p:extLst>
              <p:ext uri="{D42A27DB-BD31-4B8C-83A1-F6EECF244321}">
                <p14:modId xmlns:p14="http://schemas.microsoft.com/office/powerpoint/2010/main" val="2049508628"/>
              </p:ext>
            </p:extLst>
          </p:nvPr>
        </p:nvGraphicFramePr>
        <p:xfrm>
          <a:off x="4610100" y="3487391"/>
          <a:ext cx="798513" cy="717550"/>
        </p:xfrm>
        <a:graphic>
          <a:graphicData uri="http://schemas.openxmlformats.org/presentationml/2006/ole">
            <mc:AlternateContent xmlns:mc="http://schemas.openxmlformats.org/markup-compatibility/2006">
              <mc:Choice xmlns:v="urn:schemas-microsoft-com:vml" Requires="v">
                <p:oleObj name="Û°À½ ÌØ°×Ý½ 2001 µÌÞ¼Þª¸Ä" r:id="rId2" imgW="2673927" imgH="2604655" progId="FLW3Drawing">
                  <p:embed/>
                </p:oleObj>
              </mc:Choice>
              <mc:Fallback>
                <p:oleObj name="Û°À½ ÌØ°×Ý½ 2001 µÌÞ¼Þª¸Ä" r:id="rId2" imgW="2673927" imgH="2604655" progId="FLW3Drawing">
                  <p:embed/>
                  <p:pic>
                    <p:nvPicPr>
                      <p:cNvPr id="0" name="Object 9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10100" y="3487391"/>
                        <a:ext cx="798513" cy="71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064" name="Picture 9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6425" y="5351116"/>
            <a:ext cx="874713"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65" name="Group 94"/>
          <p:cNvGrpSpPr>
            <a:grpSpLocks/>
          </p:cNvGrpSpPr>
          <p:nvPr/>
        </p:nvGrpSpPr>
        <p:grpSpPr bwMode="auto">
          <a:xfrm>
            <a:off x="2436813" y="3869979"/>
            <a:ext cx="609600" cy="515937"/>
            <a:chOff x="1207" y="2594"/>
            <a:chExt cx="1001" cy="834"/>
          </a:xfrm>
        </p:grpSpPr>
        <p:grpSp>
          <p:nvGrpSpPr>
            <p:cNvPr id="2080" name="Group 95"/>
            <p:cNvGrpSpPr>
              <a:grpSpLocks/>
            </p:cNvGrpSpPr>
            <p:nvPr/>
          </p:nvGrpSpPr>
          <p:grpSpPr bwMode="auto">
            <a:xfrm>
              <a:off x="1207" y="2594"/>
              <a:ext cx="1001" cy="834"/>
              <a:chOff x="1207" y="2594"/>
              <a:chExt cx="1001" cy="834"/>
            </a:xfrm>
          </p:grpSpPr>
          <p:pic>
            <p:nvPicPr>
              <p:cNvPr id="2082" name="Picture 9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07" y="2594"/>
                <a:ext cx="1001" cy="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3" name="Picture 9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207" y="2594"/>
                <a:ext cx="1001" cy="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081" name="Picture 9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545" y="2860"/>
              <a:ext cx="387"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67" name="Text Box 101"/>
          <p:cNvSpPr txBox="1">
            <a:spLocks noChangeArrowheads="1"/>
          </p:cNvSpPr>
          <p:nvPr/>
        </p:nvSpPr>
        <p:spPr bwMode="auto">
          <a:xfrm>
            <a:off x="350838" y="6050400"/>
            <a:ext cx="91119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Times New Roman" pitchFamily="18" charset="0"/>
                <a:ea typeface="ＭＳ Ｐゴシック" pitchFamily="50" charset="-128"/>
              </a:defRPr>
            </a:lvl1pPr>
            <a:lvl2pPr marL="742950" indent="-285750" eaLnBrk="0" hangingPunct="0">
              <a:defRPr kumimoji="1" sz="1000">
                <a:solidFill>
                  <a:schemeClr val="tx1"/>
                </a:solidFill>
                <a:latin typeface="Times New Roman" pitchFamily="18" charset="0"/>
                <a:ea typeface="ＭＳ Ｐゴシック" pitchFamily="50" charset="-128"/>
              </a:defRPr>
            </a:lvl2pPr>
            <a:lvl3pPr marL="1143000" indent="-228600" eaLnBrk="0" hangingPunct="0">
              <a:defRPr kumimoji="1" sz="1000">
                <a:solidFill>
                  <a:schemeClr val="tx1"/>
                </a:solidFill>
                <a:latin typeface="Times New Roman" pitchFamily="18" charset="0"/>
                <a:ea typeface="ＭＳ Ｐゴシック" pitchFamily="50" charset="-128"/>
              </a:defRPr>
            </a:lvl3pPr>
            <a:lvl4pPr marL="1600200" indent="-228600" eaLnBrk="0" hangingPunct="0">
              <a:defRPr kumimoji="1" sz="1000">
                <a:solidFill>
                  <a:schemeClr val="tx1"/>
                </a:solidFill>
                <a:latin typeface="Times New Roman" pitchFamily="18" charset="0"/>
                <a:ea typeface="ＭＳ Ｐゴシック" pitchFamily="50" charset="-128"/>
              </a:defRPr>
            </a:lvl4pPr>
            <a:lvl5pPr marL="2057400" indent="-228600" eaLnBrk="0" hangingPunct="0">
              <a:defRPr kumimoji="1" sz="1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1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1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1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1000">
                <a:solidFill>
                  <a:schemeClr val="tx1"/>
                </a:solidFill>
                <a:latin typeface="Times New Roman" pitchFamily="18" charset="0"/>
                <a:ea typeface="ＭＳ Ｐゴシック" pitchFamily="50" charset="-128"/>
              </a:defRPr>
            </a:lvl9pPr>
          </a:lstStyle>
          <a:p>
            <a:pPr eaLnBrk="1" hangingPunct="1">
              <a:spcBef>
                <a:spcPct val="0"/>
              </a:spcBef>
              <a:defRPr/>
            </a:pPr>
            <a:r>
              <a:rPr lang="ja-JP" altLang="en-US" sz="1400" dirty="0">
                <a:latin typeface="HG丸ｺﾞｼｯｸM-PRO" panose="020F0600000000000000" pitchFamily="50" charset="-128"/>
                <a:ea typeface="HG丸ｺﾞｼｯｸM-PRO" panose="020F0600000000000000" pitchFamily="50" charset="-128"/>
              </a:rPr>
              <a:t>注）</a:t>
            </a:r>
            <a:r>
              <a:rPr lang="ja-JP" altLang="en-US" sz="1400" u="sng" dirty="0">
                <a:latin typeface="HG丸ｺﾞｼｯｸM-PRO" panose="020F0600000000000000" pitchFamily="50" charset="-128"/>
                <a:ea typeface="HG丸ｺﾞｼｯｸM-PRO" panose="020F0600000000000000" pitchFamily="50" charset="-128"/>
              </a:rPr>
              <a:t>提案書に記載した研究内容を端的な文章で説明するとともに、図等を使って分かりやすく示してください。</a:t>
            </a:r>
            <a:endParaRPr lang="en-US" altLang="ja-JP" sz="1400" u="sng" dirty="0">
              <a:latin typeface="HG丸ｺﾞｼｯｸM-PRO" panose="020F0600000000000000" pitchFamily="50" charset="-128"/>
              <a:ea typeface="HG丸ｺﾞｼｯｸM-PRO" panose="020F0600000000000000" pitchFamily="50" charset="-128"/>
            </a:endParaRPr>
          </a:p>
          <a:p>
            <a:pPr eaLnBrk="1" hangingPunct="1">
              <a:spcBef>
                <a:spcPct val="0"/>
              </a:spcBef>
              <a:defRPr/>
            </a:pPr>
            <a:r>
              <a:rPr lang="ja-JP" altLang="en-US" sz="1400" u="sng" dirty="0">
                <a:latin typeface="HG丸ｺﾞｼｯｸM-PRO" panose="020F0600000000000000" pitchFamily="50" charset="-128"/>
                <a:ea typeface="HG丸ｺﾞｼｯｸM-PRO" panose="020F0600000000000000" pitchFamily="50" charset="-128"/>
              </a:rPr>
              <a:t>　　また目標とする研究成果を、可能な限り数値目標の形で入れてください。</a:t>
            </a:r>
          </a:p>
        </p:txBody>
      </p:sp>
      <p:sp>
        <p:nvSpPr>
          <p:cNvPr id="2" name="Line 102"/>
          <p:cNvSpPr>
            <a:spLocks noChangeShapeType="1"/>
          </p:cNvSpPr>
          <p:nvPr/>
        </p:nvSpPr>
        <p:spPr bwMode="auto">
          <a:xfrm flipV="1">
            <a:off x="3178175" y="3896966"/>
            <a:ext cx="1300163" cy="247650"/>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68" name="Line 103"/>
          <p:cNvSpPr>
            <a:spLocks noChangeShapeType="1"/>
          </p:cNvSpPr>
          <p:nvPr/>
        </p:nvSpPr>
        <p:spPr bwMode="auto">
          <a:xfrm flipH="1">
            <a:off x="4859338" y="4249391"/>
            <a:ext cx="123825" cy="1000125"/>
          </a:xfrm>
          <a:prstGeom prst="line">
            <a:avLst/>
          </a:prstGeom>
          <a:noFill/>
          <a:ln w="6350">
            <a:solidFill>
              <a:schemeClr val="tx1"/>
            </a:solidFill>
            <a:prstDash val="dash"/>
            <a:round/>
            <a:headEnd/>
            <a:tailEnd/>
          </a:ln>
          <a:extLst>
            <a:ext uri="{909E8E84-426E-40DD-AFC4-6F175D3DCCD1}">
              <a14:hiddenFill xmlns:a14="http://schemas.microsoft.com/office/drawing/2010/main">
                <a:noFill/>
              </a14:hiddenFill>
            </a:ext>
          </a:extLst>
        </p:spPr>
        <p:txBody>
          <a:bodyPr lIns="0" tIns="0" rIns="0" bIns="0">
            <a:spAutoFit/>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69" name="Line 104"/>
          <p:cNvSpPr>
            <a:spLocks noChangeShapeType="1"/>
          </p:cNvSpPr>
          <p:nvPr/>
        </p:nvSpPr>
        <p:spPr bwMode="auto">
          <a:xfrm flipV="1">
            <a:off x="5527675" y="3979516"/>
            <a:ext cx="2043113" cy="9525"/>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70" name="AutoShape 105"/>
          <p:cNvSpPr>
            <a:spLocks noChangeArrowheads="1"/>
          </p:cNvSpPr>
          <p:nvPr/>
        </p:nvSpPr>
        <p:spPr bwMode="auto">
          <a:xfrm>
            <a:off x="908050" y="4735166"/>
            <a:ext cx="1889125" cy="1095375"/>
          </a:xfrm>
          <a:prstGeom prst="cloudCallout">
            <a:avLst>
              <a:gd name="adj1" fmla="val 36338"/>
              <a:gd name="adj2" fmla="val -80579"/>
            </a:avLst>
          </a:prstGeom>
          <a:noFill/>
          <a:ln w="158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lgn="ctr" eaLnBrk="1" hangingPunct="1">
              <a:buFontTx/>
              <a:buNone/>
            </a:pPr>
            <a:r>
              <a:rPr lang="ja-JP" altLang="en-US" sz="1000">
                <a:latin typeface="HG丸ｺﾞｼｯｸM-PRO" panose="020F0600000000000000" pitchFamily="50" charset="-128"/>
                <a:ea typeface="HG丸ｺﾞｼｯｸM-PRO" panose="020F0600000000000000" pitchFamily="50" charset="-128"/>
              </a:rPr>
              <a:t>例</a:t>
            </a:r>
            <a:r>
              <a:rPr lang="en-US" altLang="ja-JP" sz="1000">
                <a:latin typeface="HG丸ｺﾞｼｯｸM-PRO" panose="020F0600000000000000" pitchFamily="50" charset="-128"/>
                <a:ea typeface="HG丸ｺﾞｼｯｸM-PRO" panose="020F0600000000000000" pitchFamily="50" charset="-128"/>
              </a:rPr>
              <a:t>:×××</a:t>
            </a:r>
            <a:r>
              <a:rPr lang="ja-JP" altLang="en-US" sz="1000">
                <a:latin typeface="HG丸ｺﾞｼｯｸM-PRO" panose="020F0600000000000000" pitchFamily="50" charset="-128"/>
                <a:ea typeface="HG丸ｺﾞｼｯｸM-PRO" panose="020F0600000000000000" pitchFamily="50" charset="-128"/>
              </a:rPr>
              <a:t>が○○</a:t>
            </a:r>
            <a:r>
              <a:rPr lang="en-US" altLang="ja-JP" sz="1000">
                <a:latin typeface="HG丸ｺﾞｼｯｸM-PRO" panose="020F0600000000000000" pitchFamily="50" charset="-128"/>
                <a:ea typeface="HG丸ｺﾞｼｯｸM-PRO" panose="020F0600000000000000" pitchFamily="50" charset="-128"/>
              </a:rPr>
              <a:t>Gbps</a:t>
            </a:r>
            <a:r>
              <a:rPr lang="ja-JP" altLang="en-US" sz="1000">
                <a:latin typeface="HG丸ｺﾞｼｯｸM-PRO" panose="020F0600000000000000" pitchFamily="50" charset="-128"/>
                <a:ea typeface="HG丸ｺﾞｼｯｸM-PRO" panose="020F0600000000000000" pitchFamily="50" charset="-128"/>
              </a:rPr>
              <a:t>でＹＹＹすることにより、ＺＺｄＢの改善を実現</a:t>
            </a:r>
          </a:p>
        </p:txBody>
      </p:sp>
      <p:sp>
        <p:nvSpPr>
          <p:cNvPr id="2071" name="AutoShape 107"/>
          <p:cNvSpPr>
            <a:spLocks noChangeArrowheads="1"/>
          </p:cNvSpPr>
          <p:nvPr/>
        </p:nvSpPr>
        <p:spPr bwMode="auto">
          <a:xfrm>
            <a:off x="5643563" y="2868266"/>
            <a:ext cx="1549400" cy="514350"/>
          </a:xfrm>
          <a:prstGeom prst="wedgeEllipseCallout">
            <a:avLst>
              <a:gd name="adj1" fmla="val -64667"/>
              <a:gd name="adj2" fmla="val 79319"/>
            </a:avLst>
          </a:prstGeom>
          <a:solidFill>
            <a:srgbClr val="C0C0C0"/>
          </a:solidFill>
          <a:ln w="15875">
            <a:solidFill>
              <a:schemeClr val="tx1"/>
            </a:solidFill>
            <a:miter lim="800000"/>
            <a:headEnd/>
            <a:tailEnd/>
          </a:ln>
        </p:spPr>
        <p:txBody>
          <a:bodyPr lIns="0" tIns="0" rIns="0" bIns="0"/>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lgn="ctr" eaLnBrk="1" hangingPunct="1">
              <a:buFontTx/>
              <a:buNone/>
            </a:pPr>
            <a:r>
              <a:rPr lang="ja-JP" altLang="en-US" sz="1000">
                <a:latin typeface="HG丸ｺﾞｼｯｸM-PRO" panose="020F0600000000000000" pitchFamily="50" charset="-128"/>
                <a:ea typeface="HG丸ｺﾞｼｯｸM-PRO" panose="020F0600000000000000" pitchFamily="50" charset="-128"/>
              </a:rPr>
              <a:t>例</a:t>
            </a:r>
            <a:r>
              <a:rPr lang="en-US" altLang="ja-JP" sz="1000">
                <a:latin typeface="HG丸ｺﾞｼｯｸM-PRO" panose="020F0600000000000000" pitchFamily="50" charset="-128"/>
                <a:ea typeface="HG丸ｺﾞｼｯｸM-PRO" panose="020F0600000000000000" pitchFamily="50" charset="-128"/>
              </a:rPr>
              <a:t>:×××</a:t>
            </a:r>
            <a:r>
              <a:rPr lang="ja-JP" altLang="en-US" sz="1000">
                <a:latin typeface="HG丸ｺﾞｼｯｸM-PRO" panose="020F0600000000000000" pitchFamily="50" charset="-128"/>
                <a:ea typeface="HG丸ｺﾞｼｯｸM-PRO" panose="020F0600000000000000" pitchFamily="50" charset="-128"/>
              </a:rPr>
              <a:t>技術により、</a:t>
            </a:r>
            <a:r>
              <a:rPr lang="en-US" altLang="ja-JP" sz="1000">
                <a:latin typeface="HG丸ｺﾞｼｯｸM-PRO" panose="020F0600000000000000" pitchFamily="50" charset="-128"/>
                <a:ea typeface="HG丸ｺﾞｼｯｸM-PRO" panose="020F0600000000000000" pitchFamily="50" charset="-128"/>
              </a:rPr>
              <a:t>××××</a:t>
            </a:r>
          </a:p>
        </p:txBody>
      </p:sp>
      <p:sp>
        <p:nvSpPr>
          <p:cNvPr id="2072" name="Text Box 110"/>
          <p:cNvSpPr txBox="1">
            <a:spLocks noChangeArrowheads="1"/>
          </p:cNvSpPr>
          <p:nvPr/>
        </p:nvSpPr>
        <p:spPr bwMode="auto">
          <a:xfrm>
            <a:off x="5129213" y="4679604"/>
            <a:ext cx="60272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wrap="none" lIns="0" tIns="0" rIns="0" bIns="0">
            <a:sp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en-US" altLang="ja-JP" sz="1000">
                <a:latin typeface="HG丸ｺﾞｼｯｸM-PRO" panose="020F0600000000000000" pitchFamily="50" charset="-128"/>
                <a:ea typeface="HG丸ｺﾞｼｯｸM-PRO" panose="020F0600000000000000" pitchFamily="50" charset="-128"/>
              </a:rPr>
              <a:t>××Gbps</a:t>
            </a:r>
          </a:p>
        </p:txBody>
      </p:sp>
      <p:sp>
        <p:nvSpPr>
          <p:cNvPr id="2073" name="Text Box 111"/>
          <p:cNvSpPr txBox="1">
            <a:spLocks noChangeArrowheads="1"/>
          </p:cNvSpPr>
          <p:nvPr/>
        </p:nvSpPr>
        <p:spPr bwMode="auto">
          <a:xfrm>
            <a:off x="6084888" y="4114454"/>
            <a:ext cx="45044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wrap="none" lIns="0" tIns="0" rIns="0" bIns="0">
            <a:sp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en-US" altLang="ja-JP" sz="1000">
                <a:latin typeface="HG丸ｺﾞｼｯｸM-PRO" panose="020F0600000000000000" pitchFamily="50" charset="-128"/>
                <a:ea typeface="HG丸ｺﾞｼｯｸM-PRO" panose="020F0600000000000000" pitchFamily="50" charset="-128"/>
              </a:rPr>
              <a:t>××km</a:t>
            </a:r>
          </a:p>
        </p:txBody>
      </p:sp>
      <p:sp>
        <p:nvSpPr>
          <p:cNvPr id="2074" name="Text Box 112"/>
          <p:cNvSpPr txBox="1">
            <a:spLocks noChangeArrowheads="1"/>
          </p:cNvSpPr>
          <p:nvPr/>
        </p:nvSpPr>
        <p:spPr bwMode="auto">
          <a:xfrm>
            <a:off x="3608388" y="4133504"/>
            <a:ext cx="60272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wrap="none" lIns="0" tIns="0" rIns="0" bIns="0">
            <a:sp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en-US" altLang="ja-JP" sz="1000">
                <a:latin typeface="HG丸ｺﾞｼｯｸM-PRO" panose="020F0600000000000000" pitchFamily="50" charset="-128"/>
                <a:ea typeface="HG丸ｺﾞｼｯｸM-PRO" panose="020F0600000000000000" pitchFamily="50" charset="-128"/>
              </a:rPr>
              <a:t>××Gbps</a:t>
            </a:r>
          </a:p>
        </p:txBody>
      </p:sp>
      <p:sp>
        <p:nvSpPr>
          <p:cNvPr id="2075" name="Text Box 114"/>
          <p:cNvSpPr txBox="1">
            <a:spLocks noChangeArrowheads="1"/>
          </p:cNvSpPr>
          <p:nvPr/>
        </p:nvSpPr>
        <p:spPr bwMode="auto">
          <a:xfrm>
            <a:off x="8513763" y="267574"/>
            <a:ext cx="121761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lIns="0" tIns="0" rIns="0" bIns="0">
            <a:sp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lgn="r" eaLnBrk="1" hangingPunct="1">
              <a:buFontTx/>
              <a:buNone/>
            </a:pPr>
            <a:r>
              <a:rPr lang="ja-JP" altLang="en-US" sz="1200" dirty="0">
                <a:latin typeface="HG丸ｺﾞｼｯｸM-PRO" pitchFamily="50" charset="-128"/>
                <a:ea typeface="HG丸ｺﾞｼｯｸM-PRO" pitchFamily="50" charset="-128"/>
              </a:rPr>
              <a:t>提案書　別紙</a:t>
            </a:r>
            <a:r>
              <a:rPr lang="en-US" altLang="ja-JP" sz="1200" dirty="0">
                <a:latin typeface="HG丸ｺﾞｼｯｸM-PRO" pitchFamily="50" charset="-128"/>
                <a:ea typeface="HG丸ｺﾞｼｯｸM-PRO" pitchFamily="50" charset="-128"/>
              </a:rPr>
              <a:t>2</a:t>
            </a:r>
            <a:endParaRPr lang="ja-JP" altLang="en-US" sz="1200" dirty="0">
              <a:latin typeface="HG丸ｺﾞｼｯｸM-PRO" pitchFamily="50" charset="-128"/>
              <a:ea typeface="HG丸ｺﾞｼｯｸM-PRO" pitchFamily="50" charset="-128"/>
            </a:endParaRPr>
          </a:p>
        </p:txBody>
      </p:sp>
      <p:sp>
        <p:nvSpPr>
          <p:cNvPr id="2077" name="Text Box 119"/>
          <p:cNvSpPr>
            <a:spLocks noChangeArrowheads="1"/>
          </p:cNvSpPr>
          <p:nvPr/>
        </p:nvSpPr>
        <p:spPr bwMode="auto">
          <a:xfrm>
            <a:off x="366713" y="2198039"/>
            <a:ext cx="5263235" cy="670227"/>
          </a:xfrm>
          <a:prstGeom prst="wedgeRectCallout">
            <a:avLst>
              <a:gd name="adj1" fmla="val 31090"/>
              <a:gd name="adj2" fmla="val -230901"/>
            </a:avLst>
          </a:prstGeom>
          <a:noFill/>
          <a:ln w="158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lIns="36000" tIns="36000" rIns="36000" bIns="36000">
            <a:no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ja-JP" altLang="en-US" sz="1200" dirty="0">
                <a:solidFill>
                  <a:srgbClr val="FF0000"/>
                </a:solidFill>
                <a:latin typeface="HG丸ｺﾞｼｯｸM-PRO" panose="020F0600000000000000" pitchFamily="50" charset="-128"/>
                <a:ea typeface="HG丸ｺﾞｼｯｸM-PRO" panose="020F0600000000000000" pitchFamily="50" charset="-128"/>
              </a:rPr>
              <a:t>提案課題（提案書の表紙に記載）、提案者名（代表提案者、共同提案者）、を記入してください。提案者名の筆頭は代表提案者にしてください。提案書と同じです。法人名称の略称可。</a:t>
            </a:r>
          </a:p>
        </p:txBody>
      </p:sp>
      <p:sp>
        <p:nvSpPr>
          <p:cNvPr id="2078" name="雲形吹き出し 35"/>
          <p:cNvSpPr>
            <a:spLocks noChangeArrowheads="1"/>
          </p:cNvSpPr>
          <p:nvPr/>
        </p:nvSpPr>
        <p:spPr bwMode="auto">
          <a:xfrm>
            <a:off x="5643563" y="4751682"/>
            <a:ext cx="3890961" cy="1287737"/>
          </a:xfrm>
          <a:prstGeom prst="cloudCallout">
            <a:avLst>
              <a:gd name="adj1" fmla="val -19690"/>
              <a:gd name="adj2" fmla="val 45519"/>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ja-JP" altLang="en-US" sz="1400" dirty="0">
                <a:solidFill>
                  <a:srgbClr val="FF0000"/>
                </a:solidFill>
                <a:latin typeface="HG丸ｺﾞｼｯｸM-PRO" panose="020F0600000000000000" pitchFamily="50" charset="-128"/>
                <a:ea typeface="HG丸ｺﾞｼｯｸM-PRO" panose="020F0600000000000000" pitchFamily="50" charset="-128"/>
              </a:rPr>
              <a:t>Ａ４横１ページで作成願います。</a:t>
            </a:r>
            <a:endParaRPr lang="en-US" altLang="ja-JP" sz="1400" dirty="0">
              <a:solidFill>
                <a:srgbClr val="FF0000"/>
              </a:solidFill>
              <a:latin typeface="HG丸ｺﾞｼｯｸM-PRO" panose="020F0600000000000000" pitchFamily="50" charset="-128"/>
              <a:ea typeface="HG丸ｺﾞｼｯｸM-PRO" panose="020F0600000000000000" pitchFamily="50" charset="-128"/>
            </a:endParaRPr>
          </a:p>
          <a:p>
            <a:pPr eaLnBrk="1" hangingPunct="1">
              <a:buFontTx/>
              <a:buNone/>
            </a:pPr>
            <a:r>
              <a:rPr lang="ja-JP" altLang="en-US" sz="1400" dirty="0">
                <a:latin typeface="HG丸ｺﾞｼｯｸM-PRO" panose="020F0600000000000000" pitchFamily="50" charset="-128"/>
                <a:ea typeface="HG丸ｺﾞｼｯｸM-PRO" panose="020F0600000000000000" pitchFamily="50" charset="-128"/>
              </a:rPr>
              <a:t>レイアウトやフォントは自由です。</a:t>
            </a:r>
            <a:endParaRPr lang="ja-JP" altLang="ja-JP" sz="1400" dirty="0">
              <a:latin typeface="HG丸ｺﾞｼｯｸM-PRO" panose="020F0600000000000000" pitchFamily="50" charset="-128"/>
              <a:ea typeface="HG丸ｺﾞｼｯｸM-PRO" panose="020F0600000000000000" pitchFamily="50" charset="-128"/>
            </a:endParaRPr>
          </a:p>
          <a:p>
            <a:pPr eaLnBrk="1" hangingPunct="1">
              <a:buFontTx/>
              <a:buNone/>
            </a:pPr>
            <a:endParaRPr lang="ja-JP" altLang="en-US" sz="14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4" name="角丸四角形 3"/>
          <p:cNvSpPr/>
          <p:nvPr/>
        </p:nvSpPr>
        <p:spPr bwMode="auto">
          <a:xfrm>
            <a:off x="277797" y="478994"/>
            <a:ext cx="9372601" cy="754338"/>
          </a:xfrm>
          <a:prstGeom prst="roundRect">
            <a:avLst/>
          </a:prstGeom>
          <a:noFill/>
          <a:ln w="15875" cap="flat" cmpd="sng" algn="ctr">
            <a:solidFill>
              <a:srgbClr val="FF0000"/>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indent="0" algn="l" defTabSz="914400" rtl="0" eaLnBrk="1" fontAlgn="base" latinLnBrk="0" hangingPunct="1">
              <a:lnSpc>
                <a:spcPct val="100000"/>
              </a:lnSpc>
              <a:spcBef>
                <a:spcPct val="20000"/>
              </a:spcBef>
              <a:spcAft>
                <a:spcPct val="0"/>
              </a:spcAft>
              <a:buClrTx/>
              <a:buSzTx/>
              <a:buFontTx/>
              <a:buNone/>
              <a:tabLst/>
            </a:pPr>
            <a:endParaRPr lang="en-US" altLang="ja-JP">
              <a:latin typeface="HG丸ｺﾞｼｯｸM-PRO" panose="020F0600000000000000" pitchFamily="50" charset="-128"/>
              <a:ea typeface="HG丸ｺﾞｼｯｸM-PRO" panose="020F0600000000000000" pitchFamily="50" charset="-128"/>
            </a:endParaRPr>
          </a:p>
          <a:p>
            <a:pPr marL="0" marR="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indent="0" algn="l" defTabSz="914400" rtl="0" eaLnBrk="1" fontAlgn="base" latinLnBrk="0" hangingPunct="1">
              <a:lnSpc>
                <a:spcPct val="100000"/>
              </a:lnSpc>
              <a:spcBef>
                <a:spcPct val="20000"/>
              </a:spcBef>
              <a:spcAft>
                <a:spcPct val="0"/>
              </a:spcAft>
              <a:buClrTx/>
              <a:buSzTx/>
              <a:buFontTx/>
              <a:buNone/>
              <a:tabLst/>
            </a:pPr>
            <a:endParaRPr lang="en-US" altLang="ja-JP">
              <a:latin typeface="HG丸ｺﾞｼｯｸM-PRO" panose="020F0600000000000000" pitchFamily="50" charset="-128"/>
              <a:ea typeface="HG丸ｺﾞｼｯｸM-PRO" panose="020F0600000000000000" pitchFamily="50" charset="-128"/>
            </a:endParaRPr>
          </a:p>
          <a:p>
            <a:pPr marL="0" marR="0" indent="0" algn="l" defTabSz="914400" rtl="0" eaLnBrk="1" fontAlgn="base" latinLnBrk="0" hangingPunct="1">
              <a:lnSpc>
                <a:spcPct val="100000"/>
              </a:lnSpc>
              <a:spcBef>
                <a:spcPct val="20000"/>
              </a:spcBef>
              <a:spcAft>
                <a:spcPct val="0"/>
              </a:spcAft>
              <a:buClrTx/>
              <a:buSzTx/>
              <a:buFontTx/>
              <a:buNone/>
              <a:tabLst/>
            </a:pPr>
            <a:endParaRPr lang="en-US" altLang="ja-JP">
              <a:latin typeface="HG丸ｺﾞｼｯｸM-PRO" panose="020F0600000000000000" pitchFamily="50" charset="-128"/>
              <a:ea typeface="HG丸ｺﾞｼｯｸM-PRO" panose="020F0600000000000000" pitchFamily="50" charset="-128"/>
            </a:endParaRPr>
          </a:p>
          <a:p>
            <a:pPr marL="0" marR="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HG丸ｺﾞｼｯｸM-PRO" panose="020F0600000000000000" pitchFamily="50" charset="-128"/>
              <a:ea typeface="HG丸ｺﾞｼｯｸM-PRO" panose="020F0600000000000000" pitchFamily="50" charset="-128"/>
            </a:endParaRPr>
          </a:p>
        </p:txBody>
      </p:sp>
      <p:sp>
        <p:nvSpPr>
          <p:cNvPr id="37" name="Text Box 56"/>
          <p:cNvSpPr txBox="1">
            <a:spLocks noChangeArrowheads="1"/>
          </p:cNvSpPr>
          <p:nvPr/>
        </p:nvSpPr>
        <p:spPr bwMode="auto">
          <a:xfrm>
            <a:off x="280071" y="1340469"/>
            <a:ext cx="9353549" cy="670953"/>
          </a:xfrm>
          <a:prstGeom prst="rect">
            <a:avLst/>
          </a:prstGeom>
          <a:solidFill>
            <a:srgbClr val="FFFFCC"/>
          </a:solidFill>
          <a:ln w="6350">
            <a:noFill/>
            <a:prstDash val="solid"/>
            <a:miter lim="800000"/>
            <a:headEnd/>
            <a:tailEnd/>
          </a:ln>
          <a:effectLst/>
        </p:spPr>
        <p:txBody>
          <a:bodyPr wrap="square" lIns="0" tIns="0" rIns="0" bIns="0">
            <a:spAutoFit/>
          </a:bodyPr>
          <a:lstStyle>
            <a:lvl1pPr eaLnBrk="0" hangingPunct="0">
              <a:buChar char="•"/>
              <a:defRPr kumimoji="1" sz="3200">
                <a:solidFill>
                  <a:schemeClr val="tx1"/>
                </a:solidFill>
                <a:latin typeface="Times New Roman" pitchFamily="18" charset="0"/>
                <a:ea typeface="ＭＳ Ｐゴシック" charset="-128"/>
              </a:defRPr>
            </a:lvl1pPr>
            <a:lvl2pPr marL="742950" indent="-285750" eaLnBrk="0" hangingPunct="0">
              <a:buChar char="–"/>
              <a:defRPr kumimoji="1" sz="2800">
                <a:solidFill>
                  <a:schemeClr val="tx1"/>
                </a:solidFill>
                <a:latin typeface="Times New Roman" pitchFamily="18" charset="0"/>
                <a:ea typeface="ＭＳ Ｐゴシック" charset="-128"/>
              </a:defRPr>
            </a:lvl2pPr>
            <a:lvl3pPr marL="1143000" indent="-228600" eaLnBrk="0" hangingPunct="0">
              <a:buChar char="•"/>
              <a:defRPr kumimoji="1" sz="2400">
                <a:solidFill>
                  <a:schemeClr val="tx1"/>
                </a:solidFill>
                <a:latin typeface="Times New Roman" pitchFamily="18" charset="0"/>
                <a:ea typeface="ＭＳ Ｐゴシック" charset="-128"/>
              </a:defRPr>
            </a:lvl3pPr>
            <a:lvl4pPr marL="1600200" indent="-228600" eaLnBrk="0" hangingPunct="0">
              <a:buChar char="–"/>
              <a:defRPr kumimoji="1" sz="2000">
                <a:solidFill>
                  <a:schemeClr val="tx1"/>
                </a:solidFill>
                <a:latin typeface="Times New Roman" pitchFamily="18" charset="0"/>
                <a:ea typeface="ＭＳ Ｐゴシック" charset="-128"/>
              </a:defRPr>
            </a:lvl4pPr>
            <a:lvl5pPr marL="2057400" indent="-228600" eaLnBrk="0" hangingPunct="0">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buFontTx/>
              <a:buNone/>
            </a:pP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研究内容を数行で記入する。特に、アピールしたい技術、目標を記入する。</a:t>
            </a:r>
            <a:r>
              <a:rPr lang="en-US" altLang="ja-JP" sz="1000" dirty="0">
                <a:latin typeface="HG丸ｺﾞｼｯｸM-PRO" panose="020F0600000000000000" pitchFamily="50" charset="-128"/>
                <a:ea typeface="HG丸ｺﾞｼｯｸM-PRO" panose="020F0600000000000000" pitchFamily="50" charset="-128"/>
              </a:rPr>
              <a:t>)</a:t>
            </a:r>
          </a:p>
          <a:p>
            <a:pPr eaLnBrk="1" hangingPunct="1">
              <a:buFontTx/>
              <a:buNone/>
            </a:pPr>
            <a:endParaRPr lang="en-US" altLang="ja-JP" sz="600" dirty="0">
              <a:latin typeface="HG丸ｺﾞｼｯｸM-PRO" panose="020F0600000000000000" pitchFamily="50" charset="-128"/>
              <a:ea typeface="HG丸ｺﾞｼｯｸM-PRO" panose="020F0600000000000000" pitchFamily="50" charset="-128"/>
            </a:endParaRPr>
          </a:p>
          <a:p>
            <a:pPr eaLnBrk="1" hangingPunct="1">
              <a:buFontTx/>
              <a:buNone/>
            </a:pPr>
            <a:r>
              <a:rPr lang="ja-JP" altLang="en-US" sz="1200" dirty="0">
                <a:latin typeface="HG丸ｺﾞｼｯｸM-PRO" panose="020F0600000000000000" pitchFamily="50" charset="-128"/>
                <a:ea typeface="HG丸ｺﾞｼｯｸM-PRO" panose="020F0600000000000000" pitchFamily="50" charset="-128"/>
              </a:rPr>
              <a:t>例</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について、</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技術、</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技術を開発し、</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の基盤技術を確立する。また、実証実験を行い、</a:t>
            </a:r>
            <a:r>
              <a:rPr lang="en-US" altLang="ja-JP" sz="1200" dirty="0">
                <a:latin typeface="HG丸ｺﾞｼｯｸM-PRO" panose="020F0600000000000000" pitchFamily="50" charset="-128"/>
                <a:ea typeface="HG丸ｺﾞｼｯｸM-PRO" panose="020F0600000000000000" pitchFamily="50" charset="-128"/>
              </a:rPr>
              <a:t>××</a:t>
            </a:r>
            <a:r>
              <a:rPr lang="en-US" altLang="ja-JP" sz="1200" dirty="0" err="1">
                <a:latin typeface="HG丸ｺﾞｼｯｸM-PRO" panose="020F0600000000000000" pitchFamily="50" charset="-128"/>
                <a:ea typeface="HG丸ｺﾞｼｯｸM-PRO" panose="020F0600000000000000" pitchFamily="50" charset="-128"/>
              </a:rPr>
              <a:t>Gbps</a:t>
            </a:r>
            <a:r>
              <a:rPr lang="ja-JP" altLang="en-US" sz="1200" dirty="0" err="1">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××km</a:t>
            </a:r>
            <a:r>
              <a:rPr lang="ja-JP" altLang="en-US" sz="1200" dirty="0">
                <a:latin typeface="HG丸ｺﾞｼｯｸM-PRO" panose="020F0600000000000000" pitchFamily="50" charset="-128"/>
                <a:ea typeface="HG丸ｺﾞｼｯｸM-PRO" panose="020F0600000000000000" pitchFamily="50" charset="-128"/>
              </a:rPr>
              <a:t>において</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を達成する。</a:t>
            </a:r>
          </a:p>
        </p:txBody>
      </p:sp>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1587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10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rgbClr val="C0C0C0"/>
        </a:solidFill>
        <a:ln w="1587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10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240</Words>
  <Application>Microsoft Office PowerPoint</Application>
  <PresentationFormat>A4 210 x 297 mm</PresentationFormat>
  <Paragraphs>22</Paragraphs>
  <Slides>1</Slides>
  <Notes>0</Notes>
  <HiddenSlides>0</HiddenSlides>
  <MMClips>0</MMClips>
  <ScaleCrop>false</ScaleCrop>
  <HeadingPairs>
    <vt:vector size="8" baseType="variant">
      <vt:variant>
        <vt:lpstr>使用されているフォント</vt:lpstr>
      </vt:variant>
      <vt:variant>
        <vt:i4>2</vt:i4>
      </vt:variant>
      <vt:variant>
        <vt:lpstr>テーマ</vt:lpstr>
      </vt:variant>
      <vt:variant>
        <vt:i4>1</vt:i4>
      </vt:variant>
      <vt:variant>
        <vt:lpstr>埋め込まれた OLE サーバー</vt:lpstr>
      </vt:variant>
      <vt:variant>
        <vt:i4>1</vt:i4>
      </vt:variant>
      <vt:variant>
        <vt:lpstr>スライド タイトル</vt:lpstr>
      </vt:variant>
      <vt:variant>
        <vt:i4>1</vt:i4>
      </vt:variant>
    </vt:vector>
  </HeadingPairs>
  <TitlesOfParts>
    <vt:vector size="5" baseType="lpstr">
      <vt:lpstr>HG丸ｺﾞｼｯｸM-PRO</vt:lpstr>
      <vt:lpstr>Times New Roman</vt:lpstr>
      <vt:lpstr>標準デザイン</vt:lpstr>
      <vt:lpstr>Û°À½ ÌØ°×Ý½ 2001 µÌÞ¼Þª¸Ä</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2014-01-28T09:08:25Z</dcterms:created>
  <dcterms:modified xsi:type="dcterms:W3CDTF">2024-10-28T02:54:29Z</dcterms:modified>
</cp:coreProperties>
</file>