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7" r:id="rId1"/>
  </p:sldMasterIdLst>
  <p:notesMasterIdLst>
    <p:notesMasterId r:id="rId17"/>
  </p:notesMasterIdLst>
  <p:sldIdLst>
    <p:sldId id="256" r:id="rId2"/>
    <p:sldId id="259" r:id="rId3"/>
    <p:sldId id="316" r:id="rId4"/>
    <p:sldId id="331" r:id="rId5"/>
    <p:sldId id="317" r:id="rId6"/>
    <p:sldId id="285" r:id="rId7"/>
    <p:sldId id="286" r:id="rId8"/>
    <p:sldId id="327" r:id="rId9"/>
    <p:sldId id="328" r:id="rId10"/>
    <p:sldId id="329" r:id="rId11"/>
    <p:sldId id="330" r:id="rId12"/>
    <p:sldId id="320" r:id="rId13"/>
    <p:sldId id="321" r:id="rId14"/>
    <p:sldId id="300"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1E2889-C9E4-4182-8C63-AE22361AE1DD}" v="20" dt="2024-04-12T15:35:41.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7" autoAdjust="0"/>
    <p:restoredTop sz="89225" autoAdjust="0"/>
  </p:normalViewPr>
  <p:slideViewPr>
    <p:cSldViewPr snapToGrid="0">
      <p:cViewPr>
        <p:scale>
          <a:sx n="110" d="100"/>
          <a:sy n="110" d="100"/>
        </p:scale>
        <p:origin x="414" y="-150"/>
      </p:cViewPr>
      <p:guideLst/>
    </p:cSldViewPr>
  </p:slideViewPr>
  <p:notesTextViewPr>
    <p:cViewPr>
      <p:scale>
        <a:sx n="20" d="100"/>
        <a:sy n="2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vod neranjan" userId="250fca08e225a5c4" providerId="LiveId" clId="{731E2889-C9E4-4182-8C63-AE22361AE1DD}"/>
    <pc:docChg chg="undo custSel addSld delSld modSld">
      <pc:chgData name="navod neranjan" userId="250fca08e225a5c4" providerId="LiveId" clId="{731E2889-C9E4-4182-8C63-AE22361AE1DD}" dt="2024-04-12T15:36:43.012" v="125" actId="47"/>
      <pc:docMkLst>
        <pc:docMk/>
      </pc:docMkLst>
      <pc:sldChg chg="del">
        <pc:chgData name="navod neranjan" userId="250fca08e225a5c4" providerId="LiveId" clId="{731E2889-C9E4-4182-8C63-AE22361AE1DD}" dt="2024-04-12T14:56:39.724" v="0" actId="47"/>
        <pc:sldMkLst>
          <pc:docMk/>
          <pc:sldMk cId="2147515363" sldId="261"/>
        </pc:sldMkLst>
      </pc:sldChg>
      <pc:sldChg chg="addSp delSp modSp mod setBg">
        <pc:chgData name="navod neranjan" userId="250fca08e225a5c4" providerId="LiveId" clId="{731E2889-C9E4-4182-8C63-AE22361AE1DD}" dt="2024-04-12T15:32:48.934" v="94" actId="26606"/>
        <pc:sldMkLst>
          <pc:docMk/>
          <pc:sldMk cId="1702368226" sldId="285"/>
        </pc:sldMkLst>
        <pc:spChg chg="mod">
          <ac:chgData name="navod neranjan" userId="250fca08e225a5c4" providerId="LiveId" clId="{731E2889-C9E4-4182-8C63-AE22361AE1DD}" dt="2024-04-12T15:32:48.934" v="94" actId="26606"/>
          <ac:spMkLst>
            <pc:docMk/>
            <pc:sldMk cId="1702368226" sldId="285"/>
            <ac:spMk id="3" creationId="{D290625F-4252-E930-EB66-6C23ADA957D8}"/>
          </ac:spMkLst>
        </pc:spChg>
        <pc:spChg chg="mod">
          <ac:chgData name="navod neranjan" userId="250fca08e225a5c4" providerId="LiveId" clId="{731E2889-C9E4-4182-8C63-AE22361AE1DD}" dt="2024-04-12T15:32:48.934" v="94" actId="26606"/>
          <ac:spMkLst>
            <pc:docMk/>
            <pc:sldMk cId="1702368226" sldId="285"/>
            <ac:spMk id="16" creationId="{00000000-0000-0000-0000-000000000000}"/>
          </ac:spMkLst>
        </pc:spChg>
        <pc:spChg chg="add del">
          <ac:chgData name="navod neranjan" userId="250fca08e225a5c4" providerId="LiveId" clId="{731E2889-C9E4-4182-8C63-AE22361AE1DD}" dt="2024-04-12T15:32:48.934" v="94" actId="26606"/>
          <ac:spMkLst>
            <pc:docMk/>
            <pc:sldMk cId="1702368226" sldId="285"/>
            <ac:spMk id="2055" creationId="{2EB492CD-616E-47F8-933B-5E2D952A0593}"/>
          </ac:spMkLst>
        </pc:spChg>
        <pc:spChg chg="add del">
          <ac:chgData name="navod neranjan" userId="250fca08e225a5c4" providerId="LiveId" clId="{731E2889-C9E4-4182-8C63-AE22361AE1DD}" dt="2024-04-12T15:32:48.934" v="94" actId="26606"/>
          <ac:spMkLst>
            <pc:docMk/>
            <pc:sldMk cId="1702368226" sldId="285"/>
            <ac:spMk id="2057" creationId="{59383CF9-23B5-4335-9B21-1791C4CF1C75}"/>
          </ac:spMkLst>
        </pc:spChg>
        <pc:spChg chg="add del">
          <ac:chgData name="navod neranjan" userId="250fca08e225a5c4" providerId="LiveId" clId="{731E2889-C9E4-4182-8C63-AE22361AE1DD}" dt="2024-04-12T15:32:48.934" v="94" actId="26606"/>
          <ac:spMkLst>
            <pc:docMk/>
            <pc:sldMk cId="1702368226" sldId="285"/>
            <ac:spMk id="2059" creationId="{0007FE00-9498-4706-B255-6437B0252C02}"/>
          </ac:spMkLst>
        </pc:spChg>
        <pc:spChg chg="add">
          <ac:chgData name="navod neranjan" userId="250fca08e225a5c4" providerId="LiveId" clId="{731E2889-C9E4-4182-8C63-AE22361AE1DD}" dt="2024-04-12T15:32:48.934" v="94" actId="26606"/>
          <ac:spMkLst>
            <pc:docMk/>
            <pc:sldMk cId="1702368226" sldId="285"/>
            <ac:spMk id="2064" creationId="{95199994-21AE-49A2-BA0D-12E295989A9A}"/>
          </ac:spMkLst>
        </pc:spChg>
        <pc:spChg chg="add">
          <ac:chgData name="navod neranjan" userId="250fca08e225a5c4" providerId="LiveId" clId="{731E2889-C9E4-4182-8C63-AE22361AE1DD}" dt="2024-04-12T15:32:48.934" v="94" actId="26606"/>
          <ac:spMkLst>
            <pc:docMk/>
            <pc:sldMk cId="1702368226" sldId="285"/>
            <ac:spMk id="2066" creationId="{A2C34835-4F79-4934-B151-D68E79764C72}"/>
          </ac:spMkLst>
        </pc:spChg>
        <pc:picChg chg="mod">
          <ac:chgData name="navod neranjan" userId="250fca08e225a5c4" providerId="LiveId" clId="{731E2889-C9E4-4182-8C63-AE22361AE1DD}" dt="2024-04-12T15:32:48.934" v="94" actId="26606"/>
          <ac:picMkLst>
            <pc:docMk/>
            <pc:sldMk cId="1702368226" sldId="285"/>
            <ac:picMk id="2050" creationId="{33469355-C743-3DC0-EB3E-C1E5CE6AC035}"/>
          </ac:picMkLst>
        </pc:picChg>
      </pc:sldChg>
      <pc:sldChg chg="addSp delSp modSp mod setBg modClrScheme delDesignElem chgLayout">
        <pc:chgData name="navod neranjan" userId="250fca08e225a5c4" providerId="LiveId" clId="{731E2889-C9E4-4182-8C63-AE22361AE1DD}" dt="2024-04-12T15:35:28.599" v="109" actId="26606"/>
        <pc:sldMkLst>
          <pc:docMk/>
          <pc:sldMk cId="4291159815" sldId="286"/>
        </pc:sldMkLst>
        <pc:spChg chg="add del mod ord">
          <ac:chgData name="navod neranjan" userId="250fca08e225a5c4" providerId="LiveId" clId="{731E2889-C9E4-4182-8C63-AE22361AE1DD}" dt="2024-04-12T15:34:24.352" v="106" actId="700"/>
          <ac:spMkLst>
            <pc:docMk/>
            <pc:sldMk cId="4291159815" sldId="286"/>
            <ac:spMk id="2" creationId="{30838EF0-0EA0-D0A6-8510-03687581174F}"/>
          </ac:spMkLst>
        </pc:spChg>
        <pc:spChg chg="mod ord">
          <ac:chgData name="navod neranjan" userId="250fca08e225a5c4" providerId="LiveId" clId="{731E2889-C9E4-4182-8C63-AE22361AE1DD}" dt="2024-04-12T15:35:28.599" v="109" actId="26606"/>
          <ac:spMkLst>
            <pc:docMk/>
            <pc:sldMk cId="4291159815" sldId="286"/>
            <ac:spMk id="3" creationId="{00000000-0000-0000-0000-000000000000}"/>
          </ac:spMkLst>
        </pc:spChg>
        <pc:spChg chg="mod">
          <ac:chgData name="navod neranjan" userId="250fca08e225a5c4" providerId="LiveId" clId="{731E2889-C9E4-4182-8C63-AE22361AE1DD}" dt="2024-04-12T15:35:28.599" v="109" actId="26606"/>
          <ac:spMkLst>
            <pc:docMk/>
            <pc:sldMk cId="4291159815" sldId="286"/>
            <ac:spMk id="4" creationId="{00000000-0000-0000-0000-000000000000}"/>
          </ac:spMkLst>
        </pc:spChg>
        <pc:spChg chg="add del mod ord">
          <ac:chgData name="navod neranjan" userId="250fca08e225a5c4" providerId="LiveId" clId="{731E2889-C9E4-4182-8C63-AE22361AE1DD}" dt="2024-04-12T15:34:24.352" v="106" actId="700"/>
          <ac:spMkLst>
            <pc:docMk/>
            <pc:sldMk cId="4291159815" sldId="286"/>
            <ac:spMk id="5" creationId="{4E4EF1F9-6C5F-33DE-8DFF-EFDEBE0808D7}"/>
          </ac:spMkLst>
        </pc:spChg>
        <pc:spChg chg="add del">
          <ac:chgData name="navod neranjan" userId="250fca08e225a5c4" providerId="LiveId" clId="{731E2889-C9E4-4182-8C63-AE22361AE1DD}" dt="2024-04-12T15:32:18.859" v="90" actId="26606"/>
          <ac:spMkLst>
            <pc:docMk/>
            <pc:sldMk cId="4291159815" sldId="286"/>
            <ac:spMk id="11" creationId="{2EB492CD-616E-47F8-933B-5E2D952A0593}"/>
          </ac:spMkLst>
        </pc:spChg>
        <pc:spChg chg="add del">
          <ac:chgData name="navod neranjan" userId="250fca08e225a5c4" providerId="LiveId" clId="{731E2889-C9E4-4182-8C63-AE22361AE1DD}" dt="2024-04-12T15:32:18.859" v="90" actId="26606"/>
          <ac:spMkLst>
            <pc:docMk/>
            <pc:sldMk cId="4291159815" sldId="286"/>
            <ac:spMk id="13" creationId="{59383CF9-23B5-4335-9B21-1791C4CF1C75}"/>
          </ac:spMkLst>
        </pc:spChg>
        <pc:spChg chg="add del">
          <ac:chgData name="navod neranjan" userId="250fca08e225a5c4" providerId="LiveId" clId="{731E2889-C9E4-4182-8C63-AE22361AE1DD}" dt="2024-04-12T15:32:18.859" v="90" actId="26606"/>
          <ac:spMkLst>
            <pc:docMk/>
            <pc:sldMk cId="4291159815" sldId="286"/>
            <ac:spMk id="15" creationId="{0007FE00-9498-4706-B255-6437B0252C02}"/>
          </ac:spMkLst>
        </pc:spChg>
        <pc:spChg chg="add del">
          <ac:chgData name="navod neranjan" userId="250fca08e225a5c4" providerId="LiveId" clId="{731E2889-C9E4-4182-8C63-AE22361AE1DD}" dt="2024-04-12T15:33:03.139" v="97" actId="26606"/>
          <ac:spMkLst>
            <pc:docMk/>
            <pc:sldMk cId="4291159815" sldId="286"/>
            <ac:spMk id="22" creationId="{2EB492CD-616E-47F8-933B-5E2D952A0593}"/>
          </ac:spMkLst>
        </pc:spChg>
        <pc:spChg chg="add del">
          <ac:chgData name="navod neranjan" userId="250fca08e225a5c4" providerId="LiveId" clId="{731E2889-C9E4-4182-8C63-AE22361AE1DD}" dt="2024-04-12T15:33:03.139" v="97" actId="26606"/>
          <ac:spMkLst>
            <pc:docMk/>
            <pc:sldMk cId="4291159815" sldId="286"/>
            <ac:spMk id="24" creationId="{59383CF9-23B5-4335-9B21-1791C4CF1C75}"/>
          </ac:spMkLst>
        </pc:spChg>
        <pc:spChg chg="add del">
          <ac:chgData name="navod neranjan" userId="250fca08e225a5c4" providerId="LiveId" clId="{731E2889-C9E4-4182-8C63-AE22361AE1DD}" dt="2024-04-12T15:33:03.139" v="97" actId="26606"/>
          <ac:spMkLst>
            <pc:docMk/>
            <pc:sldMk cId="4291159815" sldId="286"/>
            <ac:spMk id="26" creationId="{0007FE00-9498-4706-B255-6437B0252C02}"/>
          </ac:spMkLst>
        </pc:spChg>
        <pc:spChg chg="add del">
          <ac:chgData name="navod neranjan" userId="250fca08e225a5c4" providerId="LiveId" clId="{731E2889-C9E4-4182-8C63-AE22361AE1DD}" dt="2024-04-12T15:33:03.136" v="96" actId="26606"/>
          <ac:spMkLst>
            <pc:docMk/>
            <pc:sldMk cId="4291159815" sldId="286"/>
            <ac:spMk id="31" creationId="{24D46527-8963-4773-8769-07E6ACE08487}"/>
          </ac:spMkLst>
        </pc:spChg>
        <pc:spChg chg="add del">
          <ac:chgData name="navod neranjan" userId="250fca08e225a5c4" providerId="LiveId" clId="{731E2889-C9E4-4182-8C63-AE22361AE1DD}" dt="2024-04-12T15:33:03.136" v="96" actId="26606"/>
          <ac:spMkLst>
            <pc:docMk/>
            <pc:sldMk cId="4291159815" sldId="286"/>
            <ac:spMk id="33" creationId="{920E13D1-85D7-4BF3-9903-59216CB5AE14}"/>
          </ac:spMkLst>
        </pc:spChg>
        <pc:spChg chg="add del">
          <ac:chgData name="navod neranjan" userId="250fca08e225a5c4" providerId="LiveId" clId="{731E2889-C9E4-4182-8C63-AE22361AE1DD}" dt="2024-04-12T15:35:28.599" v="109" actId="26606"/>
          <ac:spMkLst>
            <pc:docMk/>
            <pc:sldMk cId="4291159815" sldId="286"/>
            <ac:spMk id="35" creationId="{95199994-21AE-49A2-BA0D-12E295989A9A}"/>
          </ac:spMkLst>
        </pc:spChg>
        <pc:spChg chg="add del">
          <ac:chgData name="navod neranjan" userId="250fca08e225a5c4" providerId="LiveId" clId="{731E2889-C9E4-4182-8C63-AE22361AE1DD}" dt="2024-04-12T15:35:28.599" v="109" actId="26606"/>
          <ac:spMkLst>
            <pc:docMk/>
            <pc:sldMk cId="4291159815" sldId="286"/>
            <ac:spMk id="36" creationId="{A2C34835-4F79-4934-B151-D68E79764C72}"/>
          </ac:spMkLst>
        </pc:spChg>
        <pc:spChg chg="add">
          <ac:chgData name="navod neranjan" userId="250fca08e225a5c4" providerId="LiveId" clId="{731E2889-C9E4-4182-8C63-AE22361AE1DD}" dt="2024-04-12T15:35:28.599" v="109" actId="26606"/>
          <ac:spMkLst>
            <pc:docMk/>
            <pc:sldMk cId="4291159815" sldId="286"/>
            <ac:spMk id="41" creationId="{E02239D2-A05D-4A1C-9F06-FBA7FC730E1B}"/>
          </ac:spMkLst>
        </pc:spChg>
        <pc:picChg chg="add del">
          <ac:chgData name="navod neranjan" userId="250fca08e225a5c4" providerId="LiveId" clId="{731E2889-C9E4-4182-8C63-AE22361AE1DD}" dt="2024-04-12T15:30:57.427" v="76" actId="478"/>
          <ac:picMkLst>
            <pc:docMk/>
            <pc:sldMk cId="4291159815" sldId="286"/>
            <ac:picMk id="8" creationId="{0D8AB7D1-A015-8926-26B7-0278251A7F21}"/>
          </ac:picMkLst>
        </pc:picChg>
        <pc:picChg chg="add mod">
          <ac:chgData name="navod neranjan" userId="250fca08e225a5c4" providerId="LiveId" clId="{731E2889-C9E4-4182-8C63-AE22361AE1DD}" dt="2024-04-12T15:35:28.599" v="109" actId="26606"/>
          <ac:picMkLst>
            <pc:docMk/>
            <pc:sldMk cId="4291159815" sldId="286"/>
            <ac:picMk id="19" creationId="{07B0A849-301F-6323-C493-4ABB61F7B44C}"/>
          </ac:picMkLst>
        </pc:picChg>
      </pc:sldChg>
      <pc:sldChg chg="addSp delSp modSp del mod modClrScheme chgLayout">
        <pc:chgData name="navod neranjan" userId="250fca08e225a5c4" providerId="LiveId" clId="{731E2889-C9E4-4182-8C63-AE22361AE1DD}" dt="2024-04-12T15:36:43.012" v="125" actId="47"/>
        <pc:sldMkLst>
          <pc:docMk/>
          <pc:sldMk cId="920290904" sldId="323"/>
        </pc:sldMkLst>
        <pc:spChg chg="add del mod ord">
          <ac:chgData name="navod neranjan" userId="250fca08e225a5c4" providerId="LiveId" clId="{731E2889-C9E4-4182-8C63-AE22361AE1DD}" dt="2024-04-12T15:34:24.352" v="106" actId="700"/>
          <ac:spMkLst>
            <pc:docMk/>
            <pc:sldMk cId="920290904" sldId="323"/>
            <ac:spMk id="2" creationId="{378699E6-AED5-2E0A-AD29-DB4F05CAD3F8}"/>
          </ac:spMkLst>
        </pc:spChg>
        <pc:spChg chg="mod ord">
          <ac:chgData name="navod neranjan" userId="250fca08e225a5c4" providerId="LiveId" clId="{731E2889-C9E4-4182-8C63-AE22361AE1DD}" dt="2024-04-12T15:34:24.352" v="106" actId="700"/>
          <ac:spMkLst>
            <pc:docMk/>
            <pc:sldMk cId="920290904" sldId="323"/>
            <ac:spMk id="3" creationId="{00000000-0000-0000-0000-000000000000}"/>
          </ac:spMkLst>
        </pc:spChg>
        <pc:spChg chg="mod">
          <ac:chgData name="navod neranjan" userId="250fca08e225a5c4" providerId="LiveId" clId="{731E2889-C9E4-4182-8C63-AE22361AE1DD}" dt="2024-04-12T15:36:24.295" v="122"/>
          <ac:spMkLst>
            <pc:docMk/>
            <pc:sldMk cId="920290904" sldId="323"/>
            <ac:spMk id="4" creationId="{00000000-0000-0000-0000-000000000000}"/>
          </ac:spMkLst>
        </pc:spChg>
        <pc:spChg chg="add del mod ord">
          <ac:chgData name="navod neranjan" userId="250fca08e225a5c4" providerId="LiveId" clId="{731E2889-C9E4-4182-8C63-AE22361AE1DD}" dt="2024-04-12T15:34:24.352" v="106" actId="700"/>
          <ac:spMkLst>
            <pc:docMk/>
            <pc:sldMk cId="920290904" sldId="323"/>
            <ac:spMk id="5" creationId="{061D0807-B8B4-92EB-A47D-9C31DE2BB2B4}"/>
          </ac:spMkLst>
        </pc:spChg>
      </pc:sldChg>
      <pc:sldChg chg="addSp delSp modSp del mod modClrScheme chgLayout">
        <pc:chgData name="navod neranjan" userId="250fca08e225a5c4" providerId="LiveId" clId="{731E2889-C9E4-4182-8C63-AE22361AE1DD}" dt="2024-04-12T15:36:29.661" v="123" actId="47"/>
        <pc:sldMkLst>
          <pc:docMk/>
          <pc:sldMk cId="2893871530" sldId="324"/>
        </pc:sldMkLst>
        <pc:spChg chg="add del mod ord">
          <ac:chgData name="navod neranjan" userId="250fca08e225a5c4" providerId="LiveId" clId="{731E2889-C9E4-4182-8C63-AE22361AE1DD}" dt="2024-04-12T15:34:24.352" v="106" actId="700"/>
          <ac:spMkLst>
            <pc:docMk/>
            <pc:sldMk cId="2893871530" sldId="324"/>
            <ac:spMk id="2" creationId="{F0FD0100-0A29-DC80-DCD2-44BDCEA577E0}"/>
          </ac:spMkLst>
        </pc:spChg>
        <pc:spChg chg="mod ord">
          <ac:chgData name="navod neranjan" userId="250fca08e225a5c4" providerId="LiveId" clId="{731E2889-C9E4-4182-8C63-AE22361AE1DD}" dt="2024-04-12T15:34:24.352" v="106" actId="700"/>
          <ac:spMkLst>
            <pc:docMk/>
            <pc:sldMk cId="2893871530" sldId="324"/>
            <ac:spMk id="3" creationId="{00000000-0000-0000-0000-000000000000}"/>
          </ac:spMkLst>
        </pc:spChg>
        <pc:spChg chg="add del mod ord">
          <ac:chgData name="navod neranjan" userId="250fca08e225a5c4" providerId="LiveId" clId="{731E2889-C9E4-4182-8C63-AE22361AE1DD}" dt="2024-04-12T15:34:24.352" v="106" actId="700"/>
          <ac:spMkLst>
            <pc:docMk/>
            <pc:sldMk cId="2893871530" sldId="324"/>
            <ac:spMk id="5" creationId="{F3C4C7F6-2949-03DF-347C-EEC7D1987CE9}"/>
          </ac:spMkLst>
        </pc:spChg>
      </pc:sldChg>
      <pc:sldChg chg="addSp delSp modSp del mod modClrScheme chgLayout">
        <pc:chgData name="navod neranjan" userId="250fca08e225a5c4" providerId="LiveId" clId="{731E2889-C9E4-4182-8C63-AE22361AE1DD}" dt="2024-04-12T15:36:29.661" v="123" actId="47"/>
        <pc:sldMkLst>
          <pc:docMk/>
          <pc:sldMk cId="2210139020" sldId="325"/>
        </pc:sldMkLst>
        <pc:spChg chg="add del mod ord">
          <ac:chgData name="navod neranjan" userId="250fca08e225a5c4" providerId="LiveId" clId="{731E2889-C9E4-4182-8C63-AE22361AE1DD}" dt="2024-04-12T15:34:24.352" v="106" actId="700"/>
          <ac:spMkLst>
            <pc:docMk/>
            <pc:sldMk cId="2210139020" sldId="325"/>
            <ac:spMk id="2" creationId="{9A0077DB-77C3-6483-6EFD-ACD6536819A8}"/>
          </ac:spMkLst>
        </pc:spChg>
        <pc:spChg chg="mod ord">
          <ac:chgData name="navod neranjan" userId="250fca08e225a5c4" providerId="LiveId" clId="{731E2889-C9E4-4182-8C63-AE22361AE1DD}" dt="2024-04-12T15:34:24.352" v="106" actId="700"/>
          <ac:spMkLst>
            <pc:docMk/>
            <pc:sldMk cId="2210139020" sldId="325"/>
            <ac:spMk id="3" creationId="{00000000-0000-0000-0000-000000000000}"/>
          </ac:spMkLst>
        </pc:spChg>
        <pc:spChg chg="add del mod ord">
          <ac:chgData name="navod neranjan" userId="250fca08e225a5c4" providerId="LiveId" clId="{731E2889-C9E4-4182-8C63-AE22361AE1DD}" dt="2024-04-12T15:34:24.352" v="106" actId="700"/>
          <ac:spMkLst>
            <pc:docMk/>
            <pc:sldMk cId="2210139020" sldId="325"/>
            <ac:spMk id="5" creationId="{63454AE2-2A62-67D8-1189-2996027A489E}"/>
          </ac:spMkLst>
        </pc:spChg>
      </pc:sldChg>
      <pc:sldChg chg="addSp delSp modSp del mod modClrScheme chgLayout">
        <pc:chgData name="navod neranjan" userId="250fca08e225a5c4" providerId="LiveId" clId="{731E2889-C9E4-4182-8C63-AE22361AE1DD}" dt="2024-04-12T15:36:29.661" v="123" actId="47"/>
        <pc:sldMkLst>
          <pc:docMk/>
          <pc:sldMk cId="1567377824" sldId="326"/>
        </pc:sldMkLst>
        <pc:spChg chg="add del mod ord">
          <ac:chgData name="navod neranjan" userId="250fca08e225a5c4" providerId="LiveId" clId="{731E2889-C9E4-4182-8C63-AE22361AE1DD}" dt="2024-04-12T15:34:24.352" v="106" actId="700"/>
          <ac:spMkLst>
            <pc:docMk/>
            <pc:sldMk cId="1567377824" sldId="326"/>
            <ac:spMk id="2" creationId="{BFEDC349-0080-DA48-1EAE-D52D61A9462C}"/>
          </ac:spMkLst>
        </pc:spChg>
        <pc:spChg chg="mod ord">
          <ac:chgData name="navod neranjan" userId="250fca08e225a5c4" providerId="LiveId" clId="{731E2889-C9E4-4182-8C63-AE22361AE1DD}" dt="2024-04-12T15:34:24.352" v="106" actId="700"/>
          <ac:spMkLst>
            <pc:docMk/>
            <pc:sldMk cId="1567377824" sldId="326"/>
            <ac:spMk id="3" creationId="{00000000-0000-0000-0000-000000000000}"/>
          </ac:spMkLst>
        </pc:spChg>
        <pc:spChg chg="add del mod ord">
          <ac:chgData name="navod neranjan" userId="250fca08e225a5c4" providerId="LiveId" clId="{731E2889-C9E4-4182-8C63-AE22361AE1DD}" dt="2024-04-12T15:34:24.352" v="106" actId="700"/>
          <ac:spMkLst>
            <pc:docMk/>
            <pc:sldMk cId="1567377824" sldId="326"/>
            <ac:spMk id="5" creationId="{C6328C85-4089-AF52-7F79-521E410A23ED}"/>
          </ac:spMkLst>
        </pc:spChg>
      </pc:sldChg>
      <pc:sldChg chg="delSp add del setBg delDesignElem">
        <pc:chgData name="navod neranjan" userId="250fca08e225a5c4" providerId="LiveId" clId="{731E2889-C9E4-4182-8C63-AE22361AE1DD}" dt="2024-04-12T15:31:50.085" v="83" actId="47"/>
        <pc:sldMkLst>
          <pc:docMk/>
          <pc:sldMk cId="512024651" sldId="327"/>
        </pc:sldMkLst>
        <pc:spChg chg="del">
          <ac:chgData name="navod neranjan" userId="250fca08e225a5c4" providerId="LiveId" clId="{731E2889-C9E4-4182-8C63-AE22361AE1DD}" dt="2024-04-12T15:31:33.303" v="78"/>
          <ac:spMkLst>
            <pc:docMk/>
            <pc:sldMk cId="512024651" sldId="327"/>
            <ac:spMk id="11" creationId="{2EB492CD-616E-47F8-933B-5E2D952A0593}"/>
          </ac:spMkLst>
        </pc:spChg>
        <pc:spChg chg="del">
          <ac:chgData name="navod neranjan" userId="250fca08e225a5c4" providerId="LiveId" clId="{731E2889-C9E4-4182-8C63-AE22361AE1DD}" dt="2024-04-12T15:31:33.303" v="78"/>
          <ac:spMkLst>
            <pc:docMk/>
            <pc:sldMk cId="512024651" sldId="327"/>
            <ac:spMk id="13" creationId="{59383CF9-23B5-4335-9B21-1791C4CF1C75}"/>
          </ac:spMkLst>
        </pc:spChg>
        <pc:spChg chg="del">
          <ac:chgData name="navod neranjan" userId="250fca08e225a5c4" providerId="LiveId" clId="{731E2889-C9E4-4182-8C63-AE22361AE1DD}" dt="2024-04-12T15:31:33.303" v="78"/>
          <ac:spMkLst>
            <pc:docMk/>
            <pc:sldMk cId="512024651" sldId="327"/>
            <ac:spMk id="15" creationId="{0007FE00-9498-4706-B255-6437B0252C02}"/>
          </ac:spMkLst>
        </pc:spChg>
      </pc:sldChg>
      <pc:sldChg chg="addSp delSp add del setBg delDesignElem">
        <pc:chgData name="navod neranjan" userId="250fca08e225a5c4" providerId="LiveId" clId="{731E2889-C9E4-4182-8C63-AE22361AE1DD}" dt="2024-04-12T15:31:57.587" v="89"/>
        <pc:sldMkLst>
          <pc:docMk/>
          <pc:sldMk cId="2166583176" sldId="327"/>
        </pc:sldMkLst>
        <pc:spChg chg="add del">
          <ac:chgData name="navod neranjan" userId="250fca08e225a5c4" providerId="LiveId" clId="{731E2889-C9E4-4182-8C63-AE22361AE1DD}" dt="2024-04-12T15:31:57.587" v="89"/>
          <ac:spMkLst>
            <pc:docMk/>
            <pc:sldMk cId="2166583176" sldId="327"/>
            <ac:spMk id="11" creationId="{2EB492CD-616E-47F8-933B-5E2D952A0593}"/>
          </ac:spMkLst>
        </pc:spChg>
        <pc:spChg chg="add del">
          <ac:chgData name="navod neranjan" userId="250fca08e225a5c4" providerId="LiveId" clId="{731E2889-C9E4-4182-8C63-AE22361AE1DD}" dt="2024-04-12T15:31:57.587" v="89"/>
          <ac:spMkLst>
            <pc:docMk/>
            <pc:sldMk cId="2166583176" sldId="327"/>
            <ac:spMk id="13" creationId="{59383CF9-23B5-4335-9B21-1791C4CF1C75}"/>
          </ac:spMkLst>
        </pc:spChg>
        <pc:spChg chg="add del">
          <ac:chgData name="navod neranjan" userId="250fca08e225a5c4" providerId="LiveId" clId="{731E2889-C9E4-4182-8C63-AE22361AE1DD}" dt="2024-04-12T15:31:57.587" v="89"/>
          <ac:spMkLst>
            <pc:docMk/>
            <pc:sldMk cId="2166583176" sldId="327"/>
            <ac:spMk id="15" creationId="{0007FE00-9498-4706-B255-6437B0252C02}"/>
          </ac:spMkLst>
        </pc:spChg>
      </pc:sldChg>
      <pc:sldChg chg="delSp add del setBg delDesignElem">
        <pc:chgData name="navod neranjan" userId="250fca08e225a5c4" providerId="LiveId" clId="{731E2889-C9E4-4182-8C63-AE22361AE1DD}" dt="2024-04-12T15:35:35.914" v="110" actId="47"/>
        <pc:sldMkLst>
          <pc:docMk/>
          <pc:sldMk cId="2677793345" sldId="327"/>
        </pc:sldMkLst>
        <pc:spChg chg="del">
          <ac:chgData name="navod neranjan" userId="250fca08e225a5c4" providerId="LiveId" clId="{731E2889-C9E4-4182-8C63-AE22361AE1DD}" dt="2024-04-12T15:34:53.374" v="108"/>
          <ac:spMkLst>
            <pc:docMk/>
            <pc:sldMk cId="2677793345" sldId="327"/>
            <ac:spMk id="35" creationId="{95199994-21AE-49A2-BA0D-12E295989A9A}"/>
          </ac:spMkLst>
        </pc:spChg>
        <pc:spChg chg="del">
          <ac:chgData name="navod neranjan" userId="250fca08e225a5c4" providerId="LiveId" clId="{731E2889-C9E4-4182-8C63-AE22361AE1DD}" dt="2024-04-12T15:34:53.374" v="108"/>
          <ac:spMkLst>
            <pc:docMk/>
            <pc:sldMk cId="2677793345" sldId="327"/>
            <ac:spMk id="36" creationId="{A2C34835-4F79-4934-B151-D68E79764C72}"/>
          </ac:spMkLst>
        </pc:spChg>
      </pc:sldChg>
      <pc:sldChg chg="addSp delSp add del setBg delDesignElem">
        <pc:chgData name="navod neranjan" userId="250fca08e225a5c4" providerId="LiveId" clId="{731E2889-C9E4-4182-8C63-AE22361AE1DD}" dt="2024-04-12T15:32:38.402" v="93"/>
        <pc:sldMkLst>
          <pc:docMk/>
          <pc:sldMk cId="3320329709" sldId="327"/>
        </pc:sldMkLst>
        <pc:spChg chg="add del">
          <ac:chgData name="navod neranjan" userId="250fca08e225a5c4" providerId="LiveId" clId="{731E2889-C9E4-4182-8C63-AE22361AE1DD}" dt="2024-04-12T15:32:38.402" v="93"/>
          <ac:spMkLst>
            <pc:docMk/>
            <pc:sldMk cId="3320329709" sldId="327"/>
            <ac:spMk id="22" creationId="{2EB492CD-616E-47F8-933B-5E2D952A0593}"/>
          </ac:spMkLst>
        </pc:spChg>
        <pc:spChg chg="add del">
          <ac:chgData name="navod neranjan" userId="250fca08e225a5c4" providerId="LiveId" clId="{731E2889-C9E4-4182-8C63-AE22361AE1DD}" dt="2024-04-12T15:32:38.402" v="93"/>
          <ac:spMkLst>
            <pc:docMk/>
            <pc:sldMk cId="3320329709" sldId="327"/>
            <ac:spMk id="24" creationId="{59383CF9-23B5-4335-9B21-1791C4CF1C75}"/>
          </ac:spMkLst>
        </pc:spChg>
        <pc:spChg chg="add del">
          <ac:chgData name="navod neranjan" userId="250fca08e225a5c4" providerId="LiveId" clId="{731E2889-C9E4-4182-8C63-AE22361AE1DD}" dt="2024-04-12T15:32:38.402" v="93"/>
          <ac:spMkLst>
            <pc:docMk/>
            <pc:sldMk cId="3320329709" sldId="327"/>
            <ac:spMk id="26" creationId="{0007FE00-9498-4706-B255-6437B0252C02}"/>
          </ac:spMkLst>
        </pc:spChg>
      </pc:sldChg>
      <pc:sldChg chg="delSp modSp add mod setBg delDesignElem">
        <pc:chgData name="navod neranjan" userId="250fca08e225a5c4" providerId="LiveId" clId="{731E2889-C9E4-4182-8C63-AE22361AE1DD}" dt="2024-04-12T15:35:48.862" v="119"/>
        <pc:sldMkLst>
          <pc:docMk/>
          <pc:sldMk cId="3689005375" sldId="327"/>
        </pc:sldMkLst>
        <pc:spChg chg="mod">
          <ac:chgData name="navod neranjan" userId="250fca08e225a5c4" providerId="LiveId" clId="{731E2889-C9E4-4182-8C63-AE22361AE1DD}" dt="2024-04-12T15:35:48.862" v="119"/>
          <ac:spMkLst>
            <pc:docMk/>
            <pc:sldMk cId="3689005375" sldId="327"/>
            <ac:spMk id="4" creationId="{00000000-0000-0000-0000-000000000000}"/>
          </ac:spMkLst>
        </pc:spChg>
        <pc:spChg chg="del">
          <ac:chgData name="navod neranjan" userId="250fca08e225a5c4" providerId="LiveId" clId="{731E2889-C9E4-4182-8C63-AE22361AE1DD}" dt="2024-04-12T15:35:38.797" v="112"/>
          <ac:spMkLst>
            <pc:docMk/>
            <pc:sldMk cId="3689005375" sldId="327"/>
            <ac:spMk id="41" creationId="{E02239D2-A05D-4A1C-9F06-FBA7FC730E1B}"/>
          </ac:spMkLst>
        </pc:spChg>
      </pc:sldChg>
      <pc:sldChg chg="addSp del delDesignElem">
        <pc:chgData name="navod neranjan" userId="250fca08e225a5c4" providerId="LiveId" clId="{731E2889-C9E4-4182-8C63-AE22361AE1DD}" dt="2024-04-12T15:33:31.377" v="99"/>
        <pc:sldMkLst>
          <pc:docMk/>
          <pc:sldMk cId="3769222493" sldId="327"/>
        </pc:sldMkLst>
        <pc:spChg chg="add">
          <ac:chgData name="navod neranjan" userId="250fca08e225a5c4" providerId="LiveId" clId="{731E2889-C9E4-4182-8C63-AE22361AE1DD}" dt="2024-04-12T15:33:31.377" v="99"/>
          <ac:spMkLst>
            <pc:docMk/>
            <pc:sldMk cId="3769222493" sldId="327"/>
            <ac:spMk id="35" creationId="{95199994-21AE-49A2-BA0D-12E295989A9A}"/>
          </ac:spMkLst>
        </pc:spChg>
        <pc:spChg chg="add">
          <ac:chgData name="navod neranjan" userId="250fca08e225a5c4" providerId="LiveId" clId="{731E2889-C9E4-4182-8C63-AE22361AE1DD}" dt="2024-04-12T15:33:31.377" v="99"/>
          <ac:spMkLst>
            <pc:docMk/>
            <pc:sldMk cId="3769222493" sldId="327"/>
            <ac:spMk id="36" creationId="{A2C34835-4F79-4934-B151-D68E79764C72}"/>
          </ac:spMkLst>
        </pc:spChg>
      </pc:sldChg>
      <pc:sldChg chg="delSp add del setBg delDesignElem">
        <pc:chgData name="navod neranjan" userId="250fca08e225a5c4" providerId="LiveId" clId="{731E2889-C9E4-4182-8C63-AE22361AE1DD}" dt="2024-04-12T15:31:51.158" v="84" actId="47"/>
        <pc:sldMkLst>
          <pc:docMk/>
          <pc:sldMk cId="1179899171" sldId="328"/>
        </pc:sldMkLst>
        <pc:spChg chg="del">
          <ac:chgData name="navod neranjan" userId="250fca08e225a5c4" providerId="LiveId" clId="{731E2889-C9E4-4182-8C63-AE22361AE1DD}" dt="2024-04-12T15:31:33.893" v="80"/>
          <ac:spMkLst>
            <pc:docMk/>
            <pc:sldMk cId="1179899171" sldId="328"/>
            <ac:spMk id="11" creationId="{2EB492CD-616E-47F8-933B-5E2D952A0593}"/>
          </ac:spMkLst>
        </pc:spChg>
        <pc:spChg chg="del">
          <ac:chgData name="navod neranjan" userId="250fca08e225a5c4" providerId="LiveId" clId="{731E2889-C9E4-4182-8C63-AE22361AE1DD}" dt="2024-04-12T15:31:33.893" v="80"/>
          <ac:spMkLst>
            <pc:docMk/>
            <pc:sldMk cId="1179899171" sldId="328"/>
            <ac:spMk id="13" creationId="{59383CF9-23B5-4335-9B21-1791C4CF1C75}"/>
          </ac:spMkLst>
        </pc:spChg>
        <pc:spChg chg="del">
          <ac:chgData name="navod neranjan" userId="250fca08e225a5c4" providerId="LiveId" clId="{731E2889-C9E4-4182-8C63-AE22361AE1DD}" dt="2024-04-12T15:31:33.893" v="80"/>
          <ac:spMkLst>
            <pc:docMk/>
            <pc:sldMk cId="1179899171" sldId="328"/>
            <ac:spMk id="15" creationId="{0007FE00-9498-4706-B255-6437B0252C02}"/>
          </ac:spMkLst>
        </pc:spChg>
      </pc:sldChg>
      <pc:sldChg chg="delSp modSp add mod setBg delDesignElem">
        <pc:chgData name="navod neranjan" userId="250fca08e225a5c4" providerId="LiveId" clId="{731E2889-C9E4-4182-8C63-AE22361AE1DD}" dt="2024-04-12T15:36:00.695" v="120"/>
        <pc:sldMkLst>
          <pc:docMk/>
          <pc:sldMk cId="2805897735" sldId="328"/>
        </pc:sldMkLst>
        <pc:spChg chg="mod">
          <ac:chgData name="navod neranjan" userId="250fca08e225a5c4" providerId="LiveId" clId="{731E2889-C9E4-4182-8C63-AE22361AE1DD}" dt="2024-04-12T15:36:00.695" v="120"/>
          <ac:spMkLst>
            <pc:docMk/>
            <pc:sldMk cId="2805897735" sldId="328"/>
            <ac:spMk id="4" creationId="{00000000-0000-0000-0000-000000000000}"/>
          </ac:spMkLst>
        </pc:spChg>
        <pc:spChg chg="del">
          <ac:chgData name="navod neranjan" userId="250fca08e225a5c4" providerId="LiveId" clId="{731E2889-C9E4-4182-8C63-AE22361AE1DD}" dt="2024-04-12T15:35:39.819" v="114"/>
          <ac:spMkLst>
            <pc:docMk/>
            <pc:sldMk cId="2805897735" sldId="328"/>
            <ac:spMk id="41" creationId="{E02239D2-A05D-4A1C-9F06-FBA7FC730E1B}"/>
          </ac:spMkLst>
        </pc:spChg>
      </pc:sldChg>
      <pc:sldChg chg="delSp modSp add mod setBg delDesignElem">
        <pc:chgData name="navod neranjan" userId="250fca08e225a5c4" providerId="LiveId" clId="{731E2889-C9E4-4182-8C63-AE22361AE1DD}" dt="2024-04-12T15:36:16.040" v="121"/>
        <pc:sldMkLst>
          <pc:docMk/>
          <pc:sldMk cId="2664920571" sldId="329"/>
        </pc:sldMkLst>
        <pc:spChg chg="mod">
          <ac:chgData name="navod neranjan" userId="250fca08e225a5c4" providerId="LiveId" clId="{731E2889-C9E4-4182-8C63-AE22361AE1DD}" dt="2024-04-12T15:36:16.040" v="121"/>
          <ac:spMkLst>
            <pc:docMk/>
            <pc:sldMk cId="2664920571" sldId="329"/>
            <ac:spMk id="4" creationId="{00000000-0000-0000-0000-000000000000}"/>
          </ac:spMkLst>
        </pc:spChg>
        <pc:spChg chg="del">
          <ac:chgData name="navod neranjan" userId="250fca08e225a5c4" providerId="LiveId" clId="{731E2889-C9E4-4182-8C63-AE22361AE1DD}" dt="2024-04-12T15:35:40.401" v="116"/>
          <ac:spMkLst>
            <pc:docMk/>
            <pc:sldMk cId="2664920571" sldId="329"/>
            <ac:spMk id="41" creationId="{E02239D2-A05D-4A1C-9F06-FBA7FC730E1B}"/>
          </ac:spMkLst>
        </pc:spChg>
      </pc:sldChg>
      <pc:sldChg chg="add del">
        <pc:chgData name="navod neranjan" userId="250fca08e225a5c4" providerId="LiveId" clId="{731E2889-C9E4-4182-8C63-AE22361AE1DD}" dt="2024-04-12T15:31:52.068" v="85" actId="47"/>
        <pc:sldMkLst>
          <pc:docMk/>
          <pc:sldMk cId="3261064886" sldId="329"/>
        </pc:sldMkLst>
      </pc:sldChg>
      <pc:sldChg chg="delSp modSp add mod setBg delDesignElem">
        <pc:chgData name="navod neranjan" userId="250fca08e225a5c4" providerId="LiveId" clId="{731E2889-C9E4-4182-8C63-AE22361AE1DD}" dt="2024-04-12T15:36:41.136" v="124"/>
        <pc:sldMkLst>
          <pc:docMk/>
          <pc:sldMk cId="2826373970" sldId="330"/>
        </pc:sldMkLst>
        <pc:spChg chg="mod">
          <ac:chgData name="navod neranjan" userId="250fca08e225a5c4" providerId="LiveId" clId="{731E2889-C9E4-4182-8C63-AE22361AE1DD}" dt="2024-04-12T15:36:41.136" v="124"/>
          <ac:spMkLst>
            <pc:docMk/>
            <pc:sldMk cId="2826373970" sldId="330"/>
            <ac:spMk id="4" creationId="{00000000-0000-0000-0000-000000000000}"/>
          </ac:spMkLst>
        </pc:spChg>
        <pc:spChg chg="del">
          <ac:chgData name="navod neranjan" userId="250fca08e225a5c4" providerId="LiveId" clId="{731E2889-C9E4-4182-8C63-AE22361AE1DD}" dt="2024-04-12T15:35:41.023" v="118"/>
          <ac:spMkLst>
            <pc:docMk/>
            <pc:sldMk cId="2826373970" sldId="330"/>
            <ac:spMk id="41" creationId="{E02239D2-A05D-4A1C-9F06-FBA7FC730E1B}"/>
          </ac:spMkLst>
        </pc:spChg>
      </pc:sldChg>
      <pc:sldChg chg="add del">
        <pc:chgData name="navod neranjan" userId="250fca08e225a5c4" providerId="LiveId" clId="{731E2889-C9E4-4182-8C63-AE22361AE1DD}" dt="2024-04-12T15:31:53.001" v="86" actId="47"/>
        <pc:sldMkLst>
          <pc:docMk/>
          <pc:sldMk cId="3989403376" sldId="33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0EDE18-C0D6-44FC-9D12-1A95D93DDB44}" type="datetimeFigureOut">
              <a:rPr lang="en-US" smtClean="0"/>
              <a:t>4/21/2024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C79EE0-BA60-463B-AC32-6CB413D203FD}" type="slidenum">
              <a:rPr lang="en-US" smtClean="0"/>
              <a:t>‹#›</a:t>
            </a:fld>
            <a:endParaRPr lang="en-US"/>
          </a:p>
        </p:txBody>
      </p:sp>
    </p:spTree>
    <p:extLst>
      <p:ext uri="{BB962C8B-B14F-4D97-AF65-F5344CB8AC3E}">
        <p14:creationId xmlns:p14="http://schemas.microsoft.com/office/powerpoint/2010/main" val="367952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C79EE0-BA60-463B-AC32-6CB413D203FD}" type="slidenum">
              <a:rPr lang="en-US" smtClean="0"/>
              <a:t>1</a:t>
            </a:fld>
            <a:endParaRPr lang="en-US"/>
          </a:p>
        </p:txBody>
      </p:sp>
    </p:spTree>
    <p:extLst>
      <p:ext uri="{BB962C8B-B14F-4D97-AF65-F5344CB8AC3E}">
        <p14:creationId xmlns:p14="http://schemas.microsoft.com/office/powerpoint/2010/main" val="732512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400" dirty="0"/>
          </a:p>
          <a:p>
            <a:r>
              <a:rPr lang="en-US" sz="2400" dirty="0"/>
              <a:t>Speech emotion recognition (SER) is a field of artificial intelligence (AI) that deals with identifying emotions from a person's voice. It analyzes things like pitch, tone, and rhythm to classify the speaker's emotional state.</a:t>
            </a:r>
            <a:endParaRPr lang="en-GB" sz="2400" dirty="0"/>
          </a:p>
        </p:txBody>
      </p:sp>
      <p:sp>
        <p:nvSpPr>
          <p:cNvPr id="4" name="Slide Number Placeholder 3"/>
          <p:cNvSpPr>
            <a:spLocks noGrp="1"/>
          </p:cNvSpPr>
          <p:nvPr>
            <p:ph type="sldNum" sz="quarter" idx="10"/>
          </p:nvPr>
        </p:nvSpPr>
        <p:spPr/>
        <p:txBody>
          <a:bodyPr/>
          <a:lstStyle/>
          <a:p>
            <a:fld id="{7EC79EE0-BA60-463B-AC32-6CB413D203FD}" type="slidenum">
              <a:rPr lang="en-US" smtClean="0"/>
              <a:t>2</a:t>
            </a:fld>
            <a:endParaRPr lang="en-US"/>
          </a:p>
        </p:txBody>
      </p:sp>
    </p:spTree>
    <p:extLst>
      <p:ext uri="{BB962C8B-B14F-4D97-AF65-F5344CB8AC3E}">
        <p14:creationId xmlns:p14="http://schemas.microsoft.com/office/powerpoint/2010/main" val="1250485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4400" dirty="0"/>
              <a:t>Spectral analysis is a technique which estimates the power. of a signal at different frequencies. The</a:t>
            </a:r>
          </a:p>
          <a:p>
            <a:endParaRPr lang="en-US" sz="4400" dirty="0"/>
          </a:p>
          <a:p>
            <a:r>
              <a:rPr lang="en-US" sz="4400" dirty="0"/>
              <a:t>The voiced speech of a typical adult male will have a fundamental frequency from 90 to 155 Hz, and that of a typical adult female from 165 to 255 Hz</a:t>
            </a:r>
          </a:p>
        </p:txBody>
      </p:sp>
      <p:sp>
        <p:nvSpPr>
          <p:cNvPr id="4" name="Slide Number Placeholder 3"/>
          <p:cNvSpPr>
            <a:spLocks noGrp="1"/>
          </p:cNvSpPr>
          <p:nvPr>
            <p:ph type="sldNum" sz="quarter" idx="5"/>
          </p:nvPr>
        </p:nvSpPr>
        <p:spPr/>
        <p:txBody>
          <a:bodyPr/>
          <a:lstStyle/>
          <a:p>
            <a:fld id="{7EC79EE0-BA60-463B-AC32-6CB413D203FD}" type="slidenum">
              <a:rPr lang="en-US" smtClean="0"/>
              <a:t>3</a:t>
            </a:fld>
            <a:endParaRPr lang="en-US"/>
          </a:p>
        </p:txBody>
      </p:sp>
    </p:spTree>
    <p:extLst>
      <p:ext uri="{BB962C8B-B14F-4D97-AF65-F5344CB8AC3E}">
        <p14:creationId xmlns:p14="http://schemas.microsoft.com/office/powerpoint/2010/main" val="3275667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C79EE0-BA60-463B-AC32-6CB413D203FD}" type="slidenum">
              <a:rPr lang="en-US" smtClean="0"/>
              <a:t>4</a:t>
            </a:fld>
            <a:endParaRPr lang="en-US"/>
          </a:p>
        </p:txBody>
      </p:sp>
    </p:spTree>
    <p:extLst>
      <p:ext uri="{BB962C8B-B14F-4D97-AF65-F5344CB8AC3E}">
        <p14:creationId xmlns:p14="http://schemas.microsoft.com/office/powerpoint/2010/main" val="4104166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BDF68E2-58F2-4D09-BE8B-E3BD06533059}" type="datetimeFigureOut">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28452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2D6473-DF6D-4702-B328-E0DD40540A4E}" type="datetimeFigureOut">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7303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26F7E3A-B166-407D-9866-32884E7D5B37}" type="datetimeFigureOut">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4148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8FC5F6-F338-4AE4-BB23-26385BCFC423}" type="datetimeFigureOut">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54568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4/21/2024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537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9AB4D41-86C1-4908-B66A-0B50CEB3BF29}" type="datetimeFigureOut">
              <a:rPr lang="en-US" smtClean="0"/>
              <a:t>4/21/2024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46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6426E2C-56C1-4E0D-A793-0088A7FDD37E}" type="datetimeFigureOut">
              <a:rPr lang="en-US" smtClean="0"/>
              <a:t>4/21/2024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5290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8C39B41-D8B5-4052-B551-9B5525EAA8B6}" type="datetimeFigureOut">
              <a:rPr lang="en-US" smtClean="0"/>
              <a:t>4/21/2024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78852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4136C-8742-45B2-AF27-D93DF72833A9}" type="datetimeFigureOut">
              <a:rPr lang="en-US" smtClean="0"/>
              <a:t>4/21/2024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2350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ABBEA6-7C60-4B02-AE87-00D78D8422AF}" type="datetimeFigureOut">
              <a:rPr lang="en-US" smtClean="0"/>
              <a:t>4/21/2024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440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4/21/2024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2754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24D31-43A5-475A-80CF-332C9F6DCF35}" type="datetimeFigureOut">
              <a:rPr lang="en-US" smtClean="0"/>
              <a:t>4/21/2024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104000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BB7169B8-2507-43F4-A148-FA791CD9C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38199" y="3619967"/>
            <a:ext cx="5706978" cy="2413971"/>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3900" b="1" kern="1200" dirty="0">
                <a:solidFill>
                  <a:schemeClr val="tx1"/>
                </a:solidFill>
                <a:latin typeface="Aptos Light" panose="020B0004020202020204" pitchFamily="34" charset="0"/>
                <a:ea typeface="+mj-ea"/>
                <a:cs typeface="+mj-cs"/>
              </a:rPr>
              <a:t>Exploring a Cutting-Edge Convolutional Neural Network for Speech Emotion Recognition</a:t>
            </a:r>
          </a:p>
        </p:txBody>
      </p:sp>
      <p:cxnSp>
        <p:nvCxnSpPr>
          <p:cNvPr id="24" name="Straight Connector 2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906628"/>
            <a:ext cx="0" cy="5942494"/>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pic>
        <p:nvPicPr>
          <p:cNvPr id="5" name="Picture 4" descr="A close-up of a logo&#10;&#10;Description automatically generated">
            <a:extLst>
              <a:ext uri="{FF2B5EF4-FFF2-40B4-BE49-F238E27FC236}">
                <a16:creationId xmlns:a16="http://schemas.microsoft.com/office/drawing/2014/main" id="{1A1453B7-62CA-652F-299D-CE838042A576}"/>
              </a:ext>
            </a:extLst>
          </p:cNvPr>
          <p:cNvPicPr>
            <a:picLocks noChangeAspect="1"/>
          </p:cNvPicPr>
          <p:nvPr/>
        </p:nvPicPr>
        <p:blipFill>
          <a:blip r:embed="rId3"/>
          <a:stretch>
            <a:fillRect/>
          </a:stretch>
        </p:blipFill>
        <p:spPr>
          <a:xfrm>
            <a:off x="859397" y="971122"/>
            <a:ext cx="4258968" cy="1075354"/>
          </a:xfrm>
          <a:prstGeom prst="rect">
            <a:avLst/>
          </a:prstGeom>
        </p:spPr>
      </p:pic>
      <p:grpSp>
        <p:nvGrpSpPr>
          <p:cNvPr id="25" name="Group 24">
            <a:extLst>
              <a:ext uri="{FF2B5EF4-FFF2-40B4-BE49-F238E27FC236}">
                <a16:creationId xmlns:a16="http://schemas.microsoft.com/office/drawing/2014/main" id="{15575A9B-DBF3-42FB-B0CA-CF2CC74D45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61620" y="635895"/>
            <a:ext cx="492251" cy="851541"/>
            <a:chOff x="5661620" y="635895"/>
            <a:chExt cx="492251" cy="851541"/>
          </a:xfrm>
        </p:grpSpPr>
        <p:sp>
          <p:nvSpPr>
            <p:cNvPr id="2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61620" y="63589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2"/>
            </a:solidFill>
            <a:ln w="603" cap="flat">
              <a:noFill/>
              <a:prstDash val="solid"/>
              <a:miter/>
            </a:ln>
          </p:spPr>
          <p:txBody>
            <a:bodyPr rtlCol="0" anchor="ctr"/>
            <a:lstStyle/>
            <a:p>
              <a:endParaRPr lang="en-US"/>
            </a:p>
          </p:txBody>
        </p:sp>
        <p:sp>
          <p:nvSpPr>
            <p:cNvPr id="2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2733" y="76951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2"/>
            </a:solidFill>
            <a:ln w="422" cap="flat">
              <a:noFill/>
              <a:prstDash val="solid"/>
              <a:miter/>
            </a:ln>
          </p:spPr>
          <p:txBody>
            <a:bodyPr rtlCol="0" anchor="ctr"/>
            <a:lstStyle/>
            <a:p>
              <a:endParaRPr lang="en-US"/>
            </a:p>
          </p:txBody>
        </p:sp>
        <p:sp>
          <p:nvSpPr>
            <p:cNvPr id="2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41870" y="135972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2"/>
            </a:solidFill>
            <a:ln w="610" cap="flat">
              <a:noFill/>
              <a:prstDash val="solid"/>
              <a:miter/>
            </a:ln>
          </p:spPr>
          <p:txBody>
            <a:bodyPr rtlCol="0" anchor="ctr"/>
            <a:lstStyle/>
            <a:p>
              <a:endParaRPr lang="en-US"/>
            </a:p>
          </p:txBody>
        </p:sp>
      </p:grpSp>
      <p:sp>
        <p:nvSpPr>
          <p:cNvPr id="10" name="TextBox 9"/>
          <p:cNvSpPr txBox="1"/>
          <p:nvPr/>
        </p:nvSpPr>
        <p:spPr>
          <a:xfrm>
            <a:off x="7229041" y="1203158"/>
            <a:ext cx="4339335" cy="4796952"/>
          </a:xfrm>
          <a:prstGeom prst="rect">
            <a:avLst/>
          </a:prstGeom>
        </p:spPr>
        <p:txBody>
          <a:bodyPr vert="horz" lIns="91440" tIns="45720" rIns="91440" bIns="45720" rtlCol="0" anchor="b">
            <a:normAutofit/>
          </a:bodyPr>
          <a:lstStyle/>
          <a:p>
            <a:pPr marR="0" defTabSz="914400">
              <a:lnSpc>
                <a:spcPct val="90000"/>
              </a:lnSpc>
              <a:spcBef>
                <a:spcPts val="0"/>
              </a:spcBef>
              <a:spcAft>
                <a:spcPts val="200"/>
              </a:spcAft>
            </a:pPr>
            <a:r>
              <a:rPr lang="en-US" sz="1400" dirty="0">
                <a:solidFill>
                  <a:schemeClr val="tx1">
                    <a:alpha val="80000"/>
                  </a:schemeClr>
                </a:solidFill>
                <a:effectLst/>
                <a:latin typeface="Aptos Light" panose="020B0004020202020204" pitchFamily="34" charset="0"/>
                <a:cs typeface="AngsanaUPC" panose="020B0502040204020203" pitchFamily="18" charset="-34"/>
              </a:rPr>
              <a:t>Navod neranjan thilakarathne </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Faculty of Integrated Technologies  </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err="1">
                <a:solidFill>
                  <a:schemeClr val="tx1">
                    <a:alpha val="80000"/>
                  </a:schemeClr>
                </a:solidFill>
                <a:effectLst/>
                <a:latin typeface="Aptos Light" panose="020B0004020202020204" pitchFamily="34" charset="0"/>
                <a:cs typeface="AngsanaUPC" panose="020B0502040204020203" pitchFamily="18" charset="-34"/>
              </a:rPr>
              <a:t>Universiti</a:t>
            </a:r>
            <a:r>
              <a:rPr lang="en-US" sz="1400" dirty="0">
                <a:solidFill>
                  <a:schemeClr val="tx1">
                    <a:alpha val="80000"/>
                  </a:schemeClr>
                </a:solidFill>
                <a:effectLst/>
                <a:latin typeface="Aptos Light" panose="020B0004020202020204" pitchFamily="34" charset="0"/>
                <a:cs typeface="AngsanaUPC" panose="020B0502040204020203" pitchFamily="18" charset="-34"/>
              </a:rPr>
              <a:t> Brunei Darussalam</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Brunei </a:t>
            </a:r>
            <a:r>
              <a:rPr lang="en-US" sz="1400" dirty="0" err="1">
                <a:solidFill>
                  <a:schemeClr val="tx1">
                    <a:alpha val="80000"/>
                  </a:schemeClr>
                </a:solidFill>
                <a:effectLst/>
                <a:latin typeface="Aptos Light" panose="020B0004020202020204" pitchFamily="34" charset="0"/>
                <a:cs typeface="AngsanaUPC" panose="020B0502040204020203" pitchFamily="18" charset="-34"/>
              </a:rPr>
              <a:t>Darusalam</a:t>
            </a:r>
            <a:r>
              <a:rPr lang="en-US" sz="1400" dirty="0">
                <a:solidFill>
                  <a:schemeClr val="tx1">
                    <a:alpha val="80000"/>
                  </a:schemeClr>
                </a:solidFill>
                <a:effectLst/>
                <a:latin typeface="Aptos Light" panose="020B0004020202020204" pitchFamily="34" charset="0"/>
                <a:cs typeface="AngsanaUPC" panose="020B0502040204020203" pitchFamily="18" charset="-34"/>
              </a:rPr>
              <a:t>                  </a:t>
            </a:r>
          </a:p>
          <a:p>
            <a:pPr marR="0" defTabSz="914400">
              <a:lnSpc>
                <a:spcPct val="90000"/>
              </a:lnSpc>
              <a:spcBef>
                <a:spcPts val="0"/>
              </a:spcBef>
              <a:spcAft>
                <a:spcPts val="200"/>
              </a:spcAft>
            </a:pP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                                               </a:t>
            </a:r>
          </a:p>
          <a:p>
            <a:pPr marR="0" defTabSz="914400">
              <a:lnSpc>
                <a:spcPct val="90000"/>
              </a:lnSpc>
              <a:spcBef>
                <a:spcPts val="0"/>
              </a:spcBef>
              <a:spcAft>
                <a:spcPts val="200"/>
              </a:spcAft>
            </a:pPr>
            <a:r>
              <a:rPr lang="en-US" sz="1400" dirty="0">
                <a:solidFill>
                  <a:schemeClr val="tx1">
                    <a:alpha val="80000"/>
                  </a:schemeClr>
                </a:solidFill>
                <a:effectLst/>
                <a:latin typeface="Aptos Light" panose="020B0004020202020204" pitchFamily="34" charset="0"/>
                <a:cs typeface="AngsanaUPC" panose="020B0502040204020203" pitchFamily="18" charset="-34"/>
              </a:rPr>
              <a:t> </a:t>
            </a:r>
            <a:r>
              <a:rPr lang="en-US" sz="1400" dirty="0" err="1">
                <a:solidFill>
                  <a:schemeClr val="tx1">
                    <a:alpha val="80000"/>
                  </a:schemeClr>
                </a:solidFill>
                <a:effectLst/>
                <a:latin typeface="Aptos Light" panose="020B0004020202020204" pitchFamily="34" charset="0"/>
                <a:cs typeface="AngsanaUPC" panose="020B0502040204020203" pitchFamily="18" charset="-34"/>
              </a:rPr>
              <a:t>Kasorn</a:t>
            </a:r>
            <a:r>
              <a:rPr lang="en-US" sz="1400" dirty="0">
                <a:solidFill>
                  <a:schemeClr val="tx1">
                    <a:alpha val="80000"/>
                  </a:schemeClr>
                </a:solidFill>
                <a:effectLst/>
                <a:latin typeface="Aptos Light" panose="020B0004020202020204" pitchFamily="34" charset="0"/>
                <a:cs typeface="AngsanaUPC" panose="020B0502040204020203" pitchFamily="18" charset="-34"/>
              </a:rPr>
              <a:t> </a:t>
            </a:r>
            <a:r>
              <a:rPr lang="en-US" sz="1400" dirty="0" err="1">
                <a:solidFill>
                  <a:schemeClr val="tx1">
                    <a:alpha val="80000"/>
                  </a:schemeClr>
                </a:solidFill>
                <a:effectLst/>
                <a:latin typeface="Aptos Light" panose="020B0004020202020204" pitchFamily="34" charset="0"/>
                <a:cs typeface="AngsanaUPC" panose="020B0502040204020203" pitchFamily="18" charset="-34"/>
              </a:rPr>
              <a:t>Galajit</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NECTEC, National Science and Technology Development Agency,</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Pathum Thani, Thailand</a:t>
            </a:r>
            <a:br>
              <a:rPr lang="en-US" sz="1400" dirty="0">
                <a:solidFill>
                  <a:schemeClr val="tx1">
                    <a:alpha val="80000"/>
                  </a:schemeClr>
                </a:solidFill>
                <a:effectLst/>
                <a:latin typeface="Aptos Light" panose="020B0004020202020204" pitchFamily="34" charset="0"/>
                <a:cs typeface="AngsanaUPC" panose="020B0502040204020203" pitchFamily="18" charset="-34"/>
              </a:rPr>
            </a:br>
            <a:br>
              <a:rPr lang="en-US" sz="1400" dirty="0">
                <a:solidFill>
                  <a:schemeClr val="tx1">
                    <a:alpha val="80000"/>
                  </a:schemeClr>
                </a:solidFill>
                <a:effectLst/>
                <a:latin typeface="Aptos Light" panose="020B0004020202020204" pitchFamily="34" charset="0"/>
                <a:cs typeface="AngsanaUPC" panose="020B0502040204020203" pitchFamily="18" charset="-34"/>
              </a:rPr>
            </a:b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Candy Olivia </a:t>
            </a:r>
            <a:r>
              <a:rPr lang="en-US" sz="1400" dirty="0" err="1">
                <a:solidFill>
                  <a:schemeClr val="tx1">
                    <a:alpha val="80000"/>
                  </a:schemeClr>
                </a:solidFill>
                <a:effectLst/>
                <a:latin typeface="Aptos Light" panose="020B0004020202020204" pitchFamily="34" charset="0"/>
                <a:cs typeface="AngsanaUPC" panose="020B0502040204020203" pitchFamily="18" charset="-34"/>
              </a:rPr>
              <a:t>Mawalim</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Japan Advanced Institute of Science and </a:t>
            </a:r>
            <a:r>
              <a:rPr lang="en-US" sz="1400" dirty="0" err="1">
                <a:solidFill>
                  <a:schemeClr val="tx1">
                    <a:alpha val="80000"/>
                  </a:schemeClr>
                </a:solidFill>
                <a:effectLst/>
                <a:latin typeface="Aptos Light" panose="020B0004020202020204" pitchFamily="34" charset="0"/>
                <a:cs typeface="AngsanaUPC" panose="020B0502040204020203" pitchFamily="18" charset="-34"/>
              </a:rPr>
              <a:t>Technology,Ishikawa</a:t>
            </a:r>
            <a:r>
              <a:rPr lang="en-US" sz="1400" dirty="0">
                <a:solidFill>
                  <a:schemeClr val="tx1">
                    <a:alpha val="80000"/>
                  </a:schemeClr>
                </a:solidFill>
                <a:effectLst/>
                <a:latin typeface="Aptos Light" panose="020B0004020202020204" pitchFamily="34" charset="0"/>
                <a:cs typeface="AngsanaUPC" panose="020B0502040204020203" pitchFamily="18" charset="-34"/>
              </a:rPr>
              <a:t>, Japan</a:t>
            </a:r>
            <a:br>
              <a:rPr lang="en-US" sz="1400" dirty="0">
                <a:solidFill>
                  <a:schemeClr val="tx1">
                    <a:alpha val="80000"/>
                  </a:schemeClr>
                </a:solidFill>
                <a:effectLst/>
                <a:latin typeface="Aptos Light" panose="020B0004020202020204" pitchFamily="34" charset="0"/>
                <a:cs typeface="AngsanaUPC" panose="020B0502040204020203" pitchFamily="18" charset="-34"/>
              </a:rPr>
            </a:b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                                                                                 </a:t>
            </a:r>
          </a:p>
          <a:p>
            <a:pPr marR="0" defTabSz="914400">
              <a:lnSpc>
                <a:spcPct val="90000"/>
              </a:lnSpc>
              <a:spcBef>
                <a:spcPts val="0"/>
              </a:spcBef>
              <a:spcAft>
                <a:spcPts val="200"/>
              </a:spcAft>
            </a:pPr>
            <a:r>
              <a:rPr lang="en-US" sz="1400" dirty="0" err="1">
                <a:solidFill>
                  <a:schemeClr val="tx1">
                    <a:alpha val="80000"/>
                  </a:schemeClr>
                </a:solidFill>
                <a:effectLst/>
                <a:latin typeface="Aptos Light" panose="020B0004020202020204" pitchFamily="34" charset="0"/>
                <a:cs typeface="AngsanaUPC" panose="020B0502040204020203" pitchFamily="18" charset="-34"/>
              </a:rPr>
              <a:t>Hayati</a:t>
            </a:r>
            <a:r>
              <a:rPr lang="en-US" sz="1400" dirty="0">
                <a:solidFill>
                  <a:schemeClr val="tx1">
                    <a:alpha val="80000"/>
                  </a:schemeClr>
                </a:solidFill>
                <a:effectLst/>
                <a:latin typeface="Aptos Light" panose="020B0004020202020204" pitchFamily="34" charset="0"/>
                <a:cs typeface="AngsanaUPC" panose="020B0502040204020203" pitchFamily="18" charset="-34"/>
              </a:rPr>
              <a:t> Yassin</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Faculty of Integrated Technologies  </a:t>
            </a:r>
            <a:r>
              <a:rPr lang="en-US" sz="1400" dirty="0" err="1">
                <a:solidFill>
                  <a:schemeClr val="tx1">
                    <a:alpha val="80000"/>
                  </a:schemeClr>
                </a:solidFill>
                <a:effectLst/>
                <a:latin typeface="Aptos Light" panose="020B0004020202020204" pitchFamily="34" charset="0"/>
                <a:cs typeface="AngsanaUPC" panose="020B0502040204020203" pitchFamily="18" charset="-34"/>
              </a:rPr>
              <a:t>Universiti</a:t>
            </a:r>
            <a:r>
              <a:rPr lang="en-US" sz="1400" dirty="0">
                <a:solidFill>
                  <a:schemeClr val="tx1">
                    <a:alpha val="80000"/>
                  </a:schemeClr>
                </a:solidFill>
                <a:effectLst/>
                <a:latin typeface="Aptos Light" panose="020B0004020202020204" pitchFamily="34" charset="0"/>
                <a:cs typeface="AngsanaUPC" panose="020B0502040204020203" pitchFamily="18" charset="-34"/>
              </a:rPr>
              <a:t> Brunei Darussalam</a:t>
            </a:r>
            <a:br>
              <a:rPr lang="en-US" sz="1400" dirty="0">
                <a:solidFill>
                  <a:schemeClr val="tx1">
                    <a:alpha val="80000"/>
                  </a:schemeClr>
                </a:solidFill>
                <a:effectLst/>
                <a:latin typeface="Aptos Light" panose="020B0004020202020204" pitchFamily="34" charset="0"/>
                <a:cs typeface="AngsanaUPC" panose="020B0502040204020203" pitchFamily="18" charset="-34"/>
              </a:rPr>
            </a:br>
            <a:r>
              <a:rPr lang="en-US" sz="1400" dirty="0">
                <a:solidFill>
                  <a:schemeClr val="tx1">
                    <a:alpha val="80000"/>
                  </a:schemeClr>
                </a:solidFill>
                <a:effectLst/>
                <a:latin typeface="Aptos Light" panose="020B0004020202020204" pitchFamily="34" charset="0"/>
                <a:cs typeface="AngsanaUPC" panose="020B0502040204020203" pitchFamily="18" charset="-34"/>
              </a:rPr>
              <a:t>Brunei </a:t>
            </a:r>
            <a:r>
              <a:rPr lang="en-US" sz="1400" dirty="0" err="1">
                <a:solidFill>
                  <a:schemeClr val="tx1">
                    <a:alpha val="80000"/>
                  </a:schemeClr>
                </a:solidFill>
                <a:effectLst/>
                <a:latin typeface="Aptos Light" panose="020B0004020202020204" pitchFamily="34" charset="0"/>
                <a:cs typeface="AngsanaUPC" panose="020B0502040204020203" pitchFamily="18" charset="-34"/>
              </a:rPr>
              <a:t>Darusalam</a:t>
            </a:r>
            <a:br>
              <a:rPr lang="en-US" sz="1400" dirty="0">
                <a:solidFill>
                  <a:schemeClr val="tx1">
                    <a:alpha val="80000"/>
                  </a:schemeClr>
                </a:solidFill>
                <a:effectLst/>
              </a:rPr>
            </a:br>
            <a:endParaRPr lang="en-US" sz="1400" dirty="0">
              <a:solidFill>
                <a:schemeClr val="tx1">
                  <a:alpha val="80000"/>
                </a:schemeClr>
              </a:solidFill>
            </a:endParaRPr>
          </a:p>
        </p:txBody>
      </p:sp>
    </p:spTree>
    <p:extLst>
      <p:ext uri="{BB962C8B-B14F-4D97-AF65-F5344CB8AC3E}">
        <p14:creationId xmlns:p14="http://schemas.microsoft.com/office/powerpoint/2010/main" val="733984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19300" y="538956"/>
            <a:ext cx="8985250" cy="1118394"/>
          </a:xfrm>
          <a:prstGeom prst="rect">
            <a:avLst/>
          </a:prstGeom>
        </p:spPr>
        <p:txBody>
          <a:bodyPr vert="horz" lIns="91440" tIns="45720" rIns="91440" bIns="45720" rtlCol="0" anchor="t">
            <a:normAutofit/>
          </a:bodyPr>
          <a:lstStyle/>
          <a:p>
            <a:pPr algn="ctr"/>
            <a:r>
              <a:rPr lang="en-US" sz="3600" b="1" dirty="0">
                <a:latin typeface="Aptos Light" panose="020B0004020202020204" pitchFamily="34" charset="0"/>
              </a:rPr>
              <a:t>	Model Building</a:t>
            </a:r>
          </a:p>
        </p:txBody>
      </p:sp>
      <p:sp>
        <p:nvSpPr>
          <p:cNvPr id="3" name="Content Placeholder 2"/>
          <p:cNvSpPr>
            <a:spLocks noGrp="1"/>
          </p:cNvSpPr>
          <p:nvPr>
            <p:ph idx="1"/>
          </p:nvPr>
        </p:nvSpPr>
        <p:spPr>
          <a:xfrm>
            <a:off x="1009650" y="1847849"/>
            <a:ext cx="7431706" cy="4254501"/>
          </a:xfrm>
        </p:spPr>
        <p:txBody>
          <a:bodyPr vert="horz" lIns="91440" tIns="45720" rIns="91440" bIns="45720" rtlCol="0">
            <a:normAutofit/>
          </a:bodyPr>
          <a:lstStyle/>
          <a:p>
            <a:r>
              <a:rPr lang="en-US" sz="1800" dirty="0">
                <a:latin typeface="Aptos Light" panose="020B0004020202020204" pitchFamily="34" charset="0"/>
              </a:rPr>
              <a:t>Input layer consisted of an initial convolution layer that was composed of 512 filters and a kernel size of 3.</a:t>
            </a:r>
          </a:p>
          <a:p>
            <a:r>
              <a:rPr lang="en-US" sz="1800" dirty="0">
                <a:latin typeface="Aptos Light" panose="020B0004020202020204" pitchFamily="34" charset="0"/>
              </a:rPr>
              <a:t> Following the input layer is a convolutional block consisting of a batch normalization and max pooling layer. </a:t>
            </a:r>
          </a:p>
          <a:p>
            <a:r>
              <a:rPr lang="en-US" sz="1800" dirty="0">
                <a:latin typeface="Aptos Light" panose="020B0004020202020204" pitchFamily="34" charset="0"/>
              </a:rPr>
              <a:t>Five more blocks are included in the final model, which is subsequently composed of two LSTM layers, a flattened layer, a dense layer with batch normalization, and a dense layer employing a SoftMax activation function. </a:t>
            </a:r>
          </a:p>
          <a:p>
            <a:r>
              <a:rPr lang="en-US" sz="1800" dirty="0">
                <a:latin typeface="Aptos Light" panose="020B0004020202020204" pitchFamily="34" charset="0"/>
              </a:rPr>
              <a:t>This has been finalized after several trials with varied combinations of hyperparameters that yield the best results</a:t>
            </a:r>
          </a:p>
        </p:txBody>
      </p:sp>
      <p:pic>
        <p:nvPicPr>
          <p:cNvPr id="2" name="Picture 1">
            <a:extLst>
              <a:ext uri="{FF2B5EF4-FFF2-40B4-BE49-F238E27FC236}">
                <a16:creationId xmlns:a16="http://schemas.microsoft.com/office/drawing/2014/main" id="{0B32DB11-F42F-B01E-958E-53B23B2A2AAD}"/>
              </a:ext>
            </a:extLst>
          </p:cNvPr>
          <p:cNvPicPr>
            <a:picLocks noChangeAspect="1"/>
          </p:cNvPicPr>
          <p:nvPr/>
        </p:nvPicPr>
        <p:blipFill>
          <a:blip r:embed="rId2"/>
          <a:stretch>
            <a:fillRect/>
          </a:stretch>
        </p:blipFill>
        <p:spPr>
          <a:xfrm>
            <a:off x="8437698" y="755650"/>
            <a:ext cx="3754302" cy="5548394"/>
          </a:xfrm>
          <a:prstGeom prst="rect">
            <a:avLst/>
          </a:prstGeom>
        </p:spPr>
      </p:pic>
    </p:spTree>
    <p:extLst>
      <p:ext uri="{BB962C8B-B14F-4D97-AF65-F5344CB8AC3E}">
        <p14:creationId xmlns:p14="http://schemas.microsoft.com/office/powerpoint/2010/main" val="2664920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19300" y="538956"/>
            <a:ext cx="8985250" cy="1118394"/>
          </a:xfrm>
          <a:prstGeom prst="rect">
            <a:avLst/>
          </a:prstGeom>
        </p:spPr>
        <p:txBody>
          <a:bodyPr vert="horz" lIns="91440" tIns="45720" rIns="91440" bIns="45720" rtlCol="0" anchor="t">
            <a:normAutofit/>
          </a:bodyPr>
          <a:lstStyle/>
          <a:p>
            <a:pPr algn="ctr"/>
            <a:r>
              <a:rPr lang="en-US" sz="3600" b="1" dirty="0">
                <a:latin typeface="Aptos Light" panose="020B0004020202020204" pitchFamily="34" charset="0"/>
              </a:rPr>
              <a:t>	Evaluation</a:t>
            </a:r>
          </a:p>
        </p:txBody>
      </p:sp>
      <p:sp>
        <p:nvSpPr>
          <p:cNvPr id="3" name="Content Placeholder 2"/>
          <p:cNvSpPr>
            <a:spLocks noGrp="1"/>
          </p:cNvSpPr>
          <p:nvPr>
            <p:ph idx="1"/>
          </p:nvPr>
        </p:nvSpPr>
        <p:spPr>
          <a:xfrm>
            <a:off x="0" y="1657350"/>
            <a:ext cx="6296025" cy="4254501"/>
          </a:xfrm>
        </p:spPr>
        <p:txBody>
          <a:bodyPr vert="horz" lIns="91440" tIns="45720" rIns="91440" bIns="45720" rtlCol="0">
            <a:normAutofit fontScale="92500" lnSpcReduction="10000"/>
          </a:bodyPr>
          <a:lstStyle/>
          <a:p>
            <a:r>
              <a:rPr lang="en-US" sz="1900" dirty="0">
                <a:latin typeface="Aptos Light" panose="020B0004020202020204" pitchFamily="34" charset="0"/>
              </a:rPr>
              <a:t>An accuracy, precision, recall, and F1 scores were recorded </a:t>
            </a:r>
          </a:p>
          <a:p>
            <a:r>
              <a:rPr lang="en-US" sz="1900" dirty="0">
                <a:latin typeface="Aptos Light" panose="020B0004020202020204" pitchFamily="34" charset="0"/>
              </a:rPr>
              <a:t>The hyperparameters employed in the model training are highlighted in Table 1.</a:t>
            </a:r>
          </a:p>
          <a:p>
            <a:r>
              <a:rPr lang="en-US" sz="1900" dirty="0">
                <a:latin typeface="Aptos Light" panose="020B0004020202020204" pitchFamily="34" charset="0"/>
              </a:rPr>
              <a:t>Overall, we have tried varied combinations of hyperparameters, where the highlighted configurations in Table 1 yield the best results. </a:t>
            </a:r>
          </a:p>
          <a:p>
            <a:r>
              <a:rPr lang="en-US" sz="1900" dirty="0">
                <a:latin typeface="Aptos Light" panose="020B0004020202020204" pitchFamily="34" charset="0"/>
              </a:rPr>
              <a:t>A callback function was implemented to terminate model training once the validation set reached the minimum loss threshold, where training loss decreased and showcased a linear loss after the 20th epoch</a:t>
            </a:r>
          </a:p>
          <a:p>
            <a:r>
              <a:rPr lang="en-US" sz="1900" dirty="0">
                <a:latin typeface="Aptos Light" panose="020B0004020202020204" pitchFamily="34" charset="0"/>
              </a:rPr>
              <a:t>The execution of the model was terminated at the 34th epoch. </a:t>
            </a:r>
          </a:p>
          <a:p>
            <a:r>
              <a:rPr lang="en-US" sz="1900" dirty="0">
                <a:latin typeface="Aptos Light" panose="020B0004020202020204" pitchFamily="34" charset="0"/>
              </a:rPr>
              <a:t>After model training, it was evaluated on a separate test set, and it is evident that it reached a testing accuracy of </a:t>
            </a:r>
            <a:r>
              <a:rPr lang="en-US" sz="1900" dirty="0">
                <a:solidFill>
                  <a:srgbClr val="FF0000"/>
                </a:solidFill>
                <a:latin typeface="Aptos Light" panose="020B0004020202020204" pitchFamily="34" charset="0"/>
              </a:rPr>
              <a:t>88.76 %</a:t>
            </a:r>
            <a:r>
              <a:rPr lang="en-US" sz="1900" dirty="0">
                <a:latin typeface="Aptos Light" panose="020B0004020202020204" pitchFamily="34" charset="0"/>
              </a:rPr>
              <a:t> on test data. </a:t>
            </a:r>
          </a:p>
        </p:txBody>
      </p:sp>
      <p:graphicFrame>
        <p:nvGraphicFramePr>
          <p:cNvPr id="5" name="Table 4">
            <a:extLst>
              <a:ext uri="{FF2B5EF4-FFF2-40B4-BE49-F238E27FC236}">
                <a16:creationId xmlns:a16="http://schemas.microsoft.com/office/drawing/2014/main" id="{DE1E8AA7-C3E2-EDD7-A54B-94DAD72B103A}"/>
              </a:ext>
            </a:extLst>
          </p:cNvPr>
          <p:cNvGraphicFramePr>
            <a:graphicFrameLocks noGrp="1"/>
          </p:cNvGraphicFramePr>
          <p:nvPr>
            <p:extLst>
              <p:ext uri="{D42A27DB-BD31-4B8C-83A1-F6EECF244321}">
                <p14:modId xmlns:p14="http://schemas.microsoft.com/office/powerpoint/2010/main" val="4162483226"/>
              </p:ext>
            </p:extLst>
          </p:nvPr>
        </p:nvGraphicFramePr>
        <p:xfrm>
          <a:off x="6407184" y="2370771"/>
          <a:ext cx="5480050" cy="2427482"/>
        </p:xfrm>
        <a:graphic>
          <a:graphicData uri="http://schemas.openxmlformats.org/drawingml/2006/table">
            <a:tbl>
              <a:tblPr firstRow="1" firstCol="1" bandRow="1">
                <a:tableStyleId>{0505E3EF-67EA-436B-97B2-0124C06EBD24}</a:tableStyleId>
              </a:tblPr>
              <a:tblGrid>
                <a:gridCol w="2740025">
                  <a:extLst>
                    <a:ext uri="{9D8B030D-6E8A-4147-A177-3AD203B41FA5}">
                      <a16:colId xmlns:a16="http://schemas.microsoft.com/office/drawing/2014/main" val="2207300932"/>
                    </a:ext>
                  </a:extLst>
                </a:gridCol>
                <a:gridCol w="2740025">
                  <a:extLst>
                    <a:ext uri="{9D8B030D-6E8A-4147-A177-3AD203B41FA5}">
                      <a16:colId xmlns:a16="http://schemas.microsoft.com/office/drawing/2014/main" val="3838853042"/>
                    </a:ext>
                  </a:extLst>
                </a:gridCol>
              </a:tblGrid>
              <a:tr h="387319">
                <a:tc>
                  <a:txBody>
                    <a:bodyPr/>
                    <a:lstStyle/>
                    <a:p>
                      <a:pPr marL="0" marR="0" algn="just">
                        <a:spcBef>
                          <a:spcPts val="0"/>
                        </a:spcBef>
                        <a:spcAft>
                          <a:spcPts val="0"/>
                        </a:spcAft>
                      </a:pPr>
                      <a:r>
                        <a:rPr lang="en-US" sz="1200" dirty="0">
                          <a:effectLst/>
                          <a:latin typeface="Aptos Light" panose="020B0004020202020204" pitchFamily="34" charset="0"/>
                        </a:rPr>
                        <a:t>Parameter </a:t>
                      </a:r>
                      <a:endParaRPr lang="en-US" sz="1200" dirty="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dirty="0">
                          <a:effectLst/>
                          <a:latin typeface="Aptos Light" panose="020B0004020202020204" pitchFamily="34" charset="0"/>
                        </a:rPr>
                        <a:t>Value </a:t>
                      </a:r>
                    </a:p>
                    <a:p>
                      <a:pPr marL="0" marR="0" algn="just">
                        <a:spcBef>
                          <a:spcPts val="0"/>
                        </a:spcBef>
                        <a:spcAft>
                          <a:spcPts val="0"/>
                        </a:spcAft>
                      </a:pPr>
                      <a:r>
                        <a:rPr lang="en-US" sz="1200" dirty="0">
                          <a:effectLst/>
                          <a:latin typeface="Aptos Light" panose="020B0004020202020204" pitchFamily="34" charset="0"/>
                        </a:rPr>
                        <a:t> </a:t>
                      </a:r>
                      <a:endParaRPr lang="en-US" sz="1200" dirty="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1870722502"/>
                  </a:ext>
                </a:extLst>
              </a:tr>
              <a:tr h="401560">
                <a:tc>
                  <a:txBody>
                    <a:bodyPr/>
                    <a:lstStyle/>
                    <a:p>
                      <a:pPr marL="0" marR="0" algn="just">
                        <a:spcBef>
                          <a:spcPts val="0"/>
                        </a:spcBef>
                        <a:spcAft>
                          <a:spcPts val="0"/>
                        </a:spcAft>
                      </a:pPr>
                      <a:r>
                        <a:rPr lang="en-US" sz="1200" dirty="0">
                          <a:effectLst/>
                          <a:latin typeface="Aptos Light" panose="020B0004020202020204" pitchFamily="34" charset="0"/>
                        </a:rPr>
                        <a:t>Optimizer </a:t>
                      </a:r>
                      <a:endParaRPr lang="en-US" sz="1200" dirty="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a:effectLst/>
                          <a:latin typeface="Aptos Light" panose="020B0004020202020204" pitchFamily="34" charset="0"/>
                        </a:rPr>
                        <a:t>Adam</a:t>
                      </a:r>
                      <a:endParaRPr lang="en-US" sz="120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4168789980"/>
                  </a:ext>
                </a:extLst>
              </a:tr>
              <a:tr h="365760">
                <a:tc>
                  <a:txBody>
                    <a:bodyPr/>
                    <a:lstStyle/>
                    <a:p>
                      <a:pPr marL="0" marR="0" algn="just">
                        <a:spcBef>
                          <a:spcPts val="0"/>
                        </a:spcBef>
                        <a:spcAft>
                          <a:spcPts val="0"/>
                        </a:spcAft>
                      </a:pPr>
                      <a:r>
                        <a:rPr lang="en-US" sz="1200" dirty="0">
                          <a:effectLst/>
                          <a:latin typeface="Aptos Light" panose="020B0004020202020204" pitchFamily="34" charset="0"/>
                        </a:rPr>
                        <a:t>Batch size </a:t>
                      </a:r>
                      <a:endParaRPr lang="en-US" sz="1200" dirty="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dirty="0">
                          <a:effectLst/>
                          <a:latin typeface="Aptos Light" panose="020B0004020202020204" pitchFamily="34" charset="0"/>
                        </a:rPr>
                        <a:t>64</a:t>
                      </a:r>
                      <a:endParaRPr lang="en-US" sz="1200" dirty="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655587809"/>
                  </a:ext>
                </a:extLst>
              </a:tr>
              <a:tr h="423511">
                <a:tc>
                  <a:txBody>
                    <a:bodyPr/>
                    <a:lstStyle/>
                    <a:p>
                      <a:pPr marL="0" marR="0" algn="just">
                        <a:spcBef>
                          <a:spcPts val="0"/>
                        </a:spcBef>
                        <a:spcAft>
                          <a:spcPts val="0"/>
                        </a:spcAft>
                      </a:pPr>
                      <a:r>
                        <a:rPr lang="en-US" sz="1200">
                          <a:effectLst/>
                          <a:latin typeface="Aptos Light" panose="020B0004020202020204" pitchFamily="34" charset="0"/>
                        </a:rPr>
                        <a:t>Epochs </a:t>
                      </a:r>
                      <a:endParaRPr lang="en-US" sz="120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a:effectLst/>
                          <a:latin typeface="Aptos Light" panose="020B0004020202020204" pitchFamily="34" charset="0"/>
                        </a:rPr>
                        <a:t>34 (early stopping call back used)</a:t>
                      </a:r>
                      <a:endParaRPr lang="en-US" sz="120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358112565"/>
                  </a:ext>
                </a:extLst>
              </a:tr>
              <a:tr h="462013">
                <a:tc>
                  <a:txBody>
                    <a:bodyPr/>
                    <a:lstStyle/>
                    <a:p>
                      <a:pPr marL="0" marR="0" algn="just">
                        <a:spcBef>
                          <a:spcPts val="0"/>
                        </a:spcBef>
                        <a:spcAft>
                          <a:spcPts val="0"/>
                        </a:spcAft>
                      </a:pPr>
                      <a:r>
                        <a:rPr lang="en-US" sz="1200">
                          <a:effectLst/>
                          <a:latin typeface="Aptos Light" panose="020B0004020202020204" pitchFamily="34" charset="0"/>
                        </a:rPr>
                        <a:t>Learning rate </a:t>
                      </a:r>
                      <a:endParaRPr lang="en-US" sz="120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a:effectLst/>
                          <a:latin typeface="Aptos Light" panose="020B0004020202020204" pitchFamily="34" charset="0"/>
                        </a:rPr>
                        <a:t>0.001</a:t>
                      </a:r>
                      <a:endParaRPr lang="en-US" sz="120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977161777"/>
                  </a:ext>
                </a:extLst>
              </a:tr>
              <a:tr h="387319">
                <a:tc>
                  <a:txBody>
                    <a:bodyPr/>
                    <a:lstStyle/>
                    <a:p>
                      <a:pPr marL="0" marR="0" algn="just">
                        <a:spcBef>
                          <a:spcPts val="0"/>
                        </a:spcBef>
                        <a:spcAft>
                          <a:spcPts val="0"/>
                        </a:spcAft>
                      </a:pPr>
                      <a:r>
                        <a:rPr lang="en-US" sz="1200" dirty="0">
                          <a:effectLst/>
                          <a:latin typeface="Aptos Light" panose="020B0004020202020204" pitchFamily="34" charset="0"/>
                        </a:rPr>
                        <a:t>Loss function </a:t>
                      </a:r>
                      <a:endParaRPr lang="en-US" sz="1200" dirty="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dirty="0">
                          <a:effectLst/>
                          <a:latin typeface="Aptos Light" panose="020B0004020202020204" pitchFamily="34" charset="0"/>
                        </a:rPr>
                        <a:t>Categorical cross-entropy</a:t>
                      </a:r>
                    </a:p>
                    <a:p>
                      <a:pPr marL="0" marR="0" algn="just">
                        <a:spcBef>
                          <a:spcPts val="0"/>
                        </a:spcBef>
                        <a:spcAft>
                          <a:spcPts val="0"/>
                        </a:spcAft>
                      </a:pPr>
                      <a:r>
                        <a:rPr lang="en-US" sz="1200" dirty="0">
                          <a:effectLst/>
                          <a:latin typeface="Aptos Light" panose="020B0004020202020204" pitchFamily="34" charset="0"/>
                        </a:rPr>
                        <a:t> </a:t>
                      </a:r>
                      <a:endParaRPr lang="en-US" sz="1200" dirty="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245573039"/>
                  </a:ext>
                </a:extLst>
              </a:tr>
            </a:tbl>
          </a:graphicData>
        </a:graphic>
      </p:graphicFrame>
      <p:sp>
        <p:nvSpPr>
          <p:cNvPr id="2" name="TextBox 1">
            <a:extLst>
              <a:ext uri="{FF2B5EF4-FFF2-40B4-BE49-F238E27FC236}">
                <a16:creationId xmlns:a16="http://schemas.microsoft.com/office/drawing/2014/main" id="{12546436-3B59-171B-CCEA-A60E6AFC8166}"/>
              </a:ext>
            </a:extLst>
          </p:cNvPr>
          <p:cNvSpPr txBox="1"/>
          <p:nvPr/>
        </p:nvSpPr>
        <p:spPr>
          <a:xfrm>
            <a:off x="7219983" y="2029300"/>
            <a:ext cx="4667251" cy="246221"/>
          </a:xfrm>
          <a:prstGeom prst="rect">
            <a:avLst/>
          </a:prstGeom>
          <a:noFill/>
        </p:spPr>
        <p:txBody>
          <a:bodyPr wrap="square" rtlCol="0">
            <a:spAutoFit/>
          </a:bodyPr>
          <a:lstStyle/>
          <a:p>
            <a:r>
              <a:rPr lang="en-US" sz="1000" dirty="0">
                <a:latin typeface="Aptos Light" panose="020B0004020202020204" pitchFamily="34" charset="0"/>
              </a:rPr>
              <a:t>Table 1. hyperparameters employed in the model training  </a:t>
            </a:r>
          </a:p>
        </p:txBody>
      </p:sp>
    </p:spTree>
    <p:extLst>
      <p:ext uri="{BB962C8B-B14F-4D97-AF65-F5344CB8AC3E}">
        <p14:creationId xmlns:p14="http://schemas.microsoft.com/office/powerpoint/2010/main" val="2826373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255397"/>
            <a:ext cx="10515600" cy="1325563"/>
          </a:xfrm>
        </p:spPr>
        <p:txBody>
          <a:bodyPr>
            <a:normAutofit/>
          </a:bodyPr>
          <a:lstStyle/>
          <a:p>
            <a:pPr algn="ctr"/>
            <a:r>
              <a:rPr lang="en-GB" sz="3200" b="1" dirty="0">
                <a:latin typeface="Aptos Light" panose="020B0004020202020204" pitchFamily="34" charset="0"/>
              </a:rPr>
              <a:t>Experiment Results </a:t>
            </a:r>
          </a:p>
        </p:txBody>
      </p:sp>
      <p:graphicFrame>
        <p:nvGraphicFramePr>
          <p:cNvPr id="6" name="Table 5">
            <a:extLst>
              <a:ext uri="{FF2B5EF4-FFF2-40B4-BE49-F238E27FC236}">
                <a16:creationId xmlns:a16="http://schemas.microsoft.com/office/drawing/2014/main" id="{42CE69F9-4CB2-CCB4-3E61-F0392B74509B}"/>
              </a:ext>
            </a:extLst>
          </p:cNvPr>
          <p:cNvGraphicFramePr>
            <a:graphicFrameLocks noGrp="1"/>
          </p:cNvGraphicFramePr>
          <p:nvPr>
            <p:extLst>
              <p:ext uri="{D42A27DB-BD31-4B8C-83A1-F6EECF244321}">
                <p14:modId xmlns:p14="http://schemas.microsoft.com/office/powerpoint/2010/main" val="3232283429"/>
              </p:ext>
            </p:extLst>
          </p:nvPr>
        </p:nvGraphicFramePr>
        <p:xfrm>
          <a:off x="264339" y="1413654"/>
          <a:ext cx="4446554" cy="737543"/>
        </p:xfrm>
        <a:graphic>
          <a:graphicData uri="http://schemas.openxmlformats.org/drawingml/2006/table">
            <a:tbl>
              <a:tblPr firstRow="1" firstCol="1" bandRow="1">
                <a:tableStyleId>{616DA210-FB5B-4158-B5E0-FEB733F419BA}</a:tableStyleId>
              </a:tblPr>
              <a:tblGrid>
                <a:gridCol w="1038739">
                  <a:extLst>
                    <a:ext uri="{9D8B030D-6E8A-4147-A177-3AD203B41FA5}">
                      <a16:colId xmlns:a16="http://schemas.microsoft.com/office/drawing/2014/main" val="649897065"/>
                    </a:ext>
                  </a:extLst>
                </a:gridCol>
                <a:gridCol w="834527">
                  <a:extLst>
                    <a:ext uri="{9D8B030D-6E8A-4147-A177-3AD203B41FA5}">
                      <a16:colId xmlns:a16="http://schemas.microsoft.com/office/drawing/2014/main" val="1487374807"/>
                    </a:ext>
                  </a:extLst>
                </a:gridCol>
                <a:gridCol w="883617">
                  <a:extLst>
                    <a:ext uri="{9D8B030D-6E8A-4147-A177-3AD203B41FA5}">
                      <a16:colId xmlns:a16="http://schemas.microsoft.com/office/drawing/2014/main" val="669449438"/>
                    </a:ext>
                  </a:extLst>
                </a:gridCol>
                <a:gridCol w="795255">
                  <a:extLst>
                    <a:ext uri="{9D8B030D-6E8A-4147-A177-3AD203B41FA5}">
                      <a16:colId xmlns:a16="http://schemas.microsoft.com/office/drawing/2014/main" val="2605065005"/>
                    </a:ext>
                  </a:extLst>
                </a:gridCol>
                <a:gridCol w="894416">
                  <a:extLst>
                    <a:ext uri="{9D8B030D-6E8A-4147-A177-3AD203B41FA5}">
                      <a16:colId xmlns:a16="http://schemas.microsoft.com/office/drawing/2014/main" val="937034620"/>
                    </a:ext>
                  </a:extLst>
                </a:gridCol>
              </a:tblGrid>
              <a:tr h="188903">
                <a:tc>
                  <a:txBody>
                    <a:bodyPr/>
                    <a:lstStyle/>
                    <a:p>
                      <a:pPr marL="0" marR="0" algn="just">
                        <a:spcBef>
                          <a:spcPts val="0"/>
                        </a:spcBef>
                        <a:spcAft>
                          <a:spcPts val="0"/>
                        </a:spcAft>
                      </a:pPr>
                      <a:r>
                        <a:rPr lang="en-US" sz="1200" b="0">
                          <a:effectLst/>
                          <a:latin typeface="Aptos Light" panose="020B0004020202020204" pitchFamily="34" charset="0"/>
                        </a:rPr>
                        <a:t>Parameters </a:t>
                      </a:r>
                      <a:endParaRPr lang="en-US" sz="1200" b="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a:effectLst/>
                          <a:latin typeface="Aptos Light" panose="020B0004020202020204" pitchFamily="34" charset="0"/>
                        </a:rPr>
                        <a:t>Accuracy</a:t>
                      </a:r>
                      <a:endParaRPr lang="en-US" sz="1200" b="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a:effectLst/>
                          <a:latin typeface="Aptos Light" panose="020B0004020202020204" pitchFamily="34" charset="0"/>
                        </a:rPr>
                        <a:t>Precision </a:t>
                      </a:r>
                      <a:endParaRPr lang="en-US" sz="1200" b="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a:effectLst/>
                          <a:latin typeface="Aptos Light" panose="020B0004020202020204" pitchFamily="34" charset="0"/>
                        </a:rPr>
                        <a:t>Recall </a:t>
                      </a:r>
                      <a:endParaRPr lang="en-US" sz="1200" b="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a:effectLst/>
                          <a:latin typeface="Aptos Light" panose="020B0004020202020204" pitchFamily="34" charset="0"/>
                        </a:rPr>
                        <a:t>F1 score </a:t>
                      </a:r>
                      <a:endParaRPr lang="en-US" sz="1200" b="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1355992435"/>
                  </a:ext>
                </a:extLst>
              </a:tr>
              <a:tr h="0">
                <a:tc>
                  <a:txBody>
                    <a:bodyPr/>
                    <a:lstStyle/>
                    <a:p>
                      <a:pPr marL="0" marR="0" algn="just">
                        <a:spcBef>
                          <a:spcPts val="0"/>
                        </a:spcBef>
                        <a:spcAft>
                          <a:spcPts val="0"/>
                        </a:spcAft>
                      </a:pPr>
                      <a:r>
                        <a:rPr lang="en-US" sz="1200" b="0">
                          <a:effectLst/>
                          <a:latin typeface="Aptos Light" panose="020B0004020202020204" pitchFamily="34" charset="0"/>
                        </a:rPr>
                        <a:t>Values (%)</a:t>
                      </a:r>
                      <a:endParaRPr lang="en-US" sz="1200" b="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endParaRPr lang="en-US" sz="1200" b="0" dirty="0">
                        <a:effectLst/>
                        <a:latin typeface="Aptos Light" panose="020B0004020202020204" pitchFamily="34" charset="0"/>
                      </a:endParaRPr>
                    </a:p>
                    <a:p>
                      <a:pPr marL="0" marR="0" algn="just">
                        <a:spcBef>
                          <a:spcPts val="0"/>
                        </a:spcBef>
                        <a:spcAft>
                          <a:spcPts val="0"/>
                        </a:spcAft>
                      </a:pPr>
                      <a:r>
                        <a:rPr lang="en-US" sz="1200" b="0" dirty="0">
                          <a:effectLst/>
                          <a:latin typeface="Aptos Light" panose="020B0004020202020204" pitchFamily="34" charset="0"/>
                        </a:rPr>
                        <a:t>88.76 </a:t>
                      </a:r>
                    </a:p>
                    <a:p>
                      <a:pPr marL="0" marR="0" algn="just">
                        <a:spcBef>
                          <a:spcPts val="0"/>
                        </a:spcBef>
                        <a:spcAft>
                          <a:spcPts val="0"/>
                        </a:spcAft>
                      </a:pPr>
                      <a:r>
                        <a:rPr lang="en-US" sz="1200" b="0" dirty="0">
                          <a:effectLst/>
                          <a:latin typeface="Aptos Light" panose="020B0004020202020204" pitchFamily="34" charset="0"/>
                        </a:rPr>
                        <a:t> </a:t>
                      </a:r>
                      <a:endParaRPr lang="en-US" sz="1200" b="0" dirty="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dirty="0">
                          <a:effectLst/>
                          <a:latin typeface="Aptos Light" panose="020B0004020202020204" pitchFamily="34" charset="0"/>
                        </a:rPr>
                        <a:t>88.43</a:t>
                      </a:r>
                      <a:endParaRPr lang="en-US" sz="1200" b="0" dirty="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a:effectLst/>
                          <a:latin typeface="Aptos Light" panose="020B0004020202020204" pitchFamily="34" charset="0"/>
                        </a:rPr>
                        <a:t>88.56</a:t>
                      </a:r>
                      <a:endParaRPr lang="en-US" sz="1200" b="0">
                        <a:effectLst/>
                        <a:latin typeface="Aptos Light" panose="020B0004020202020204" pitchFamily="34" charset="0"/>
                        <a:ea typeface="SimSun" panose="02010600030101010101" pitchFamily="2" charset="-122"/>
                      </a:endParaRPr>
                    </a:p>
                  </a:txBody>
                  <a:tcPr marL="68580" marR="68580" marT="0" marB="0" anchor="ctr"/>
                </a:tc>
                <a:tc>
                  <a:txBody>
                    <a:bodyPr/>
                    <a:lstStyle/>
                    <a:p>
                      <a:pPr marL="0" marR="0" algn="just">
                        <a:spcBef>
                          <a:spcPts val="0"/>
                        </a:spcBef>
                        <a:spcAft>
                          <a:spcPts val="0"/>
                        </a:spcAft>
                      </a:pPr>
                      <a:r>
                        <a:rPr lang="en-US" sz="1200" b="0" dirty="0">
                          <a:effectLst/>
                          <a:latin typeface="Aptos Light" panose="020B0004020202020204" pitchFamily="34" charset="0"/>
                        </a:rPr>
                        <a:t>87.43</a:t>
                      </a:r>
                      <a:endParaRPr lang="en-US" sz="1200" b="0" dirty="0">
                        <a:effectLst/>
                        <a:latin typeface="Aptos Light" panose="020B0004020202020204" pitchFamily="34" charset="0"/>
                        <a:ea typeface="SimSun" panose="02010600030101010101" pitchFamily="2" charset="-122"/>
                      </a:endParaRPr>
                    </a:p>
                  </a:txBody>
                  <a:tcPr marL="68580" marR="68580" marT="0" marB="0" anchor="ctr"/>
                </a:tc>
                <a:extLst>
                  <a:ext uri="{0D108BD9-81ED-4DB2-BD59-A6C34878D82A}">
                    <a16:rowId xmlns:a16="http://schemas.microsoft.com/office/drawing/2014/main" val="2603575530"/>
                  </a:ext>
                </a:extLst>
              </a:tr>
            </a:tbl>
          </a:graphicData>
        </a:graphic>
      </p:graphicFrame>
      <p:pic>
        <p:nvPicPr>
          <p:cNvPr id="3073" name="Picture 1">
            <a:extLst>
              <a:ext uri="{FF2B5EF4-FFF2-40B4-BE49-F238E27FC236}">
                <a16:creationId xmlns:a16="http://schemas.microsoft.com/office/drawing/2014/main" id="{4D939030-FEE1-C2DA-A486-18E5C194C5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9061" y="2739217"/>
            <a:ext cx="4098608" cy="2661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a:extLst>
              <a:ext uri="{FF2B5EF4-FFF2-40B4-BE49-F238E27FC236}">
                <a16:creationId xmlns:a16="http://schemas.microsoft.com/office/drawing/2014/main" id="{5885F571-2EE8-E0BE-2C3C-746544CFA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7669" y="2860124"/>
            <a:ext cx="3780344" cy="2316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FAD0606F-8728-F227-8832-416465EFD5FE}"/>
              </a:ext>
            </a:extLst>
          </p:cNvPr>
          <p:cNvSpPr txBox="1"/>
          <p:nvPr/>
        </p:nvSpPr>
        <p:spPr>
          <a:xfrm>
            <a:off x="4303194" y="5444346"/>
            <a:ext cx="3330342" cy="646331"/>
          </a:xfrm>
          <a:prstGeom prst="rect">
            <a:avLst/>
          </a:prstGeom>
          <a:noFill/>
        </p:spPr>
        <p:txBody>
          <a:bodyPr wrap="square" rtlCol="0">
            <a:spAutoFit/>
          </a:bodyPr>
          <a:lstStyle/>
          <a:p>
            <a:r>
              <a:rPr lang="en-US" dirty="0">
                <a:latin typeface="Aptos Light" panose="020B0004020202020204" pitchFamily="34" charset="0"/>
              </a:rPr>
              <a:t>Training and testing loss over the number of epochs</a:t>
            </a:r>
          </a:p>
        </p:txBody>
      </p:sp>
      <p:sp>
        <p:nvSpPr>
          <p:cNvPr id="8" name="TextBox 7">
            <a:extLst>
              <a:ext uri="{FF2B5EF4-FFF2-40B4-BE49-F238E27FC236}">
                <a16:creationId xmlns:a16="http://schemas.microsoft.com/office/drawing/2014/main" id="{A671FE9B-CEC3-1820-DA6B-B76CC7359D3E}"/>
              </a:ext>
            </a:extLst>
          </p:cNvPr>
          <p:cNvSpPr txBox="1"/>
          <p:nvPr/>
        </p:nvSpPr>
        <p:spPr>
          <a:xfrm>
            <a:off x="8650488" y="5382800"/>
            <a:ext cx="3330342" cy="646331"/>
          </a:xfrm>
          <a:prstGeom prst="rect">
            <a:avLst/>
          </a:prstGeom>
          <a:noFill/>
        </p:spPr>
        <p:txBody>
          <a:bodyPr wrap="square" rtlCol="0">
            <a:spAutoFit/>
          </a:bodyPr>
          <a:lstStyle/>
          <a:p>
            <a:r>
              <a:rPr lang="en-US" dirty="0">
                <a:latin typeface="Aptos Light" panose="020B0004020202020204" pitchFamily="34" charset="0"/>
              </a:rPr>
              <a:t>Training and testing accuracy over the number of epochs</a:t>
            </a:r>
          </a:p>
        </p:txBody>
      </p:sp>
      <p:pic>
        <p:nvPicPr>
          <p:cNvPr id="3075" name="Picture 6">
            <a:extLst>
              <a:ext uri="{FF2B5EF4-FFF2-40B4-BE49-F238E27FC236}">
                <a16:creationId xmlns:a16="http://schemas.microsoft.com/office/drawing/2014/main" id="{C4CEB33A-B44E-2C35-D6B9-4F1D7B8941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170" y="2860124"/>
            <a:ext cx="3527925" cy="2943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3B43633A-040E-7376-26B8-A16B41A4A61C}"/>
              </a:ext>
            </a:extLst>
          </p:cNvPr>
          <p:cNvSpPr txBox="1"/>
          <p:nvPr/>
        </p:nvSpPr>
        <p:spPr>
          <a:xfrm>
            <a:off x="1162050" y="5844465"/>
            <a:ext cx="1828706" cy="369332"/>
          </a:xfrm>
          <a:prstGeom prst="rect">
            <a:avLst/>
          </a:prstGeom>
          <a:noFill/>
        </p:spPr>
        <p:txBody>
          <a:bodyPr wrap="none" rtlCol="0">
            <a:spAutoFit/>
          </a:bodyPr>
          <a:lstStyle/>
          <a:p>
            <a:r>
              <a:rPr lang="en-US" dirty="0">
                <a:latin typeface="Aptos Light" panose="020B0004020202020204" pitchFamily="34" charset="0"/>
              </a:rPr>
              <a:t>Confusion Matrix</a:t>
            </a:r>
          </a:p>
        </p:txBody>
      </p:sp>
      <p:sp>
        <p:nvSpPr>
          <p:cNvPr id="4" name="TextBox 3">
            <a:extLst>
              <a:ext uri="{FF2B5EF4-FFF2-40B4-BE49-F238E27FC236}">
                <a16:creationId xmlns:a16="http://schemas.microsoft.com/office/drawing/2014/main" id="{D71C9335-DCA2-45EA-1B47-9CC7A5E1FDD2}"/>
              </a:ext>
            </a:extLst>
          </p:cNvPr>
          <p:cNvSpPr txBox="1"/>
          <p:nvPr/>
        </p:nvSpPr>
        <p:spPr>
          <a:xfrm>
            <a:off x="264339" y="970987"/>
            <a:ext cx="3314818" cy="369332"/>
          </a:xfrm>
          <a:prstGeom prst="rect">
            <a:avLst/>
          </a:prstGeom>
          <a:noFill/>
        </p:spPr>
        <p:txBody>
          <a:bodyPr wrap="none" rtlCol="0">
            <a:spAutoFit/>
          </a:bodyPr>
          <a:lstStyle/>
          <a:p>
            <a:r>
              <a:rPr lang="en-US" dirty="0">
                <a:latin typeface="Aptos Light" panose="020B0004020202020204" pitchFamily="34" charset="0"/>
              </a:rPr>
              <a:t>Performance evaluation metrics </a:t>
            </a:r>
          </a:p>
        </p:txBody>
      </p:sp>
    </p:spTree>
    <p:extLst>
      <p:ext uri="{BB962C8B-B14F-4D97-AF65-F5344CB8AC3E}">
        <p14:creationId xmlns:p14="http://schemas.microsoft.com/office/powerpoint/2010/main" val="1108567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dirty="0">
                <a:latin typeface="Aptos Light" panose="020B0004020202020204" pitchFamily="34" charset="0"/>
              </a:rPr>
              <a:t>Validation / Comparison </a:t>
            </a:r>
          </a:p>
        </p:txBody>
      </p:sp>
      <p:graphicFrame>
        <p:nvGraphicFramePr>
          <p:cNvPr id="7" name="Table 6">
            <a:extLst>
              <a:ext uri="{FF2B5EF4-FFF2-40B4-BE49-F238E27FC236}">
                <a16:creationId xmlns:a16="http://schemas.microsoft.com/office/drawing/2014/main" id="{36717E98-C914-CE3D-5C4E-D32A459C191B}"/>
              </a:ext>
            </a:extLst>
          </p:cNvPr>
          <p:cNvGraphicFramePr>
            <a:graphicFrameLocks noGrp="1"/>
          </p:cNvGraphicFramePr>
          <p:nvPr>
            <p:extLst>
              <p:ext uri="{D42A27DB-BD31-4B8C-83A1-F6EECF244321}">
                <p14:modId xmlns:p14="http://schemas.microsoft.com/office/powerpoint/2010/main" val="2742702717"/>
              </p:ext>
            </p:extLst>
          </p:nvPr>
        </p:nvGraphicFramePr>
        <p:xfrm>
          <a:off x="200025" y="1896573"/>
          <a:ext cx="11263663" cy="4524995"/>
        </p:xfrm>
        <a:graphic>
          <a:graphicData uri="http://schemas.openxmlformats.org/drawingml/2006/table">
            <a:tbl>
              <a:tblPr firstRow="1" firstCol="1" bandRow="1"/>
              <a:tblGrid>
                <a:gridCol w="1485900">
                  <a:extLst>
                    <a:ext uri="{9D8B030D-6E8A-4147-A177-3AD203B41FA5}">
                      <a16:colId xmlns:a16="http://schemas.microsoft.com/office/drawing/2014/main" val="2583688838"/>
                    </a:ext>
                  </a:extLst>
                </a:gridCol>
                <a:gridCol w="2722144">
                  <a:extLst>
                    <a:ext uri="{9D8B030D-6E8A-4147-A177-3AD203B41FA5}">
                      <a16:colId xmlns:a16="http://schemas.microsoft.com/office/drawing/2014/main" val="2374065"/>
                    </a:ext>
                  </a:extLst>
                </a:gridCol>
                <a:gridCol w="2160894">
                  <a:extLst>
                    <a:ext uri="{9D8B030D-6E8A-4147-A177-3AD203B41FA5}">
                      <a16:colId xmlns:a16="http://schemas.microsoft.com/office/drawing/2014/main" val="1132570291"/>
                    </a:ext>
                  </a:extLst>
                </a:gridCol>
                <a:gridCol w="2944131">
                  <a:extLst>
                    <a:ext uri="{9D8B030D-6E8A-4147-A177-3AD203B41FA5}">
                      <a16:colId xmlns:a16="http://schemas.microsoft.com/office/drawing/2014/main" val="779187911"/>
                    </a:ext>
                  </a:extLst>
                </a:gridCol>
                <a:gridCol w="1950594">
                  <a:extLst>
                    <a:ext uri="{9D8B030D-6E8A-4147-A177-3AD203B41FA5}">
                      <a16:colId xmlns:a16="http://schemas.microsoft.com/office/drawing/2014/main" val="1462534497"/>
                    </a:ext>
                  </a:extLst>
                </a:gridCol>
              </a:tblGrid>
              <a:tr h="223146">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Reference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Employed classifier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Features employed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Dataset/(s) used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Accuracy (%)</a:t>
                      </a:r>
                    </a:p>
                    <a:p>
                      <a:pPr marL="0" marR="0" algn="just">
                        <a:spcBef>
                          <a:spcPts val="0"/>
                        </a:spcBef>
                        <a:spcAft>
                          <a:spcPts val="0"/>
                        </a:spcAft>
                      </a:pPr>
                      <a:endParaRPr lang="en-US" sz="1200" dirty="0">
                        <a:effectLst/>
                        <a:latin typeface="Aptos Light" panose="020B0004020202020204" pitchFamily="34" charset="0"/>
                        <a:ea typeface="Tahoma" panose="020B0604030504040204" pitchFamily="34" charset="0"/>
                        <a:cs typeface="Tahoma" panose="020B0604030504040204" pitchFamily="34"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6746082"/>
                  </a:ext>
                </a:extLst>
              </a:tr>
              <a:tr h="669437">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(Zheng et al., 2015)</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CNN (02 convolution and 02 pooling layers)</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Mel spectrogram</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Interactive Emotional Dyadic Motion Capture (IEMOCAP) dataset</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40.00</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5952628"/>
                  </a:ext>
                </a:extLst>
              </a:tr>
              <a:tr h="557864">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(Badshah et al., 2017)</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CNN ( 03 convolutional  and 03 fully connected layers)</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Mel spectrogram</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Berlin dataset</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84.30</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4489452"/>
                  </a:ext>
                </a:extLst>
              </a:tr>
              <a:tr h="446291">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(Lim et al., 2016)</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CNN + LSTM ( 04 convolutional layers with the LSTM network)</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Short-time fourier transform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Berlin dataset</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88.01 (precision only)</a:t>
                      </a:r>
                    </a:p>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4984412"/>
                  </a:ext>
                </a:extLst>
              </a:tr>
              <a:tr h="334718">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(Bertero &amp; Fung, 2017)</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CNN  ( one convolutional layer)</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Mel spectrogram</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TEDLIUM v2 corpus dataset</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66.10</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1327171"/>
                  </a:ext>
                </a:extLst>
              </a:tr>
              <a:tr h="1004155">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(Zhang Et Al., 2018)</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AlexNet pretrained  CNN </a:t>
                      </a:r>
                    </a:p>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Mel spectrogram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Berlin database,  RML audio-visual dataset, eNTERFACE05 audio-visual dataset and the BAUM-1s</a:t>
                      </a:r>
                    </a:p>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audio-visual dataset</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87.31</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2262861"/>
                  </a:ext>
                </a:extLst>
              </a:tr>
              <a:tr h="1115728">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Our proposed model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Modified CNN</a:t>
                      </a:r>
                    </a:p>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a:effectLst/>
                          <a:latin typeface="Aptos Light" panose="020B0004020202020204" pitchFamily="34" charset="0"/>
                          <a:ea typeface="Tahoma" panose="020B0604030504040204" pitchFamily="34" charset="0"/>
                          <a:cs typeface="Tahoma" panose="020B0604030504040204" pitchFamily="34" charset="0"/>
                        </a:rPr>
                        <a:t>Mel spectrogram</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Crowd-sourced emotional multimodal actors dataset, toronto emotional speech dataset, and surrey audio-visual expressed emotion dataset </a:t>
                      </a:r>
                    </a:p>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 </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just">
                        <a:spcBef>
                          <a:spcPts val="0"/>
                        </a:spcBef>
                        <a:spcAft>
                          <a:spcPts val="0"/>
                        </a:spcAft>
                      </a:pPr>
                      <a:r>
                        <a:rPr lang="en-US" sz="1200" dirty="0">
                          <a:effectLst/>
                          <a:latin typeface="Aptos Light" panose="020B0004020202020204" pitchFamily="34" charset="0"/>
                          <a:ea typeface="Tahoma" panose="020B0604030504040204" pitchFamily="34" charset="0"/>
                          <a:cs typeface="Tahoma" panose="020B0604030504040204" pitchFamily="34" charset="0"/>
                        </a:rPr>
                        <a:t>88.76</a:t>
                      </a: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2252737"/>
                  </a:ext>
                </a:extLst>
              </a:tr>
            </a:tbl>
          </a:graphicData>
        </a:graphic>
      </p:graphicFrame>
    </p:spTree>
    <p:extLst>
      <p:ext uri="{BB962C8B-B14F-4D97-AF65-F5344CB8AC3E}">
        <p14:creationId xmlns:p14="http://schemas.microsoft.com/office/powerpoint/2010/main" val="1618829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95064" y="491375"/>
            <a:ext cx="6119446" cy="646331"/>
          </a:xfrm>
          <a:prstGeom prst="rect">
            <a:avLst/>
          </a:prstGeom>
          <a:noFill/>
        </p:spPr>
        <p:txBody>
          <a:bodyPr wrap="square" rtlCol="0">
            <a:spAutoFit/>
          </a:bodyPr>
          <a:lstStyle/>
          <a:p>
            <a:pPr algn="ctr"/>
            <a:r>
              <a:rPr lang="en-US" sz="3600" b="1" dirty="0">
                <a:latin typeface="Aptos Light" panose="020B0004020202020204" pitchFamily="34" charset="0"/>
              </a:rPr>
              <a:t>	Conclusion </a:t>
            </a:r>
          </a:p>
        </p:txBody>
      </p:sp>
      <p:sp>
        <p:nvSpPr>
          <p:cNvPr id="6" name="Content Placeholder 5">
            <a:extLst>
              <a:ext uri="{FF2B5EF4-FFF2-40B4-BE49-F238E27FC236}">
                <a16:creationId xmlns:a16="http://schemas.microsoft.com/office/drawing/2014/main" id="{3FC61721-78AB-EEDF-2A4B-947DA3B17E1F}"/>
              </a:ext>
            </a:extLst>
          </p:cNvPr>
          <p:cNvSpPr>
            <a:spLocks noGrp="1"/>
          </p:cNvSpPr>
          <p:nvPr>
            <p:ph idx="1"/>
          </p:nvPr>
        </p:nvSpPr>
        <p:spPr>
          <a:xfrm>
            <a:off x="838199" y="1825625"/>
            <a:ext cx="10734675" cy="4351338"/>
          </a:xfrm>
        </p:spPr>
        <p:txBody>
          <a:bodyPr>
            <a:normAutofit/>
          </a:bodyPr>
          <a:lstStyle/>
          <a:p>
            <a:r>
              <a:rPr lang="en-US" sz="1800" dirty="0">
                <a:latin typeface="Aptos Light" panose="020B0004020202020204" pitchFamily="34" charset="0"/>
              </a:rPr>
              <a:t>Presents  a novel CNN architecture that classifies and evaluates seven distinct emotional states from speech signals, with an accuracy of 88.76 %.</a:t>
            </a:r>
          </a:p>
          <a:p>
            <a:r>
              <a:rPr lang="en-US" sz="1800" dirty="0">
                <a:latin typeface="Aptos Light" panose="020B0004020202020204" pitchFamily="34" charset="0"/>
              </a:rPr>
              <a:t>In an era where human-computer interactions must become more emotionally intelligent, the results of this study mark a substantial advancement in utilizing DL to respond to and comprehend human emotions in a variety of technological contexts.</a:t>
            </a:r>
          </a:p>
          <a:p>
            <a:r>
              <a:rPr lang="en-US" sz="1800" dirty="0">
                <a:latin typeface="Aptos Light" panose="020B0004020202020204" pitchFamily="34" charset="0"/>
              </a:rPr>
              <a:t> Enhanced through continued development and refinement, this innovative SER approach has the potential to facilitate the creation of digital systems that are more responsive and empathetic, thereby elevating the standard of human-computer interactions across various domains.</a:t>
            </a:r>
          </a:p>
        </p:txBody>
      </p:sp>
    </p:spTree>
    <p:extLst>
      <p:ext uri="{BB962C8B-B14F-4D97-AF65-F5344CB8AC3E}">
        <p14:creationId xmlns:p14="http://schemas.microsoft.com/office/powerpoint/2010/main" val="2120899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5995" y="2321483"/>
            <a:ext cx="10058400" cy="1450757"/>
          </a:xfrm>
        </p:spPr>
        <p:txBody>
          <a:bodyPr>
            <a:normAutofit fontScale="90000"/>
          </a:bodyPr>
          <a:lstStyle/>
          <a:p>
            <a:r>
              <a:rPr lang="en-US" b="1" dirty="0">
                <a:latin typeface="Aptos Light" panose="020B0004020202020204" pitchFamily="34" charset="0"/>
              </a:rPr>
              <a:t> </a:t>
            </a:r>
            <a:r>
              <a:rPr lang="en-US" sz="10700" dirty="0">
                <a:solidFill>
                  <a:schemeClr val="tx1"/>
                </a:solidFill>
                <a:latin typeface="Aptos Light" panose="020B0004020202020204" pitchFamily="34" charset="0"/>
              </a:rPr>
              <a:t>THANK YOU</a:t>
            </a:r>
          </a:p>
        </p:txBody>
      </p:sp>
    </p:spTree>
    <p:extLst>
      <p:ext uri="{BB962C8B-B14F-4D97-AF65-F5344CB8AC3E}">
        <p14:creationId xmlns:p14="http://schemas.microsoft.com/office/powerpoint/2010/main" val="538288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86834" y="1153572"/>
            <a:ext cx="3200400" cy="4461163"/>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3600" b="1" kern="1200" dirty="0">
                <a:solidFill>
                  <a:srgbClr val="FFFFFF"/>
                </a:solidFill>
                <a:latin typeface="Aptos Light" panose="020B0004020202020204" pitchFamily="34" charset="0"/>
                <a:ea typeface="+mj-ea"/>
                <a:cs typeface="+mj-cs"/>
              </a:rPr>
              <a:t>Background of the Research</a:t>
            </a:r>
          </a:p>
        </p:txBody>
      </p:sp>
      <p:sp>
        <p:nvSpPr>
          <p:cNvPr id="14" name="Arc 1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p:cNvSpPr txBox="1"/>
          <p:nvPr/>
        </p:nvSpPr>
        <p:spPr>
          <a:xfrm>
            <a:off x="4447308" y="591344"/>
            <a:ext cx="6872001" cy="5585619"/>
          </a:xfrm>
          <a:prstGeom prst="rect">
            <a:avLst/>
          </a:prstGeom>
        </p:spPr>
        <p:txBody>
          <a:bodyPr vert="horz" lIns="91440" tIns="45720" rIns="91440" bIns="45720" rtlCol="0" anchor="ctr">
            <a:normAutofit/>
          </a:bodyPr>
          <a:lstStyle/>
          <a:p>
            <a:pPr marL="342900" indent="-228600" algn="just" defTabSz="914400">
              <a:lnSpc>
                <a:spcPct val="90000"/>
              </a:lnSpc>
              <a:spcAft>
                <a:spcPts val="600"/>
              </a:spcAft>
              <a:buFont typeface="Arial" panose="020B0604020202020204" pitchFamily="34" charset="0"/>
              <a:buChar char="•"/>
            </a:pPr>
            <a:r>
              <a:rPr lang="en-US" dirty="0">
                <a:latin typeface="Aptos Light" panose="020B0004020202020204" pitchFamily="34" charset="0"/>
              </a:rPr>
              <a:t>Human speech continues to be one of the most abundant and easily obtainable reservoirs of emotional indicators. </a:t>
            </a:r>
          </a:p>
          <a:p>
            <a:pPr marL="342900" indent="-228600" algn="just" defTabSz="914400">
              <a:lnSpc>
                <a:spcPct val="90000"/>
              </a:lnSpc>
              <a:spcAft>
                <a:spcPts val="600"/>
              </a:spcAft>
              <a:buFont typeface="Arial" panose="020B0604020202020204" pitchFamily="34" charset="0"/>
              <a:buChar char="•"/>
            </a:pPr>
            <a:r>
              <a:rPr lang="en-US" dirty="0">
                <a:latin typeface="Aptos Light" panose="020B0004020202020204" pitchFamily="34" charset="0"/>
              </a:rPr>
              <a:t>Hence , Speech Emotion Recognition (SER) has emerged as a critical component in enabling intelligent systems to comprehend the meaning of human emotions. </a:t>
            </a:r>
          </a:p>
          <a:p>
            <a:pPr marL="342900" indent="-228600" algn="just" defTabSz="914400">
              <a:lnSpc>
                <a:spcPct val="90000"/>
              </a:lnSpc>
              <a:spcAft>
                <a:spcPts val="600"/>
              </a:spcAft>
              <a:buFont typeface="Arial" panose="020B0604020202020204" pitchFamily="34" charset="0"/>
              <a:buChar char="•"/>
            </a:pPr>
            <a:r>
              <a:rPr lang="en-US" dirty="0">
                <a:latin typeface="Aptos Light" panose="020B0004020202020204" pitchFamily="34" charset="0"/>
              </a:rPr>
              <a:t>SER is the process of extracting emotional states from spoken language and categorizing them with the goal of  interpreting the intricate emotional states present in spoken language so that machines can recognize a variety of emotions, such as joy, grief, rage, and others</a:t>
            </a:r>
          </a:p>
          <a:p>
            <a:pPr marL="342900" indent="-228600" algn="just" defTabSz="914400">
              <a:lnSpc>
                <a:spcPct val="90000"/>
              </a:lnSpc>
              <a:spcAft>
                <a:spcPts val="600"/>
              </a:spcAft>
              <a:buFont typeface="Arial" panose="020B0604020202020204" pitchFamily="34" charset="0"/>
              <a:buChar char="•"/>
            </a:pPr>
            <a:r>
              <a:rPr lang="en-US" dirty="0">
                <a:latin typeface="Aptos Light" panose="020B0004020202020204" pitchFamily="34" charset="0"/>
              </a:rPr>
              <a:t>The accurate identification of emotions in speech data continues to be a multifaceted and ever-changing obstacle, demanding techniques capable of capturing the subtle dynamics, patterns, and contextual information that are inherent in audio signals </a:t>
            </a:r>
          </a:p>
          <a:p>
            <a:pPr marL="342900" indent="-228600" algn="just" defTabSz="914400">
              <a:lnSpc>
                <a:spcPct val="90000"/>
              </a:lnSpc>
              <a:spcAft>
                <a:spcPts val="600"/>
              </a:spcAft>
              <a:buFont typeface="Arial" panose="020B0604020202020204" pitchFamily="34" charset="0"/>
              <a:buChar char="•"/>
            </a:pPr>
            <a:r>
              <a:rPr lang="en-US" dirty="0">
                <a:latin typeface="Aptos Light" panose="020B0004020202020204" pitchFamily="34" charset="0"/>
              </a:rPr>
              <a:t>As per the current status of SER research, a range of strategies have been employed, for speech analysis and classification. </a:t>
            </a:r>
          </a:p>
        </p:txBody>
      </p:sp>
    </p:spTree>
    <p:extLst>
      <p:ext uri="{BB962C8B-B14F-4D97-AF65-F5344CB8AC3E}">
        <p14:creationId xmlns:p14="http://schemas.microsoft.com/office/powerpoint/2010/main" val="2217068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sz="3600" b="1" dirty="0">
                <a:solidFill>
                  <a:srgbClr val="FFFFFF"/>
                </a:solidFill>
                <a:latin typeface="Aptos Light" panose="020B0004020202020204" pitchFamily="34" charset="0"/>
              </a:rPr>
              <a:t>Background of the Research</a:t>
            </a:r>
            <a:br>
              <a:rPr lang="en-GB" sz="3600" b="1" dirty="0">
                <a:solidFill>
                  <a:srgbClr val="FFFFFF"/>
                </a:solidFill>
                <a:latin typeface="Aptos Light" panose="020B0004020202020204" pitchFamily="34" charset="0"/>
              </a:rPr>
            </a:br>
            <a:endParaRPr lang="en-GB" sz="3600" b="1" dirty="0">
              <a:solidFill>
                <a:srgbClr val="FFFFFF"/>
              </a:solidFill>
              <a:latin typeface="Aptos Light"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Autofit/>
          </a:bodyPr>
          <a:lstStyle/>
          <a:p>
            <a:pPr algn="just"/>
            <a:r>
              <a:rPr lang="en-US" sz="1800" dirty="0">
                <a:latin typeface="Aptos Light" panose="020B0004020202020204" pitchFamily="34" charset="0"/>
              </a:rPr>
              <a:t>SER is comprised of two phases: feature extraction and feature classification </a:t>
            </a:r>
          </a:p>
          <a:p>
            <a:pPr algn="just"/>
            <a:r>
              <a:rPr lang="en-US" sz="1800" dirty="0">
                <a:latin typeface="Aptos Light" panose="020B0004020202020204" pitchFamily="34" charset="0"/>
              </a:rPr>
              <a:t>For the extraction of features, various technologies are used, such as </a:t>
            </a:r>
            <a:r>
              <a:rPr lang="en-US" sz="1800" b="1" dirty="0">
                <a:solidFill>
                  <a:srgbClr val="FF0000"/>
                </a:solidFill>
                <a:latin typeface="Aptos Light" panose="020B0004020202020204" pitchFamily="34" charset="0"/>
              </a:rPr>
              <a:t>acoustic feature extraction </a:t>
            </a:r>
            <a:r>
              <a:rPr lang="en-US" sz="1800" dirty="0">
                <a:latin typeface="Aptos Light" panose="020B0004020202020204" pitchFamily="34" charset="0"/>
              </a:rPr>
              <a:t>(involves analyzing various speech characteristics like pitch, tone, and speed through techniques like </a:t>
            </a:r>
            <a:r>
              <a:rPr lang="en-US" sz="1800" b="1" dirty="0">
                <a:solidFill>
                  <a:srgbClr val="FF0000"/>
                </a:solidFill>
                <a:latin typeface="Aptos Light" panose="020B0004020202020204" pitchFamily="34" charset="0"/>
              </a:rPr>
              <a:t>Mel-Frequency Cepstral Coefficients (MFCCs)</a:t>
            </a:r>
            <a:r>
              <a:rPr lang="en-US" sz="1800" dirty="0">
                <a:latin typeface="Aptos Light" panose="020B0004020202020204" pitchFamily="34" charset="0"/>
              </a:rPr>
              <a:t>), </a:t>
            </a:r>
            <a:r>
              <a:rPr lang="en-US" sz="1800" b="1" dirty="0">
                <a:solidFill>
                  <a:srgbClr val="FF0000"/>
                </a:solidFill>
                <a:latin typeface="Aptos Light" panose="020B0004020202020204" pitchFamily="34" charset="0"/>
              </a:rPr>
              <a:t>prosodic analysis </a:t>
            </a:r>
            <a:r>
              <a:rPr lang="en-US" sz="1800" dirty="0">
                <a:latin typeface="Aptos Light" panose="020B0004020202020204" pitchFamily="34" charset="0"/>
              </a:rPr>
              <a:t>(refers to the analysis of rhythm, stress, and intonation of speech) and </a:t>
            </a:r>
            <a:r>
              <a:rPr lang="en-US" sz="1800" b="1" dirty="0">
                <a:solidFill>
                  <a:srgbClr val="FF0000"/>
                </a:solidFill>
                <a:latin typeface="Aptos Light" panose="020B0004020202020204" pitchFamily="34" charset="0"/>
              </a:rPr>
              <a:t>spectral analysis </a:t>
            </a:r>
            <a:r>
              <a:rPr lang="en-US" sz="1800" dirty="0">
                <a:latin typeface="Aptos Light" panose="020B0004020202020204" pitchFamily="34" charset="0"/>
              </a:rPr>
              <a:t>(involves examining the frequency spectrum of speech through techniques like Fourier Transform).</a:t>
            </a:r>
          </a:p>
          <a:p>
            <a:pPr algn="just"/>
            <a:r>
              <a:rPr lang="en-US" sz="1800" dirty="0">
                <a:latin typeface="Aptos Light" panose="020B0004020202020204" pitchFamily="34" charset="0"/>
              </a:rPr>
              <a:t>Once the features are extracted, the next step involves classifying them into distinct emotions, which employs ML and DL techniques . </a:t>
            </a:r>
          </a:p>
          <a:p>
            <a:pPr algn="just"/>
            <a:r>
              <a:rPr lang="en-US" sz="1800" dirty="0">
                <a:latin typeface="Aptos Light" panose="020B0004020202020204" pitchFamily="34" charset="0"/>
              </a:rPr>
              <a:t>The commonly used machine learning algorithms include Support Vector Machine, K-Nearest Neighbor, and Decision Tree, where DL techniques, including Recurrent Neural Networks (RNNs) and CNNs.</a:t>
            </a:r>
          </a:p>
          <a:p>
            <a:pPr algn="just"/>
            <a:r>
              <a:rPr lang="en-US" sz="1800" dirty="0">
                <a:latin typeface="Aptos Light" panose="020B0004020202020204" pitchFamily="34" charset="0"/>
              </a:rPr>
              <a:t>In recent years, DL has drawn more interest and is seen to be a developing subject of study in SER. </a:t>
            </a:r>
          </a:p>
          <a:p>
            <a:pPr algn="just"/>
            <a:r>
              <a:rPr lang="en-US" sz="1800" dirty="0">
                <a:latin typeface="Aptos Light" panose="020B0004020202020204" pitchFamily="34" charset="0"/>
              </a:rPr>
              <a:t>According to the state-of-the-art , CNN demonstrated better discriminative performance compared to other DL architectures employed and often outperformed traditional methods employed for SER. </a:t>
            </a:r>
            <a:endParaRPr lang="en-GB" sz="1800" dirty="0">
              <a:latin typeface="Aptos Light" panose="020B0004020202020204" pitchFamily="34" charset="0"/>
            </a:endParaRPr>
          </a:p>
        </p:txBody>
      </p:sp>
      <p:pic>
        <p:nvPicPr>
          <p:cNvPr id="1026" name="Picture 2">
            <a:extLst>
              <a:ext uri="{FF2B5EF4-FFF2-40B4-BE49-F238E27FC236}">
                <a16:creationId xmlns:a16="http://schemas.microsoft.com/office/drawing/2014/main" id="{6C3FA45B-48C9-3114-42AB-7780FB888B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710491"/>
            <a:ext cx="4167271" cy="1147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5916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1153572"/>
            <a:ext cx="3200400" cy="4461163"/>
          </a:xfrm>
        </p:spPr>
        <p:txBody>
          <a:bodyPr>
            <a:normAutofit/>
          </a:bodyPr>
          <a:lstStyle/>
          <a:p>
            <a:r>
              <a:rPr lang="en-GB" sz="3600" b="1" dirty="0">
                <a:solidFill>
                  <a:srgbClr val="FFFFFF"/>
                </a:solidFill>
                <a:latin typeface="Aptos Light" panose="020B0004020202020204" pitchFamily="34" charset="0"/>
              </a:rPr>
              <a:t>State of the Art</a:t>
            </a:r>
            <a:br>
              <a:rPr lang="en-GB" b="1" dirty="0">
                <a:solidFill>
                  <a:srgbClr val="FFFFFF"/>
                </a:solidFill>
                <a:latin typeface="Aptos Light" panose="020B0004020202020204" pitchFamily="34" charset="0"/>
              </a:rPr>
            </a:br>
            <a:endParaRPr lang="en-GB" b="1" dirty="0">
              <a:solidFill>
                <a:srgbClr val="FFFFFF"/>
              </a:solidFill>
              <a:latin typeface="Aptos Light" panose="020B0004020202020204" pitchFamily="34" charset="0"/>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6AE1004E-3AC0-6798-0ED2-2989FE106175}"/>
              </a:ext>
            </a:extLst>
          </p:cNvPr>
          <p:cNvGraphicFramePr>
            <a:graphicFrameLocks noGrp="1"/>
          </p:cNvGraphicFramePr>
          <p:nvPr>
            <p:extLst>
              <p:ext uri="{D42A27DB-BD31-4B8C-83A1-F6EECF244321}">
                <p14:modId xmlns:p14="http://schemas.microsoft.com/office/powerpoint/2010/main" val="2000202908"/>
              </p:ext>
            </p:extLst>
          </p:nvPr>
        </p:nvGraphicFramePr>
        <p:xfrm>
          <a:off x="4261507" y="160020"/>
          <a:ext cx="7836258" cy="6568041"/>
        </p:xfrm>
        <a:graphic>
          <a:graphicData uri="http://schemas.openxmlformats.org/drawingml/2006/table">
            <a:tbl>
              <a:tblPr firstRow="1" firstCol="1" bandRow="1">
                <a:tableStyleId>{0505E3EF-67EA-436B-97B2-0124C06EBD24}</a:tableStyleId>
              </a:tblPr>
              <a:tblGrid>
                <a:gridCol w="1741391">
                  <a:extLst>
                    <a:ext uri="{9D8B030D-6E8A-4147-A177-3AD203B41FA5}">
                      <a16:colId xmlns:a16="http://schemas.microsoft.com/office/drawing/2014/main" val="3293523182"/>
                    </a:ext>
                  </a:extLst>
                </a:gridCol>
                <a:gridCol w="2196087">
                  <a:extLst>
                    <a:ext uri="{9D8B030D-6E8A-4147-A177-3AD203B41FA5}">
                      <a16:colId xmlns:a16="http://schemas.microsoft.com/office/drawing/2014/main" val="2586053332"/>
                    </a:ext>
                  </a:extLst>
                </a:gridCol>
                <a:gridCol w="3898780">
                  <a:extLst>
                    <a:ext uri="{9D8B030D-6E8A-4147-A177-3AD203B41FA5}">
                      <a16:colId xmlns:a16="http://schemas.microsoft.com/office/drawing/2014/main" val="690646780"/>
                    </a:ext>
                  </a:extLst>
                </a:gridCol>
              </a:tblGrid>
              <a:tr h="336823">
                <a:tc>
                  <a:txBody>
                    <a:bodyPr/>
                    <a:lstStyle/>
                    <a:p>
                      <a:pPr marL="0" marR="0" algn="just">
                        <a:spcBef>
                          <a:spcPts val="0"/>
                        </a:spcBef>
                        <a:spcAft>
                          <a:spcPts val="0"/>
                        </a:spcAft>
                      </a:pPr>
                      <a:r>
                        <a:rPr lang="en-US" sz="1100" dirty="0">
                          <a:effectLst/>
                          <a:latin typeface="Aptos Light" panose="020B0004020202020204" pitchFamily="34" charset="0"/>
                        </a:rPr>
                        <a:t>Reference </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Algorithm/technique used</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Scope of the study </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3640110506"/>
                  </a:ext>
                </a:extLst>
              </a:tr>
              <a:tr h="673645">
                <a:tc>
                  <a:txBody>
                    <a:bodyPr/>
                    <a:lstStyle/>
                    <a:p>
                      <a:pPr marL="0" marR="0" algn="just">
                        <a:spcBef>
                          <a:spcPts val="0"/>
                        </a:spcBef>
                        <a:spcAft>
                          <a:spcPts val="0"/>
                        </a:spcAft>
                      </a:pPr>
                      <a:r>
                        <a:rPr lang="en-US" sz="1100" dirty="0">
                          <a:effectLst/>
                          <a:latin typeface="Aptos Light" panose="020B0004020202020204" pitchFamily="34" charset="0"/>
                        </a:rPr>
                        <a:t>(Zheng et al., 2015)</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dirty="0">
                          <a:effectLst/>
                          <a:latin typeface="Aptos Light" panose="020B0004020202020204" pitchFamily="34" charset="0"/>
                        </a:rPr>
                        <a:t>CNN</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dirty="0">
                          <a:effectLst/>
                          <a:latin typeface="Aptos Light" panose="020B0004020202020204" pitchFamily="34" charset="0"/>
                        </a:rPr>
                        <a:t>This research presents a methodical approach to the implementation of an efficient emotion identification system that is built on deep CNNs.</a:t>
                      </a:r>
                    </a:p>
                    <a:p>
                      <a:pPr marL="0" marR="0" algn="just">
                        <a:spcBef>
                          <a:spcPts val="0"/>
                        </a:spcBef>
                        <a:spcAft>
                          <a:spcPts val="0"/>
                        </a:spcAft>
                      </a:pPr>
                      <a:r>
                        <a:rPr lang="en-US" sz="1100" dirty="0">
                          <a:effectLst/>
                          <a:latin typeface="Aptos Light" panose="020B0004020202020204" pitchFamily="34" charset="0"/>
                        </a:rPr>
                        <a:t> </a:t>
                      </a:r>
                      <a:endParaRPr lang="en-US" sz="1100" dirty="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3753523432"/>
                  </a:ext>
                </a:extLst>
              </a:tr>
              <a:tr h="1010468">
                <a:tc>
                  <a:txBody>
                    <a:bodyPr/>
                    <a:lstStyle/>
                    <a:p>
                      <a:pPr marL="0" marR="0" algn="just">
                        <a:spcBef>
                          <a:spcPts val="0"/>
                        </a:spcBef>
                        <a:spcAft>
                          <a:spcPts val="0"/>
                        </a:spcAft>
                      </a:pPr>
                      <a:r>
                        <a:rPr lang="en-US" sz="1100" dirty="0">
                          <a:effectLst/>
                          <a:latin typeface="Aptos Light" panose="020B0004020202020204" pitchFamily="34" charset="0"/>
                        </a:rPr>
                        <a:t>(Neumann &amp; Vu, 2017)</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dirty="0">
                          <a:effectLst/>
                          <a:latin typeface="Aptos Light" panose="020B0004020202020204" pitchFamily="34" charset="0"/>
                        </a:rPr>
                        <a:t>The research involved using an attentive CNN with a multi-view learning objective to assess system performance. This assessment was based on varying the length of the input signal, experimenting with different acoustic feature sets, and analyzing various types of emotionally charged speech.</a:t>
                      </a:r>
                    </a:p>
                    <a:p>
                      <a:pPr marL="0" marR="0" algn="just">
                        <a:spcBef>
                          <a:spcPts val="0"/>
                        </a:spcBef>
                        <a:spcAft>
                          <a:spcPts val="0"/>
                        </a:spcAft>
                      </a:pPr>
                      <a:r>
                        <a:rPr lang="en-US" sz="1100" dirty="0">
                          <a:effectLst/>
                          <a:latin typeface="Aptos Light" panose="020B0004020202020204" pitchFamily="34" charset="0"/>
                        </a:rPr>
                        <a:t> </a:t>
                      </a:r>
                      <a:endParaRPr lang="en-US" sz="1100" dirty="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2818864529"/>
                  </a:ext>
                </a:extLst>
              </a:tr>
              <a:tr h="336823">
                <a:tc>
                  <a:txBody>
                    <a:bodyPr/>
                    <a:lstStyle/>
                    <a:p>
                      <a:pPr marL="0" marR="0" algn="just">
                        <a:spcBef>
                          <a:spcPts val="0"/>
                        </a:spcBef>
                        <a:spcAft>
                          <a:spcPts val="0"/>
                        </a:spcAft>
                      </a:pPr>
                      <a:r>
                        <a:rPr lang="en-US" sz="1100" dirty="0">
                          <a:effectLst/>
                          <a:latin typeface="Aptos Light" panose="020B0004020202020204" pitchFamily="34" charset="0"/>
                        </a:rPr>
                        <a:t>(Badshah et al., 2017)</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Presents a method for SER using spectrograms and deep CNN.</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3736010330"/>
                  </a:ext>
                </a:extLst>
              </a:tr>
              <a:tr h="505234">
                <a:tc>
                  <a:txBody>
                    <a:bodyPr/>
                    <a:lstStyle/>
                    <a:p>
                      <a:pPr marL="0" marR="0" algn="just">
                        <a:spcBef>
                          <a:spcPts val="0"/>
                        </a:spcBef>
                        <a:spcAft>
                          <a:spcPts val="0"/>
                        </a:spcAft>
                      </a:pPr>
                      <a:r>
                        <a:rPr lang="en-US" sz="1100" dirty="0">
                          <a:effectLst/>
                          <a:latin typeface="Aptos Light" panose="020B0004020202020204" pitchFamily="34" charset="0"/>
                        </a:rPr>
                        <a:t>(Huang et al., 2014)</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The study introduces a method where a semi-CNN is used for learning features that are crucial for emotion detection in speech.</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1803863144"/>
                  </a:ext>
                </a:extLst>
              </a:tr>
              <a:tr h="505234">
                <a:tc>
                  <a:txBody>
                    <a:bodyPr/>
                    <a:lstStyle/>
                    <a:p>
                      <a:pPr marL="0" marR="0" algn="just">
                        <a:spcBef>
                          <a:spcPts val="0"/>
                        </a:spcBef>
                        <a:spcAft>
                          <a:spcPts val="0"/>
                        </a:spcAft>
                      </a:pPr>
                      <a:r>
                        <a:rPr lang="en-US" sz="1100" dirty="0">
                          <a:effectLst/>
                          <a:latin typeface="Aptos Light" panose="020B0004020202020204" pitchFamily="34" charset="0"/>
                        </a:rPr>
                        <a:t>(Lim et al., 2016)</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 and RNN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The authors have designed a  SER model based on CNN and RNN and evaluated on emotional speech data.</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1796067186"/>
                  </a:ext>
                </a:extLst>
              </a:tr>
              <a:tr h="842056">
                <a:tc>
                  <a:txBody>
                    <a:bodyPr/>
                    <a:lstStyle/>
                    <a:p>
                      <a:pPr marL="0" marR="0" algn="just">
                        <a:spcBef>
                          <a:spcPts val="0"/>
                        </a:spcBef>
                        <a:spcAft>
                          <a:spcPts val="0"/>
                        </a:spcAft>
                      </a:pPr>
                      <a:r>
                        <a:rPr lang="en-US" sz="1100" dirty="0">
                          <a:effectLst/>
                          <a:latin typeface="Aptos Light" panose="020B0004020202020204" pitchFamily="34" charset="0"/>
                        </a:rPr>
                        <a:t>(Issa et al., 2020)</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In order to identify emotions, the authors present a novel architecture that utilizes features extracted from sound files, including spectral contrast, chromagram, mel-frequency cepstral coefficients and tonnetz representation, and chromagram, as inputs for a one-dimensional CNN.</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108345891"/>
                  </a:ext>
                </a:extLst>
              </a:tr>
              <a:tr h="505234">
                <a:tc>
                  <a:txBody>
                    <a:bodyPr/>
                    <a:lstStyle/>
                    <a:p>
                      <a:pPr marL="0" marR="0" algn="just">
                        <a:spcBef>
                          <a:spcPts val="0"/>
                        </a:spcBef>
                        <a:spcAft>
                          <a:spcPts val="0"/>
                        </a:spcAft>
                      </a:pPr>
                      <a:r>
                        <a:rPr lang="en-US" sz="1100" dirty="0">
                          <a:effectLst/>
                          <a:latin typeface="Aptos Light" panose="020B0004020202020204" pitchFamily="34" charset="0"/>
                        </a:rPr>
                        <a:t>(Bertero &amp; Fung, 2017)</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The authors propose a real-time CNN for SER to recognize three emotional states in the study.</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3154280973"/>
                  </a:ext>
                </a:extLst>
              </a:tr>
              <a:tr h="505234">
                <a:tc>
                  <a:txBody>
                    <a:bodyPr/>
                    <a:lstStyle/>
                    <a:p>
                      <a:pPr marL="0" marR="0" algn="just">
                        <a:spcBef>
                          <a:spcPts val="0"/>
                        </a:spcBef>
                        <a:spcAft>
                          <a:spcPts val="0"/>
                        </a:spcAft>
                      </a:pPr>
                      <a:r>
                        <a:rPr lang="en-US" sz="1100" dirty="0">
                          <a:effectLst/>
                          <a:latin typeface="Aptos Light" panose="020B0004020202020204" pitchFamily="34" charset="0"/>
                        </a:rPr>
                        <a:t>(Tzirakis et al., 2018) </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 and LSTM</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The authors present a novel continuous SER model using CNN and LSTM.</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3107438432"/>
                  </a:ext>
                </a:extLst>
              </a:tr>
              <a:tr h="842056">
                <a:tc>
                  <a:txBody>
                    <a:bodyPr/>
                    <a:lstStyle/>
                    <a:p>
                      <a:pPr marL="0" marR="0" algn="just">
                        <a:spcBef>
                          <a:spcPts val="0"/>
                        </a:spcBef>
                        <a:spcAft>
                          <a:spcPts val="0"/>
                        </a:spcAft>
                      </a:pPr>
                      <a:r>
                        <a:rPr lang="en-US" sz="1100" dirty="0">
                          <a:effectLst/>
                          <a:latin typeface="Aptos Light" panose="020B0004020202020204" pitchFamily="34" charset="0"/>
                        </a:rPr>
                        <a:t>(Mao et al., 2014)</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The authors proposed using CNN to discover affect-salient features for SER. Their experimental findings on benchmark datasets demonstrate that the method employed produces consistent and dependable scene recognition performance.</a:t>
                      </a:r>
                    </a:p>
                    <a:p>
                      <a:pPr marL="0" marR="0" algn="just">
                        <a:spcBef>
                          <a:spcPts val="0"/>
                        </a:spcBef>
                        <a:spcAft>
                          <a:spcPts val="0"/>
                        </a:spcAft>
                      </a:pPr>
                      <a:r>
                        <a:rPr lang="en-US" sz="1100">
                          <a:effectLst/>
                          <a:latin typeface="Aptos Light" panose="020B0004020202020204" pitchFamily="34" charset="0"/>
                        </a:rPr>
                        <a:t> </a:t>
                      </a:r>
                      <a:endParaRPr lang="en-US" sz="110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1970750243"/>
                  </a:ext>
                </a:extLst>
              </a:tr>
              <a:tr h="505234">
                <a:tc>
                  <a:txBody>
                    <a:bodyPr/>
                    <a:lstStyle/>
                    <a:p>
                      <a:pPr marL="0" marR="0" algn="just">
                        <a:spcBef>
                          <a:spcPts val="0"/>
                        </a:spcBef>
                        <a:spcAft>
                          <a:spcPts val="0"/>
                        </a:spcAft>
                      </a:pPr>
                      <a:r>
                        <a:rPr lang="en-US" sz="1100" dirty="0">
                          <a:effectLst/>
                          <a:latin typeface="Aptos Light" panose="020B0004020202020204" pitchFamily="34" charset="0"/>
                        </a:rPr>
                        <a:t>(Zhang et al., 2018)</a:t>
                      </a:r>
                      <a:endParaRPr lang="en-US" sz="1100" dirty="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a:effectLst/>
                          <a:latin typeface="Aptos Light" panose="020B0004020202020204" pitchFamily="34" charset="0"/>
                        </a:rPr>
                        <a:t>CNN</a:t>
                      </a:r>
                      <a:endParaRPr lang="en-US" sz="1100">
                        <a:effectLst/>
                        <a:latin typeface="Aptos Light" panose="020B0004020202020204" pitchFamily="34" charset="0"/>
                        <a:ea typeface="SimSun" panose="02010600030101010101" pitchFamily="2" charset="-122"/>
                      </a:endParaRPr>
                    </a:p>
                  </a:txBody>
                  <a:tcPr marL="38244" marR="38244" marT="0" marB="0"/>
                </a:tc>
                <a:tc>
                  <a:txBody>
                    <a:bodyPr/>
                    <a:lstStyle/>
                    <a:p>
                      <a:pPr marL="0" marR="0" algn="just">
                        <a:spcBef>
                          <a:spcPts val="0"/>
                        </a:spcBef>
                        <a:spcAft>
                          <a:spcPts val="0"/>
                        </a:spcAft>
                      </a:pPr>
                      <a:r>
                        <a:rPr lang="en-US" sz="1100" dirty="0">
                          <a:effectLst/>
                          <a:latin typeface="Aptos Light" panose="020B0004020202020204" pitchFamily="34" charset="0"/>
                        </a:rPr>
                        <a:t>The authors investigated how a deep CNN can be utilized to bridge the emotional gap in voice signals.</a:t>
                      </a:r>
                    </a:p>
                    <a:p>
                      <a:pPr marL="0" marR="0" algn="just">
                        <a:spcBef>
                          <a:spcPts val="0"/>
                        </a:spcBef>
                        <a:spcAft>
                          <a:spcPts val="0"/>
                        </a:spcAft>
                      </a:pPr>
                      <a:r>
                        <a:rPr lang="en-US" sz="1100" dirty="0">
                          <a:effectLst/>
                          <a:latin typeface="Aptos Light" panose="020B0004020202020204" pitchFamily="34" charset="0"/>
                        </a:rPr>
                        <a:t> </a:t>
                      </a:r>
                      <a:endParaRPr lang="en-US" sz="1100" dirty="0">
                        <a:effectLst/>
                        <a:latin typeface="Aptos Light" panose="020B0004020202020204" pitchFamily="34" charset="0"/>
                        <a:ea typeface="SimSun" panose="02010600030101010101" pitchFamily="2" charset="-122"/>
                      </a:endParaRPr>
                    </a:p>
                  </a:txBody>
                  <a:tcPr marL="38244" marR="38244" marT="0" marB="0"/>
                </a:tc>
                <a:extLst>
                  <a:ext uri="{0D108BD9-81ED-4DB2-BD59-A6C34878D82A}">
                    <a16:rowId xmlns:a16="http://schemas.microsoft.com/office/drawing/2014/main" val="3929292385"/>
                  </a:ext>
                </a:extLst>
              </a:tr>
            </a:tbl>
          </a:graphicData>
        </a:graphic>
      </p:graphicFrame>
    </p:spTree>
    <p:extLst>
      <p:ext uri="{BB962C8B-B14F-4D97-AF65-F5344CB8AC3E}">
        <p14:creationId xmlns:p14="http://schemas.microsoft.com/office/powerpoint/2010/main" val="216599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8165" y="1153572"/>
            <a:ext cx="3609107" cy="4461163"/>
          </a:xfrm>
        </p:spPr>
        <p:txBody>
          <a:bodyPr>
            <a:normAutofit/>
          </a:bodyPr>
          <a:lstStyle/>
          <a:p>
            <a:r>
              <a:rPr lang="en-GB" sz="3600" b="1" dirty="0">
                <a:solidFill>
                  <a:srgbClr val="FFFFFF"/>
                </a:solidFill>
                <a:latin typeface="Aptos Light" panose="020B0004020202020204" pitchFamily="34" charset="0"/>
              </a:rPr>
              <a:t>Key Contributions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r>
              <a:rPr lang="en-US" sz="2000" dirty="0">
                <a:latin typeface="Aptos Light" panose="020B0004020202020204" pitchFamily="34" charset="0"/>
              </a:rPr>
              <a:t>Motivated by the fact that designing a more efficient way of identifying emotions through human speech, this study presents a novel CNN architecture for SER. By harnessing the capabilities of DL, this proposed architecture achieves exceptional accuracy in distinguishing human emotions from speech data</a:t>
            </a:r>
          </a:p>
          <a:p>
            <a:pPr lvl="1">
              <a:buFont typeface="Wingdings" panose="05000000000000000000" pitchFamily="2" charset="2"/>
              <a:buChar char="Ø"/>
            </a:pPr>
            <a:r>
              <a:rPr lang="en-US" sz="1600" dirty="0">
                <a:latin typeface="Aptos Light" panose="020B0004020202020204" pitchFamily="34" charset="0"/>
              </a:rPr>
              <a:t>Propose a novel CNN model for speech emotion recognition integrating CNN layers with Long Short-Term Memory (LSTM) layers, combining speech data from three distinct datasets for training the underlying model.</a:t>
            </a:r>
          </a:p>
          <a:p>
            <a:pPr lvl="1">
              <a:buFont typeface="Wingdings" panose="05000000000000000000" pitchFamily="2" charset="2"/>
              <a:buChar char="Ø"/>
            </a:pPr>
            <a:r>
              <a:rPr lang="en-US" sz="1600" dirty="0">
                <a:latin typeface="Aptos Light" panose="020B0004020202020204" pitchFamily="34" charset="0"/>
              </a:rPr>
              <a:t>Employ data augmentation techniques to improve the generalization of the proposed CNN model and prevent overfitting. </a:t>
            </a:r>
          </a:p>
        </p:txBody>
      </p:sp>
    </p:spTree>
    <p:extLst>
      <p:ext uri="{BB962C8B-B14F-4D97-AF65-F5344CB8AC3E}">
        <p14:creationId xmlns:p14="http://schemas.microsoft.com/office/powerpoint/2010/main" val="352891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4" name="Rectangle 2063">
            <a:extLst>
              <a:ext uri="{FF2B5EF4-FFF2-40B4-BE49-F238E27FC236}">
                <a16:creationId xmlns:a16="http://schemas.microsoft.com/office/drawing/2014/main" id="{95199994-21AE-49A2-BA0D-12E295989A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TextBox 15"/>
          <p:cNvSpPr txBox="1"/>
          <p:nvPr/>
        </p:nvSpPr>
        <p:spPr>
          <a:xfrm>
            <a:off x="6769570" y="530578"/>
            <a:ext cx="4771178" cy="1160110"/>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3600" b="1" kern="1200" dirty="0">
                <a:solidFill>
                  <a:schemeClr val="tx1"/>
                </a:solidFill>
                <a:latin typeface="Aptos Light" panose="020B0004020202020204" pitchFamily="34" charset="0"/>
                <a:ea typeface="+mj-ea"/>
                <a:cs typeface="+mj-cs"/>
              </a:rPr>
              <a:t>Methodology</a:t>
            </a:r>
          </a:p>
        </p:txBody>
      </p:sp>
      <p:pic>
        <p:nvPicPr>
          <p:cNvPr id="2050" name="Picture 2">
            <a:extLst>
              <a:ext uri="{FF2B5EF4-FFF2-40B4-BE49-F238E27FC236}">
                <a16:creationId xmlns:a16="http://schemas.microsoft.com/office/drawing/2014/main" id="{33469355-C743-3DC0-EB3E-C1E5CE6AC03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38200" y="2888910"/>
            <a:ext cx="5440195" cy="1564056"/>
          </a:xfrm>
          <a:custGeom>
            <a:avLst/>
            <a:gdLst/>
            <a:ahLst/>
            <a:cxnLst/>
            <a:rect l="l" t="t" r="r" b="b"/>
            <a:pathLst>
              <a:path w="4643496" h="5550370">
                <a:moveTo>
                  <a:pt x="81586" y="0"/>
                </a:moveTo>
                <a:lnTo>
                  <a:pt x="4561910" y="0"/>
                </a:lnTo>
                <a:cubicBezTo>
                  <a:pt x="4606969" y="0"/>
                  <a:pt x="4643496" y="36527"/>
                  <a:pt x="4643496" y="81586"/>
                </a:cubicBezTo>
                <a:lnTo>
                  <a:pt x="4643496" y="5468784"/>
                </a:lnTo>
                <a:cubicBezTo>
                  <a:pt x="4643496" y="5513843"/>
                  <a:pt x="4606969" y="5550370"/>
                  <a:pt x="4561910" y="5550370"/>
                </a:cubicBezTo>
                <a:lnTo>
                  <a:pt x="81586" y="5550370"/>
                </a:lnTo>
                <a:cubicBezTo>
                  <a:pt x="36527" y="5550370"/>
                  <a:pt x="0" y="5513843"/>
                  <a:pt x="0" y="5468784"/>
                </a:cubicBezTo>
                <a:lnTo>
                  <a:pt x="0" y="81586"/>
                </a:lnTo>
                <a:cubicBezTo>
                  <a:pt x="0" y="36527"/>
                  <a:pt x="36527" y="0"/>
                  <a:pt x="81586"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6" name="Arc 2065">
            <a:extLst>
              <a:ext uri="{FF2B5EF4-FFF2-40B4-BE49-F238E27FC236}">
                <a16:creationId xmlns:a16="http://schemas.microsoft.com/office/drawing/2014/main" id="{A2C34835-4F79-4934-B151-D68E79764C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269068">
            <a:off x="8717845" y="3339275"/>
            <a:ext cx="2987899" cy="2987899"/>
          </a:xfrm>
          <a:prstGeom prst="arc">
            <a:avLst>
              <a:gd name="adj1" fmla="val 14441841"/>
              <a:gd name="adj2" fmla="val 0"/>
            </a:avLst>
          </a:prstGeom>
          <a:ln w="127000" cap="rnd">
            <a:solidFill>
              <a:schemeClr val="accent4">
                <a:alpha val="95000"/>
              </a:schemeClr>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D290625F-4252-E930-EB66-6C23ADA957D8}"/>
              </a:ext>
            </a:extLst>
          </p:cNvPr>
          <p:cNvSpPr txBox="1"/>
          <p:nvPr/>
        </p:nvSpPr>
        <p:spPr>
          <a:xfrm>
            <a:off x="6769570" y="1825625"/>
            <a:ext cx="4584230" cy="4388908"/>
          </a:xfrm>
          <a:prstGeom prst="rect">
            <a:avLst/>
          </a:prstGeom>
        </p:spPr>
        <p:txBody>
          <a:bodyPr vert="horz" lIns="91440" tIns="45720" rIns="91440" bIns="45720" rtlCol="0">
            <a:normAutofit/>
          </a:bodyPr>
          <a:lstStyle/>
          <a:p>
            <a:pPr marL="57150" indent="-285750" algn="just" defTabSz="914400">
              <a:lnSpc>
                <a:spcPct val="90000"/>
              </a:lnSpc>
              <a:spcAft>
                <a:spcPts val="600"/>
              </a:spcAft>
              <a:buFont typeface="Wingdings" panose="05000000000000000000" pitchFamily="2" charset="2"/>
              <a:buChar char="§"/>
            </a:pPr>
            <a:r>
              <a:rPr lang="en-US" dirty="0">
                <a:latin typeface="Aptos Light" panose="020B0004020202020204" pitchFamily="34" charset="0"/>
              </a:rPr>
              <a:t>The dataset was constructed through the concatenation of data extracted from three distinct databases: the </a:t>
            </a:r>
            <a:r>
              <a:rPr lang="en-US" dirty="0">
                <a:solidFill>
                  <a:srgbClr val="FF0000"/>
                </a:solidFill>
                <a:latin typeface="Aptos Light" panose="020B0004020202020204" pitchFamily="34" charset="0"/>
              </a:rPr>
              <a:t>toronto emotional speech set , the crowd-sourced emotional multimodal actors dataset , and the surrey audio-visual expressed emotion database</a:t>
            </a:r>
            <a:r>
              <a:rPr lang="en-US" dirty="0">
                <a:latin typeface="Aptos Light" panose="020B0004020202020204" pitchFamily="34" charset="0"/>
              </a:rPr>
              <a:t>. </a:t>
            </a:r>
          </a:p>
          <a:p>
            <a:pPr marL="57150" indent="-285750" algn="just" defTabSz="914400">
              <a:lnSpc>
                <a:spcPct val="90000"/>
              </a:lnSpc>
              <a:spcAft>
                <a:spcPts val="600"/>
              </a:spcAft>
              <a:buFont typeface="Wingdings" panose="05000000000000000000" pitchFamily="2" charset="2"/>
              <a:buChar char="§"/>
            </a:pPr>
            <a:r>
              <a:rPr lang="en-US" dirty="0">
                <a:latin typeface="Aptos Light" panose="020B0004020202020204" pitchFamily="34" charset="0"/>
              </a:rPr>
              <a:t>The prepared dataset encompasses short voice messages, which include English phrases voiced by professional actors (including both male and female voices), and the data was in the .wav file format. </a:t>
            </a:r>
          </a:p>
          <a:p>
            <a:pPr marL="57150" indent="-285750" algn="just" defTabSz="914400">
              <a:lnSpc>
                <a:spcPct val="90000"/>
              </a:lnSpc>
              <a:spcAft>
                <a:spcPts val="600"/>
              </a:spcAft>
              <a:buFont typeface="Wingdings" panose="05000000000000000000" pitchFamily="2" charset="2"/>
              <a:buChar char="§"/>
            </a:pPr>
            <a:r>
              <a:rPr lang="en-US" dirty="0">
                <a:latin typeface="Aptos Light" panose="020B0004020202020204" pitchFamily="34" charset="0"/>
              </a:rPr>
              <a:t>Data were extracted in a way to contain </a:t>
            </a:r>
            <a:r>
              <a:rPr lang="en-US" dirty="0">
                <a:solidFill>
                  <a:srgbClr val="FF0000"/>
                </a:solidFill>
                <a:latin typeface="Aptos Light" panose="020B0004020202020204" pitchFamily="34" charset="0"/>
              </a:rPr>
              <a:t>seven types of emotions: angry, happy, disgust, surprised, sad, and fear.</a:t>
            </a:r>
          </a:p>
          <a:p>
            <a:pPr marL="57150" indent="-285750" algn="just" defTabSz="914400">
              <a:lnSpc>
                <a:spcPct val="90000"/>
              </a:lnSpc>
              <a:spcAft>
                <a:spcPts val="600"/>
              </a:spcAft>
              <a:buFont typeface="Wingdings" panose="05000000000000000000" pitchFamily="2" charset="2"/>
              <a:buChar char="§"/>
            </a:pPr>
            <a:r>
              <a:rPr lang="en-US" dirty="0">
                <a:latin typeface="Aptos Light" panose="020B0004020202020204" pitchFamily="34" charset="0"/>
              </a:rPr>
              <a:t>Final concatenated dataset contains </a:t>
            </a:r>
            <a:r>
              <a:rPr lang="en-US" dirty="0">
                <a:solidFill>
                  <a:srgbClr val="FF0000"/>
                </a:solidFill>
                <a:latin typeface="Aptos Light" panose="020B0004020202020204" pitchFamily="34" charset="0"/>
              </a:rPr>
              <a:t>10722</a:t>
            </a:r>
            <a:r>
              <a:rPr lang="en-US" dirty="0">
                <a:latin typeface="Aptos Light" panose="020B0004020202020204" pitchFamily="34" charset="0"/>
              </a:rPr>
              <a:t> voice records.</a:t>
            </a:r>
          </a:p>
        </p:txBody>
      </p:sp>
    </p:spTree>
    <p:extLst>
      <p:ext uri="{BB962C8B-B14F-4D97-AF65-F5344CB8AC3E}">
        <p14:creationId xmlns:p14="http://schemas.microsoft.com/office/powerpoint/2010/main" val="170236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E02239D2-A05D-4A1C-9F06-FBA7FC730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019300" y="538956"/>
            <a:ext cx="8985250" cy="1118394"/>
          </a:xfrm>
          <a:prstGeom prst="rect">
            <a:avLst/>
          </a:prstGeom>
        </p:spPr>
        <p:txBody>
          <a:bodyPr vert="horz" lIns="91440" tIns="45720" rIns="91440" bIns="45720" rtlCol="0" anchor="t">
            <a:normAutofit/>
          </a:bodyPr>
          <a:lstStyle/>
          <a:p>
            <a:pPr algn="ctr" defTabSz="914400">
              <a:lnSpc>
                <a:spcPct val="90000"/>
              </a:lnSpc>
              <a:spcBef>
                <a:spcPct val="0"/>
              </a:spcBef>
              <a:spcAft>
                <a:spcPts val="600"/>
              </a:spcAft>
            </a:pPr>
            <a:r>
              <a:rPr lang="en-US" sz="3600" b="1" kern="1200" dirty="0">
                <a:solidFill>
                  <a:schemeClr val="tx1"/>
                </a:solidFill>
                <a:latin typeface="Aptos Light" panose="020B0004020202020204" pitchFamily="34" charset="0"/>
                <a:ea typeface="+mj-ea"/>
                <a:cs typeface="+mj-cs"/>
              </a:rPr>
              <a:t>Data Analysis</a:t>
            </a:r>
          </a:p>
        </p:txBody>
      </p:sp>
      <p:sp>
        <p:nvSpPr>
          <p:cNvPr id="7" name="Rectangle 2">
            <a:extLst>
              <a:ext uri="{FF2B5EF4-FFF2-40B4-BE49-F238E27FC236}">
                <a16:creationId xmlns:a16="http://schemas.microsoft.com/office/drawing/2014/main" id="{83F03503-697B-5069-A104-BAB28CEBCA47}"/>
              </a:ext>
            </a:extLst>
          </p:cNvPr>
          <p:cNvSpPr>
            <a:spLocks noChangeArrowheads="1"/>
          </p:cNvSpPr>
          <p:nvPr/>
        </p:nvSpPr>
        <p:spPr bwMode="auto">
          <a:xfrm>
            <a:off x="654518" y="1668779"/>
            <a:ext cx="19000400" cy="712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5" name="Picture 1">
            <a:extLst>
              <a:ext uri="{FF2B5EF4-FFF2-40B4-BE49-F238E27FC236}">
                <a16:creationId xmlns:a16="http://schemas.microsoft.com/office/drawing/2014/main" id="{ADE24FC4-BFB3-FF8D-6547-30593F93CA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381" y="1353490"/>
            <a:ext cx="3936149" cy="262492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6D945932-A4C1-AC8B-C919-37F32B36ADFA}"/>
              </a:ext>
            </a:extLst>
          </p:cNvPr>
          <p:cNvSpPr txBox="1"/>
          <p:nvPr/>
        </p:nvSpPr>
        <p:spPr>
          <a:xfrm>
            <a:off x="494808" y="4050074"/>
            <a:ext cx="3528391" cy="646331"/>
          </a:xfrm>
          <a:prstGeom prst="rect">
            <a:avLst/>
          </a:prstGeom>
          <a:noFill/>
        </p:spPr>
        <p:txBody>
          <a:bodyPr wrap="square" rtlCol="0">
            <a:spAutoFit/>
          </a:bodyPr>
          <a:lstStyle/>
          <a:p>
            <a:r>
              <a:rPr lang="en-US" dirty="0">
                <a:latin typeface="Aptos Light" panose="020B0004020202020204" pitchFamily="34" charset="0"/>
              </a:rPr>
              <a:t>Emotion surprise was the lowest recorded (from the .wav files)</a:t>
            </a:r>
          </a:p>
        </p:txBody>
      </p:sp>
      <p:pic>
        <p:nvPicPr>
          <p:cNvPr id="10" name="Picture 9">
            <a:extLst>
              <a:ext uri="{FF2B5EF4-FFF2-40B4-BE49-F238E27FC236}">
                <a16:creationId xmlns:a16="http://schemas.microsoft.com/office/drawing/2014/main" id="{5F32A242-2A45-A40B-2CD4-8284A4F9A077}"/>
              </a:ext>
            </a:extLst>
          </p:cNvPr>
          <p:cNvPicPr>
            <a:picLocks noChangeAspect="1"/>
          </p:cNvPicPr>
          <p:nvPr/>
        </p:nvPicPr>
        <p:blipFill>
          <a:blip r:embed="rId3"/>
          <a:stretch>
            <a:fillRect/>
          </a:stretch>
        </p:blipFill>
        <p:spPr>
          <a:xfrm>
            <a:off x="4332250" y="1353490"/>
            <a:ext cx="4019260" cy="2845936"/>
          </a:xfrm>
          <a:prstGeom prst="rect">
            <a:avLst/>
          </a:prstGeom>
        </p:spPr>
      </p:pic>
      <p:pic>
        <p:nvPicPr>
          <p:cNvPr id="11" name="Picture 10">
            <a:extLst>
              <a:ext uri="{FF2B5EF4-FFF2-40B4-BE49-F238E27FC236}">
                <a16:creationId xmlns:a16="http://schemas.microsoft.com/office/drawing/2014/main" id="{382AC25C-0EEC-5076-3D75-DD34064F092C}"/>
              </a:ext>
            </a:extLst>
          </p:cNvPr>
          <p:cNvPicPr>
            <a:picLocks noChangeAspect="1"/>
          </p:cNvPicPr>
          <p:nvPr/>
        </p:nvPicPr>
        <p:blipFill>
          <a:blip r:embed="rId4"/>
          <a:stretch>
            <a:fillRect/>
          </a:stretch>
        </p:blipFill>
        <p:spPr>
          <a:xfrm>
            <a:off x="8534247" y="1498044"/>
            <a:ext cx="3654705" cy="2480370"/>
          </a:xfrm>
          <a:prstGeom prst="rect">
            <a:avLst/>
          </a:prstGeom>
        </p:spPr>
      </p:pic>
      <p:sp>
        <p:nvSpPr>
          <p:cNvPr id="12" name="TextBox 11">
            <a:extLst>
              <a:ext uri="{FF2B5EF4-FFF2-40B4-BE49-F238E27FC236}">
                <a16:creationId xmlns:a16="http://schemas.microsoft.com/office/drawing/2014/main" id="{DA284DB9-F914-C61B-BB2A-3AE72AF2DA13}"/>
              </a:ext>
            </a:extLst>
          </p:cNvPr>
          <p:cNvSpPr txBox="1"/>
          <p:nvPr/>
        </p:nvSpPr>
        <p:spPr>
          <a:xfrm>
            <a:off x="8846007" y="4167299"/>
            <a:ext cx="3410666" cy="646331"/>
          </a:xfrm>
          <a:prstGeom prst="rect">
            <a:avLst/>
          </a:prstGeom>
          <a:noFill/>
        </p:spPr>
        <p:txBody>
          <a:bodyPr wrap="square" rtlCol="0">
            <a:spAutoFit/>
          </a:bodyPr>
          <a:lstStyle/>
          <a:p>
            <a:r>
              <a:rPr lang="en-US" dirty="0">
                <a:latin typeface="Aptos Light" panose="020B0004020202020204" pitchFamily="34" charset="0"/>
              </a:rPr>
              <a:t>Spectrogram pertaining to fear and angry emotions</a:t>
            </a:r>
          </a:p>
        </p:txBody>
      </p:sp>
      <p:sp>
        <p:nvSpPr>
          <p:cNvPr id="13" name="TextBox 12">
            <a:extLst>
              <a:ext uri="{FF2B5EF4-FFF2-40B4-BE49-F238E27FC236}">
                <a16:creationId xmlns:a16="http://schemas.microsoft.com/office/drawing/2014/main" id="{E3C2BF83-64D4-42E7-2C5D-4EF4F941737A}"/>
              </a:ext>
            </a:extLst>
          </p:cNvPr>
          <p:cNvSpPr txBox="1"/>
          <p:nvPr/>
        </p:nvSpPr>
        <p:spPr>
          <a:xfrm>
            <a:off x="4670407" y="4167299"/>
            <a:ext cx="3528391" cy="646331"/>
          </a:xfrm>
          <a:prstGeom prst="rect">
            <a:avLst/>
          </a:prstGeom>
          <a:noFill/>
        </p:spPr>
        <p:txBody>
          <a:bodyPr wrap="square" rtlCol="0">
            <a:spAutoFit/>
          </a:bodyPr>
          <a:lstStyle/>
          <a:p>
            <a:r>
              <a:rPr lang="en-US" dirty="0">
                <a:latin typeface="Aptos Light" panose="020B0004020202020204" pitchFamily="34" charset="0"/>
              </a:rPr>
              <a:t>Wave plots pertaining to fear and angry emotions</a:t>
            </a:r>
          </a:p>
        </p:txBody>
      </p:sp>
    </p:spTree>
    <p:extLst>
      <p:ext uri="{BB962C8B-B14F-4D97-AF65-F5344CB8AC3E}">
        <p14:creationId xmlns:p14="http://schemas.microsoft.com/office/powerpoint/2010/main" val="429115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19300" y="538956"/>
            <a:ext cx="8985250" cy="1118394"/>
          </a:xfrm>
          <a:prstGeom prst="rect">
            <a:avLst/>
          </a:prstGeom>
        </p:spPr>
        <p:txBody>
          <a:bodyPr vert="horz" lIns="91440" tIns="45720" rIns="91440" bIns="45720" rtlCol="0" anchor="t">
            <a:normAutofit/>
          </a:bodyPr>
          <a:lstStyle/>
          <a:p>
            <a:pPr algn="ctr"/>
            <a:r>
              <a:rPr lang="en-US" sz="3600" b="1" dirty="0">
                <a:latin typeface="Aptos Light" panose="020B0004020202020204" pitchFamily="34" charset="0"/>
              </a:rPr>
              <a:t>Data Augmentation</a:t>
            </a:r>
          </a:p>
        </p:txBody>
      </p:sp>
      <p:sp>
        <p:nvSpPr>
          <p:cNvPr id="3" name="Content Placeholder 2"/>
          <p:cNvSpPr>
            <a:spLocks noGrp="1"/>
          </p:cNvSpPr>
          <p:nvPr>
            <p:ph idx="1"/>
          </p:nvPr>
        </p:nvSpPr>
        <p:spPr>
          <a:xfrm>
            <a:off x="1009650" y="1847849"/>
            <a:ext cx="9994900" cy="4254501"/>
          </a:xfrm>
        </p:spPr>
        <p:txBody>
          <a:bodyPr vert="horz" lIns="91440" tIns="45720" rIns="91440" bIns="45720" rtlCol="0">
            <a:normAutofit/>
          </a:bodyPr>
          <a:lstStyle/>
          <a:p>
            <a:r>
              <a:rPr lang="en-US" sz="1800" dirty="0">
                <a:latin typeface="Aptos Light" panose="020B0004020202020204" pitchFamily="34" charset="0"/>
              </a:rPr>
              <a:t>Used to increase the amount of training data and improve the generalization of DL models whilst preventing overfitting. </a:t>
            </a:r>
          </a:p>
          <a:p>
            <a:r>
              <a:rPr lang="en-US" sz="1800" dirty="0">
                <a:latin typeface="Aptos Light" panose="020B0004020202020204" pitchFamily="34" charset="0"/>
              </a:rPr>
              <a:t>Random noise was added to the voice samples. </a:t>
            </a:r>
          </a:p>
          <a:p>
            <a:r>
              <a:rPr lang="en-US" sz="1800" dirty="0">
                <a:latin typeface="Aptos Light" panose="020B0004020202020204" pitchFamily="34" charset="0"/>
              </a:rPr>
              <a:t>A random noise was generated with the same length as the speech signal. </a:t>
            </a:r>
          </a:p>
          <a:p>
            <a:r>
              <a:rPr lang="en-US" sz="1800" dirty="0">
                <a:latin typeface="Aptos Light" panose="020B0004020202020204" pitchFamily="34" charset="0"/>
              </a:rPr>
              <a:t>Afterward, generated noise was added to the original speech signal to create a noisy version. </a:t>
            </a:r>
          </a:p>
          <a:p>
            <a:r>
              <a:rPr lang="en-US" sz="1800" dirty="0">
                <a:latin typeface="Aptos Light" panose="020B0004020202020204" pitchFamily="34" charset="0"/>
              </a:rPr>
              <a:t>Overall, adding controlled random noise to the training data can make the model more robust to these variations. It essentially trains the model to recognize the target speech even when partially masked by noise.</a:t>
            </a:r>
          </a:p>
        </p:txBody>
      </p:sp>
    </p:spTree>
    <p:extLst>
      <p:ext uri="{BB962C8B-B14F-4D97-AF65-F5344CB8AC3E}">
        <p14:creationId xmlns:p14="http://schemas.microsoft.com/office/powerpoint/2010/main" val="3689005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19300" y="538956"/>
            <a:ext cx="8985250" cy="1118394"/>
          </a:xfrm>
          <a:prstGeom prst="rect">
            <a:avLst/>
          </a:prstGeom>
        </p:spPr>
        <p:txBody>
          <a:bodyPr vert="horz" lIns="91440" tIns="45720" rIns="91440" bIns="45720" rtlCol="0" anchor="t">
            <a:normAutofit/>
          </a:bodyPr>
          <a:lstStyle/>
          <a:p>
            <a:pPr algn="ctr"/>
            <a:r>
              <a:rPr lang="en-US" sz="3600" b="1" dirty="0">
                <a:latin typeface="Aptos Light" panose="020B0004020202020204" pitchFamily="34" charset="0"/>
              </a:rPr>
              <a:t>Feature Extraction</a:t>
            </a:r>
          </a:p>
        </p:txBody>
      </p:sp>
      <p:sp>
        <p:nvSpPr>
          <p:cNvPr id="3" name="Content Placeholder 2"/>
          <p:cNvSpPr>
            <a:spLocks noGrp="1"/>
          </p:cNvSpPr>
          <p:nvPr>
            <p:ph idx="1"/>
          </p:nvPr>
        </p:nvSpPr>
        <p:spPr>
          <a:xfrm>
            <a:off x="1009649" y="1847849"/>
            <a:ext cx="10582275" cy="4254501"/>
          </a:xfrm>
        </p:spPr>
        <p:txBody>
          <a:bodyPr vert="horz" lIns="91440" tIns="45720" rIns="91440" bIns="45720" rtlCol="0">
            <a:normAutofit/>
          </a:bodyPr>
          <a:lstStyle/>
          <a:p>
            <a:r>
              <a:rPr lang="en-US" sz="1800" dirty="0">
                <a:latin typeface="Aptos Light" panose="020B0004020202020204" pitchFamily="34" charset="0"/>
              </a:rPr>
              <a:t>The Librosa library in Python was used. </a:t>
            </a:r>
          </a:p>
          <a:p>
            <a:r>
              <a:rPr lang="en-US" sz="1800" dirty="0">
                <a:latin typeface="Aptos Light" panose="020B0004020202020204" pitchFamily="34" charset="0"/>
              </a:rPr>
              <a:t>MFCC were used</a:t>
            </a:r>
          </a:p>
          <a:p>
            <a:r>
              <a:rPr lang="en-US" sz="1800" dirty="0">
                <a:latin typeface="Aptos Light" panose="020B0004020202020204" pitchFamily="34" charset="0"/>
              </a:rPr>
              <a:t>Once the features were extracted, empty values were removed, and NaN values were filled with 0.</a:t>
            </a:r>
          </a:p>
          <a:p>
            <a:r>
              <a:rPr lang="en-US" sz="1800" dirty="0">
                <a:latin typeface="Aptos Light" panose="020B0004020202020204" pitchFamily="34" charset="0"/>
              </a:rPr>
              <a:t> Next, label encoding was done to convert emotional states into numerical form, and finally, all the data were standardized using the Python Standard Scaler method. This has been done to ensure that all features have the same scale and mean, which can help improve the performance of the DL model.</a:t>
            </a:r>
          </a:p>
          <a:p>
            <a:r>
              <a:rPr lang="en-US" sz="1800" dirty="0">
                <a:latin typeface="Aptos Light" panose="020B0004020202020204" pitchFamily="34" charset="0"/>
              </a:rPr>
              <a:t> Afterward, as the final step, the dataset was divided into 90% for training and 10% for testing.</a:t>
            </a:r>
          </a:p>
        </p:txBody>
      </p:sp>
    </p:spTree>
    <p:extLst>
      <p:ext uri="{BB962C8B-B14F-4D97-AF65-F5344CB8AC3E}">
        <p14:creationId xmlns:p14="http://schemas.microsoft.com/office/powerpoint/2010/main" val="2805897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4065</TotalTime>
  <Words>1890</Words>
  <Application>Microsoft Office PowerPoint</Application>
  <PresentationFormat>Widescreen</PresentationFormat>
  <Paragraphs>186</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 Light</vt:lpstr>
      <vt:lpstr>Arial</vt:lpstr>
      <vt:lpstr>Calibri</vt:lpstr>
      <vt:lpstr>Calibri Light</vt:lpstr>
      <vt:lpstr>Wingdings</vt:lpstr>
      <vt:lpstr>Office Theme</vt:lpstr>
      <vt:lpstr>PowerPoint Presentation</vt:lpstr>
      <vt:lpstr>PowerPoint Presentation</vt:lpstr>
      <vt:lpstr>Background of the Research </vt:lpstr>
      <vt:lpstr>State of the Art </vt:lpstr>
      <vt:lpstr>Key Contributions</vt:lpstr>
      <vt:lpstr>PowerPoint Presentation</vt:lpstr>
      <vt:lpstr>PowerPoint Presentation</vt:lpstr>
      <vt:lpstr>PowerPoint Presentation</vt:lpstr>
      <vt:lpstr>PowerPoint Presentation</vt:lpstr>
      <vt:lpstr>PowerPoint Presentation</vt:lpstr>
      <vt:lpstr>PowerPoint Presentation</vt:lpstr>
      <vt:lpstr>Experiment Results </vt:lpstr>
      <vt:lpstr>Validation / Comparison </vt:lpstr>
      <vt:lpstr>PowerPoint Presentation</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navod neranjan</cp:lastModifiedBy>
  <cp:revision>219</cp:revision>
  <dcterms:created xsi:type="dcterms:W3CDTF">2017-07-14T14:58:41Z</dcterms:created>
  <dcterms:modified xsi:type="dcterms:W3CDTF">2024-04-21T10:58:26Z</dcterms:modified>
</cp:coreProperties>
</file>