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62" r:id="rId1"/>
  </p:sldMasterIdLst>
  <p:notesMasterIdLst>
    <p:notesMasterId r:id="rId22"/>
  </p:notesMasterIdLst>
  <p:handoutMasterIdLst>
    <p:handoutMasterId r:id="rId23"/>
  </p:handoutMasterIdLst>
  <p:sldIdLst>
    <p:sldId id="424" r:id="rId2"/>
    <p:sldId id="475" r:id="rId3"/>
    <p:sldId id="459" r:id="rId4"/>
    <p:sldId id="460" r:id="rId5"/>
    <p:sldId id="461" r:id="rId6"/>
    <p:sldId id="462" r:id="rId7"/>
    <p:sldId id="463" r:id="rId8"/>
    <p:sldId id="464" r:id="rId9"/>
    <p:sldId id="465" r:id="rId10"/>
    <p:sldId id="457" r:id="rId11"/>
    <p:sldId id="466" r:id="rId12"/>
    <p:sldId id="467" r:id="rId13"/>
    <p:sldId id="468" r:id="rId14"/>
    <p:sldId id="469" r:id="rId15"/>
    <p:sldId id="470" r:id="rId16"/>
    <p:sldId id="471" r:id="rId17"/>
    <p:sldId id="472" r:id="rId18"/>
    <p:sldId id="473" r:id="rId19"/>
    <p:sldId id="474" r:id="rId20"/>
    <p:sldId id="456" r:id="rId21"/>
  </p:sldIdLst>
  <p:sldSz cx="12192000" cy="6858000"/>
  <p:notesSz cx="6734175" cy="9867900"/>
  <p:defaultTextStyle>
    <a:defPPr>
      <a:defRPr lang="th-TH"/>
    </a:defPPr>
    <a:lvl1pPr algn="l" rtl="0" eaLnBrk="0" fontAlgn="base" hangingPunct="0">
      <a:spcBef>
        <a:spcPct val="0"/>
      </a:spcBef>
      <a:spcAft>
        <a:spcPct val="0"/>
      </a:spcAft>
      <a:defRPr sz="3200" kern="1200">
        <a:solidFill>
          <a:schemeClr val="tx1"/>
        </a:solidFill>
        <a:latin typeface="Angsana New" panose="02020603050405020304" pitchFamily="18" charset="-34"/>
        <a:ea typeface="+mn-ea"/>
        <a:cs typeface="Arial" panose="020B0604020202020204" pitchFamily="34" charset="0"/>
      </a:defRPr>
    </a:lvl1pPr>
    <a:lvl2pPr marL="457200" algn="l" rtl="0" eaLnBrk="0" fontAlgn="base" hangingPunct="0">
      <a:spcBef>
        <a:spcPct val="0"/>
      </a:spcBef>
      <a:spcAft>
        <a:spcPct val="0"/>
      </a:spcAft>
      <a:defRPr sz="3200" kern="1200">
        <a:solidFill>
          <a:schemeClr val="tx1"/>
        </a:solidFill>
        <a:latin typeface="Angsana New" panose="02020603050405020304" pitchFamily="18" charset="-34"/>
        <a:ea typeface="+mn-ea"/>
        <a:cs typeface="Arial" panose="020B0604020202020204" pitchFamily="34" charset="0"/>
      </a:defRPr>
    </a:lvl2pPr>
    <a:lvl3pPr marL="914400" algn="l" rtl="0" eaLnBrk="0" fontAlgn="base" hangingPunct="0">
      <a:spcBef>
        <a:spcPct val="0"/>
      </a:spcBef>
      <a:spcAft>
        <a:spcPct val="0"/>
      </a:spcAft>
      <a:defRPr sz="3200" kern="1200">
        <a:solidFill>
          <a:schemeClr val="tx1"/>
        </a:solidFill>
        <a:latin typeface="Angsana New" panose="02020603050405020304" pitchFamily="18" charset="-34"/>
        <a:ea typeface="+mn-ea"/>
        <a:cs typeface="Arial" panose="020B0604020202020204" pitchFamily="34" charset="0"/>
      </a:defRPr>
    </a:lvl3pPr>
    <a:lvl4pPr marL="1371600" algn="l" rtl="0" eaLnBrk="0" fontAlgn="base" hangingPunct="0">
      <a:spcBef>
        <a:spcPct val="0"/>
      </a:spcBef>
      <a:spcAft>
        <a:spcPct val="0"/>
      </a:spcAft>
      <a:defRPr sz="3200" kern="1200">
        <a:solidFill>
          <a:schemeClr val="tx1"/>
        </a:solidFill>
        <a:latin typeface="Angsana New" panose="02020603050405020304" pitchFamily="18" charset="-34"/>
        <a:ea typeface="+mn-ea"/>
        <a:cs typeface="Arial" panose="020B0604020202020204" pitchFamily="34" charset="0"/>
      </a:defRPr>
    </a:lvl4pPr>
    <a:lvl5pPr marL="1828800" algn="l" rtl="0" eaLnBrk="0" fontAlgn="base" hangingPunct="0">
      <a:spcBef>
        <a:spcPct val="0"/>
      </a:spcBef>
      <a:spcAft>
        <a:spcPct val="0"/>
      </a:spcAft>
      <a:defRPr sz="3200" kern="1200">
        <a:solidFill>
          <a:schemeClr val="tx1"/>
        </a:solidFill>
        <a:latin typeface="Angsana New" panose="02020603050405020304" pitchFamily="18" charset="-34"/>
        <a:ea typeface="+mn-ea"/>
        <a:cs typeface="Arial" panose="020B0604020202020204" pitchFamily="34" charset="0"/>
      </a:defRPr>
    </a:lvl5pPr>
    <a:lvl6pPr marL="2286000" algn="l" defTabSz="914400" rtl="0" eaLnBrk="1" latinLnBrk="0" hangingPunct="1">
      <a:defRPr sz="3200" kern="1200">
        <a:solidFill>
          <a:schemeClr val="tx1"/>
        </a:solidFill>
        <a:latin typeface="Angsana New" panose="02020603050405020304" pitchFamily="18" charset="-34"/>
        <a:ea typeface="+mn-ea"/>
        <a:cs typeface="Arial" panose="020B0604020202020204" pitchFamily="34" charset="0"/>
      </a:defRPr>
    </a:lvl6pPr>
    <a:lvl7pPr marL="2743200" algn="l" defTabSz="914400" rtl="0" eaLnBrk="1" latinLnBrk="0" hangingPunct="1">
      <a:defRPr sz="3200" kern="1200">
        <a:solidFill>
          <a:schemeClr val="tx1"/>
        </a:solidFill>
        <a:latin typeface="Angsana New" panose="02020603050405020304" pitchFamily="18" charset="-34"/>
        <a:ea typeface="+mn-ea"/>
        <a:cs typeface="Arial" panose="020B0604020202020204" pitchFamily="34" charset="0"/>
      </a:defRPr>
    </a:lvl7pPr>
    <a:lvl8pPr marL="3200400" algn="l" defTabSz="914400" rtl="0" eaLnBrk="1" latinLnBrk="0" hangingPunct="1">
      <a:defRPr sz="3200" kern="1200">
        <a:solidFill>
          <a:schemeClr val="tx1"/>
        </a:solidFill>
        <a:latin typeface="Angsana New" panose="02020603050405020304" pitchFamily="18" charset="-34"/>
        <a:ea typeface="+mn-ea"/>
        <a:cs typeface="Arial" panose="020B0604020202020204" pitchFamily="34" charset="0"/>
      </a:defRPr>
    </a:lvl8pPr>
    <a:lvl9pPr marL="3657600" algn="l" defTabSz="914400" rtl="0" eaLnBrk="1" latinLnBrk="0" hangingPunct="1">
      <a:defRPr sz="3200" kern="1200">
        <a:solidFill>
          <a:schemeClr val="tx1"/>
        </a:solidFill>
        <a:latin typeface="Angsana New" panose="02020603050405020304" pitchFamily="18" charset="-34"/>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09">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FF"/>
    <a:srgbClr val="33CCFF"/>
    <a:srgbClr val="FFB7A1"/>
    <a:srgbClr val="7BD3FF"/>
    <a:srgbClr val="66CCFF"/>
    <a:srgbClr val="33CCCC"/>
    <a:srgbClr val="99CC0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394" autoAdjust="0"/>
  </p:normalViewPr>
  <p:slideViewPr>
    <p:cSldViewPr>
      <p:cViewPr varScale="1">
        <p:scale>
          <a:sx n="59" d="100"/>
          <a:sy n="59" d="100"/>
        </p:scale>
        <p:origin x="132" y="60"/>
      </p:cViewPr>
      <p:guideLst>
        <p:guide orient="horz" pos="2160"/>
        <p:guide pos="3840"/>
      </p:guideLst>
    </p:cSldViewPr>
  </p:slideViewPr>
  <p:outlineViewPr>
    <p:cViewPr>
      <p:scale>
        <a:sx n="33" d="100"/>
        <a:sy n="33" d="100"/>
      </p:scale>
      <p:origin x="0" y="-2381"/>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902" y="-84"/>
      </p:cViewPr>
      <p:guideLst>
        <p:guide orient="horz" pos="3109"/>
        <p:guide pos="21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14763"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EBC4AF3F-7918-4974-B39A-35F13874FCA7}" type="datetime1">
              <a:rPr lang="en-US"/>
              <a:pPr>
                <a:defRPr/>
              </a:pPr>
              <a:t>11/12/2023</a:t>
            </a:fld>
            <a:endParaRPr lang="en-US"/>
          </a:p>
        </p:txBody>
      </p:sp>
      <p:sp>
        <p:nvSpPr>
          <p:cNvPr id="27652" name="Rectangle 4"/>
          <p:cNvSpPr>
            <a:spLocks noGrp="1" noChangeArrowheads="1"/>
          </p:cNvSpPr>
          <p:nvPr>
            <p:ph type="ftr" sz="quarter" idx="2"/>
          </p:nvPr>
        </p:nvSpPr>
        <p:spPr bwMode="auto">
          <a:xfrm>
            <a:off x="0" y="9372600"/>
            <a:ext cx="291782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14763" y="9372600"/>
            <a:ext cx="2917825"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F439F2F-8B9C-40CA-A6D8-62E2156405DF}" type="slidenum">
              <a:rPr lang="en-US" altLang="en-US"/>
              <a:pPr/>
              <a:t>‹#›</a:t>
            </a:fld>
            <a:endParaRPr lang="en-US" altLang="en-US"/>
          </a:p>
        </p:txBody>
      </p:sp>
    </p:spTree>
    <p:extLst>
      <p:ext uri="{BB962C8B-B14F-4D97-AF65-F5344CB8AC3E}">
        <p14:creationId xmlns:p14="http://schemas.microsoft.com/office/powerpoint/2010/main" val="1758755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800"/>
            </a:lvl1pPr>
          </a:lstStyle>
          <a:p>
            <a:pPr>
              <a:defRPr/>
            </a:pPr>
            <a:endParaRPr lang="th-TH"/>
          </a:p>
        </p:txBody>
      </p:sp>
      <p:sp>
        <p:nvSpPr>
          <p:cNvPr id="14339"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800"/>
            </a:lvl1pPr>
          </a:lstStyle>
          <a:p>
            <a:pPr>
              <a:defRPr/>
            </a:pPr>
            <a:fld id="{292306C2-711C-4311-8CF2-6C4CF3DE0A43}" type="datetime1">
              <a:rPr lang="th-TH"/>
              <a:pPr>
                <a:defRPr/>
              </a:pPr>
              <a:t>12/11/66</a:t>
            </a:fld>
            <a:endParaRPr lang="th-TH"/>
          </a:p>
        </p:txBody>
      </p:sp>
      <p:sp>
        <p:nvSpPr>
          <p:cNvPr id="48132" name="Rectangle 4"/>
          <p:cNvSpPr>
            <a:spLocks noGrp="1" noRot="1" noChangeAspect="1" noChangeArrowheads="1" noTextEdit="1"/>
          </p:cNvSpPr>
          <p:nvPr>
            <p:ph type="sldImg" idx="2"/>
          </p:nvPr>
        </p:nvSpPr>
        <p:spPr bwMode="auto">
          <a:xfrm>
            <a:off x="77788" y="739775"/>
            <a:ext cx="65786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898525" y="4687888"/>
            <a:ext cx="4937125" cy="44402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9374188"/>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800"/>
            </a:lvl1pPr>
          </a:lstStyle>
          <a:p>
            <a:pPr>
              <a:defRPr/>
            </a:pPr>
            <a:endParaRPr lang="th-TH"/>
          </a:p>
        </p:txBody>
      </p:sp>
      <p:sp>
        <p:nvSpPr>
          <p:cNvPr id="14343" name="Rectangle 7"/>
          <p:cNvSpPr>
            <a:spLocks noGrp="1" noChangeArrowheads="1"/>
          </p:cNvSpPr>
          <p:nvPr>
            <p:ph type="sldNum" sz="quarter" idx="5"/>
          </p:nvPr>
        </p:nvSpPr>
        <p:spPr bwMode="auto">
          <a:xfrm>
            <a:off x="3816350" y="9374188"/>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800"/>
            </a:lvl1pPr>
          </a:lstStyle>
          <a:p>
            <a:fld id="{F260A0EC-C3C5-46FD-8BD9-94381EDD245C}" type="slidenum">
              <a:rPr lang="en-US" altLang="en-US"/>
              <a:pPr/>
              <a:t>‹#›</a:t>
            </a:fld>
            <a:endParaRPr lang="th-TH" altLang="en-US"/>
          </a:p>
        </p:txBody>
      </p:sp>
    </p:spTree>
    <p:extLst>
      <p:ext uri="{BB962C8B-B14F-4D97-AF65-F5344CB8AC3E}">
        <p14:creationId xmlns:p14="http://schemas.microsoft.com/office/powerpoint/2010/main" val="4227274697"/>
      </p:ext>
    </p:extLst>
  </p:cSld>
  <p:clrMap bg1="lt1" tx1="dk1" bg2="lt2" tx2="dk2" accent1="accent1" accent2="accent2" accent3="accent3" accent4="accent4" accent5="accent5" accent6="accent6" hlink="hlink" folHlink="folHlink"/>
  <p:notesStyle>
    <a:lvl1pPr algn="l" defTabSz="841375" rtl="0" eaLnBrk="0" fontAlgn="base" hangingPunct="0">
      <a:lnSpc>
        <a:spcPct val="90000"/>
      </a:lnSpc>
      <a:spcBef>
        <a:spcPct val="40000"/>
      </a:spcBef>
      <a:spcAft>
        <a:spcPct val="0"/>
      </a:spcAft>
      <a:defRPr sz="1400" kern="1200">
        <a:solidFill>
          <a:schemeClr val="tx1"/>
        </a:solidFill>
        <a:latin typeface="AvantGarde" pitchFamily="34" charset="0"/>
        <a:ea typeface="+mn-ea"/>
        <a:cs typeface="+mn-cs"/>
      </a:defRPr>
    </a:lvl1pPr>
    <a:lvl2pPr marL="420688" algn="l" defTabSz="841375" rtl="0" eaLnBrk="0" fontAlgn="base" hangingPunct="0">
      <a:lnSpc>
        <a:spcPct val="90000"/>
      </a:lnSpc>
      <a:spcBef>
        <a:spcPct val="40000"/>
      </a:spcBef>
      <a:spcAft>
        <a:spcPct val="0"/>
      </a:spcAft>
      <a:defRPr sz="1400" kern="1200">
        <a:solidFill>
          <a:schemeClr val="tx1"/>
        </a:solidFill>
        <a:latin typeface="AvantGarde" pitchFamily="34" charset="0"/>
        <a:ea typeface="+mn-ea"/>
        <a:cs typeface="+mn-cs"/>
      </a:defRPr>
    </a:lvl2pPr>
    <a:lvl3pPr marL="841375" algn="l" defTabSz="841375" rtl="0" eaLnBrk="0" fontAlgn="base" hangingPunct="0">
      <a:lnSpc>
        <a:spcPct val="90000"/>
      </a:lnSpc>
      <a:spcBef>
        <a:spcPct val="40000"/>
      </a:spcBef>
      <a:spcAft>
        <a:spcPct val="0"/>
      </a:spcAft>
      <a:defRPr sz="1400" kern="1200">
        <a:solidFill>
          <a:schemeClr val="tx1"/>
        </a:solidFill>
        <a:latin typeface="AvantGarde" pitchFamily="34" charset="0"/>
        <a:ea typeface="+mn-ea"/>
        <a:cs typeface="+mn-cs"/>
      </a:defRPr>
    </a:lvl3pPr>
    <a:lvl4pPr marL="1263650" algn="l" defTabSz="841375" rtl="0" eaLnBrk="0" fontAlgn="base" hangingPunct="0">
      <a:lnSpc>
        <a:spcPct val="90000"/>
      </a:lnSpc>
      <a:spcBef>
        <a:spcPct val="40000"/>
      </a:spcBef>
      <a:spcAft>
        <a:spcPct val="0"/>
      </a:spcAft>
      <a:defRPr sz="1400" kern="1200">
        <a:solidFill>
          <a:schemeClr val="tx1"/>
        </a:solidFill>
        <a:latin typeface="AvantGarde" pitchFamily="34" charset="0"/>
        <a:ea typeface="+mn-ea"/>
        <a:cs typeface="+mn-cs"/>
      </a:defRPr>
    </a:lvl4pPr>
    <a:lvl5pPr marL="1684338" algn="l" defTabSz="841375" rtl="0" eaLnBrk="0" fontAlgn="base" hangingPunct="0">
      <a:lnSpc>
        <a:spcPct val="90000"/>
      </a:lnSpc>
      <a:spcBef>
        <a:spcPct val="40000"/>
      </a:spcBef>
      <a:spcAft>
        <a:spcPct val="0"/>
      </a:spcAft>
      <a:defRPr sz="1400" kern="1200">
        <a:solidFill>
          <a:schemeClr val="tx1"/>
        </a:solidFill>
        <a:latin typeface="AvantGarde" pitchFamily="34" charset="0"/>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2478023"/>
          </a:xfrm>
        </p:spPr>
        <p:txBody>
          <a:bodyPr anchor="b">
            <a:normAutofit/>
          </a:bodyPr>
          <a:lstStyle>
            <a:lvl1pPr algn="l">
              <a:lnSpc>
                <a:spcPct val="85000"/>
              </a:lnSpc>
              <a:defRPr sz="8000" spc="-50" baseline="0">
                <a:solidFill>
                  <a:schemeClr val="tx1">
                    <a:lumMod val="85000"/>
                    <a:lumOff val="15000"/>
                  </a:schemeClr>
                </a:solidFill>
                <a:latin typeface="TH Sarabun New" panose="020B0500040200020003" pitchFamily="34" charset="-34"/>
                <a:cs typeface="TH Sarabun New" panose="020B0500040200020003" pitchFamily="34" charset="-34"/>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3600" b="1" cap="none" spc="200" baseline="0">
                <a:solidFill>
                  <a:schemeClr val="tx2"/>
                </a:solidFill>
                <a:latin typeface="TH Sarabun New" panose="020B0500040200020003" pitchFamily="34" charset="-34"/>
                <a:cs typeface="TH Sarabun New" panose="020B0500040200020003" pitchFamily="34" charset="-34"/>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pPr>
              <a:defRPr/>
            </a:pPr>
            <a:fld id="{F3525A52-D04E-40F0-8880-C122F8A36762}" type="datetime1">
              <a:rPr lang="th-TH" smtClean="0"/>
              <a:pPr>
                <a:defRPr/>
              </a:pPr>
              <a:t>12/11/66</a:t>
            </a:fld>
            <a:endParaRPr lang="en-US"/>
          </a:p>
        </p:txBody>
      </p:sp>
      <p:sp>
        <p:nvSpPr>
          <p:cNvPr id="5" name="Footer Placeholder 4"/>
          <p:cNvSpPr>
            <a:spLocks noGrp="1"/>
          </p:cNvSpPr>
          <p:nvPr>
            <p:ph type="ftr" sz="quarter" idx="11"/>
          </p:nvPr>
        </p:nvSpPr>
        <p:spPr/>
        <p:txBody>
          <a:bodyPr/>
          <a:lstStyle/>
          <a:p>
            <a:fld id="{CC21DCCA-B97D-40C5-A9CB-8C11928B3A66}" type="slidenum">
              <a:rPr lang="en-US" altLang="en-US" smtClean="0"/>
              <a:pPr/>
              <a:t>‹#›</a:t>
            </a:fld>
            <a:endParaRPr lang="th-TH" altLang="en-US"/>
          </a:p>
        </p:txBody>
      </p:sp>
      <p:sp>
        <p:nvSpPr>
          <p:cNvPr id="6" name="Slide Number Placeholder 5"/>
          <p:cNvSpPr>
            <a:spLocks noGrp="1"/>
          </p:cNvSpPr>
          <p:nvPr>
            <p:ph type="sldNum" sz="quarter" idx="12"/>
          </p:nvPr>
        </p:nvSpPr>
        <p:spPr/>
        <p:txBody>
          <a:bodyPr/>
          <a:lstStyle/>
          <a:p>
            <a:fld id="{A3BEF69F-8460-446D-A6B2-6D69B1525B91}" type="slidenum">
              <a:rPr lang="en-US" altLang="en-US" smtClean="0"/>
              <a:pPr/>
              <a:t>‹#›</a:t>
            </a:fld>
            <a:endParaRPr lang="en-US"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92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7BF77BB-55EE-4F2A-A7E8-43068396C611}" type="datetime1">
              <a:rPr lang="th-TH" smtClean="0"/>
              <a:pPr>
                <a:defRPr/>
              </a:pPr>
              <a:t>12/11/66</a:t>
            </a:fld>
            <a:endParaRPr lang="en-US"/>
          </a:p>
        </p:txBody>
      </p:sp>
      <p:sp>
        <p:nvSpPr>
          <p:cNvPr id="5" name="Footer Placeholder 4"/>
          <p:cNvSpPr>
            <a:spLocks noGrp="1"/>
          </p:cNvSpPr>
          <p:nvPr>
            <p:ph type="ftr" sz="quarter" idx="11"/>
          </p:nvPr>
        </p:nvSpPr>
        <p:spPr/>
        <p:txBody>
          <a:bodyPr/>
          <a:lstStyle/>
          <a:p>
            <a:fld id="{F358E50A-28F9-44B6-819C-8E10B03A56B1}" type="slidenum">
              <a:rPr lang="en-US" altLang="en-US" smtClean="0"/>
              <a:pPr/>
              <a:t>‹#›</a:t>
            </a:fld>
            <a:endParaRPr lang="en-US" altLang="en-US"/>
          </a:p>
        </p:txBody>
      </p:sp>
      <p:sp>
        <p:nvSpPr>
          <p:cNvPr id="6" name="Slide Number Placeholder 5"/>
          <p:cNvSpPr>
            <a:spLocks noGrp="1"/>
          </p:cNvSpPr>
          <p:nvPr>
            <p:ph type="sldNum" sz="quarter" idx="12"/>
          </p:nvPr>
        </p:nvSpPr>
        <p:spPr/>
        <p:txBody>
          <a:bodyPr/>
          <a:lstStyle/>
          <a:p>
            <a:fld id="{0FCE0595-DF73-491B-A8E2-22A073AE0A1F}" type="slidenum">
              <a:rPr lang="en-US" altLang="en-US" smtClean="0"/>
              <a:pPr/>
              <a:t>‹#›</a:t>
            </a:fld>
            <a:endParaRPr lang="en-US" altLang="en-US"/>
          </a:p>
        </p:txBody>
      </p:sp>
    </p:spTree>
    <p:extLst>
      <p:ext uri="{BB962C8B-B14F-4D97-AF65-F5344CB8AC3E}">
        <p14:creationId xmlns:p14="http://schemas.microsoft.com/office/powerpoint/2010/main" val="3571735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FB76C0E-FADD-4AD6-9621-BDBF0BDFCC0F}" type="datetime1">
              <a:rPr lang="th-TH" smtClean="0"/>
              <a:pPr>
                <a:defRPr/>
              </a:pPr>
              <a:t>12/11/66</a:t>
            </a:fld>
            <a:endParaRPr lang="en-US"/>
          </a:p>
        </p:txBody>
      </p:sp>
      <p:sp>
        <p:nvSpPr>
          <p:cNvPr id="5" name="Footer Placeholder 4"/>
          <p:cNvSpPr>
            <a:spLocks noGrp="1"/>
          </p:cNvSpPr>
          <p:nvPr>
            <p:ph type="ftr" sz="quarter" idx="11"/>
          </p:nvPr>
        </p:nvSpPr>
        <p:spPr/>
        <p:txBody>
          <a:bodyPr/>
          <a:lstStyle/>
          <a:p>
            <a:fld id="{317D8588-1ECE-4694-BA6E-153F71BE40A0}" type="slidenum">
              <a:rPr lang="en-US" altLang="en-US" smtClean="0"/>
              <a:pPr/>
              <a:t>‹#›</a:t>
            </a:fld>
            <a:endParaRPr lang="en-US" altLang="en-US"/>
          </a:p>
        </p:txBody>
      </p:sp>
      <p:sp>
        <p:nvSpPr>
          <p:cNvPr id="6" name="Slide Number Placeholder 5"/>
          <p:cNvSpPr>
            <a:spLocks noGrp="1"/>
          </p:cNvSpPr>
          <p:nvPr>
            <p:ph type="sldNum" sz="quarter" idx="12"/>
          </p:nvPr>
        </p:nvSpPr>
        <p:spPr/>
        <p:txBody>
          <a:bodyPr/>
          <a:lstStyle/>
          <a:p>
            <a:fld id="{F701CA7A-2388-4A5A-9729-19AFE5567B08}" type="slidenum">
              <a:rPr lang="en-US" altLang="en-US" smtClean="0"/>
              <a:pPr/>
              <a:t>‹#›</a:t>
            </a:fld>
            <a:endParaRPr lang="en-US" altLang="en-US"/>
          </a:p>
        </p:txBody>
      </p:sp>
    </p:spTree>
    <p:extLst>
      <p:ext uri="{BB962C8B-B14F-4D97-AF65-F5344CB8AC3E}">
        <p14:creationId xmlns:p14="http://schemas.microsoft.com/office/powerpoint/2010/main" val="3162309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68440"/>
          </a:xfrm>
        </p:spPr>
        <p:txBody>
          <a:bodyPr>
            <a:normAutofit/>
          </a:bodyPr>
          <a:lstStyle>
            <a:lvl1pPr marL="0">
              <a:defRPr sz="6000" b="1">
                <a:solidFill>
                  <a:srgbClr val="002060"/>
                </a:solidFill>
                <a:latin typeface="TH Sarabun New" panose="020B0500040200020003" pitchFamily="34" charset="-34"/>
                <a:cs typeface="TH Sarabun New" panose="020B0500040200020003" pitchFamily="34" charset="-34"/>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357188" indent="-357188">
              <a:buFont typeface="Arial" panose="020B0604020202020204" pitchFamily="34" charset="0"/>
              <a:buChar char="•"/>
              <a:defRPr sz="4400">
                <a:latin typeface="TH Sarabun New" panose="020B0500040200020003" pitchFamily="34" charset="-34"/>
                <a:cs typeface="TH Sarabun New" panose="020B0500040200020003" pitchFamily="34" charset="-34"/>
              </a:defRPr>
            </a:lvl1pPr>
            <a:lvl2pPr marL="447675" indent="-247650">
              <a:defRPr sz="4000">
                <a:latin typeface="TH Sarabun New" panose="020B0500040200020003" pitchFamily="34" charset="-34"/>
                <a:cs typeface="TH Sarabun New" panose="020B0500040200020003" pitchFamily="34" charset="-34"/>
              </a:defRPr>
            </a:lvl2pPr>
            <a:lvl3pPr>
              <a:defRPr sz="3200">
                <a:latin typeface="TH Sarabun New" panose="020B0500040200020003" pitchFamily="34" charset="-34"/>
                <a:cs typeface="TH Sarabun New" panose="020B0500040200020003" pitchFamily="34" charset="-34"/>
              </a:defRPr>
            </a:lvl3pPr>
            <a:lvl4pPr>
              <a:defRPr sz="3200">
                <a:latin typeface="TH Sarabun New" panose="020B0500040200020003" pitchFamily="34" charset="-34"/>
                <a:cs typeface="TH Sarabun New" panose="020B0500040200020003" pitchFamily="34" charset="-34"/>
              </a:defRPr>
            </a:lvl4pPr>
            <a:lvl5pPr>
              <a:defRPr sz="3200">
                <a:latin typeface="TH Sarabun New" panose="020B0500040200020003" pitchFamily="34" charset="-34"/>
                <a:cs typeface="TH Sarabun New" panose="020B0500040200020003" pitchFamily="34" charset="-34"/>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06E56273-6CAF-4390-826E-713CDD47A6AB}" type="datetime1">
              <a:rPr lang="th-TH" smtClean="0"/>
              <a:pPr>
                <a:defRPr/>
              </a:pPr>
              <a:t>12/11/66</a:t>
            </a:fld>
            <a:endParaRPr lang="en-US"/>
          </a:p>
        </p:txBody>
      </p:sp>
      <p:sp>
        <p:nvSpPr>
          <p:cNvPr id="5" name="Footer Placeholder 4"/>
          <p:cNvSpPr>
            <a:spLocks noGrp="1"/>
          </p:cNvSpPr>
          <p:nvPr>
            <p:ph type="ftr" sz="quarter" idx="11"/>
          </p:nvPr>
        </p:nvSpPr>
        <p:spPr/>
        <p:txBody>
          <a:bodyPr/>
          <a:lstStyle>
            <a:lvl1pPr>
              <a:defRPr sz="2000" b="1">
                <a:latin typeface="TH Sarabun New" panose="020B0500040200020003" pitchFamily="34" charset="-34"/>
                <a:cs typeface="TH Sarabun New" panose="020B0500040200020003" pitchFamily="34" charset="-34"/>
              </a:defRPr>
            </a:lvl1pPr>
          </a:lstStyle>
          <a:p>
            <a:fld id="{BAB4BFA0-09D2-4930-96E7-212801754457}" type="slidenum">
              <a:rPr lang="en-US" altLang="en-US" smtClean="0"/>
              <a:pPr/>
              <a:t>‹#›</a:t>
            </a:fld>
            <a:endParaRPr lang="en-US" altLang="en-US" dirty="0"/>
          </a:p>
        </p:txBody>
      </p:sp>
      <p:sp>
        <p:nvSpPr>
          <p:cNvPr id="6" name="Slide Number Placeholder 5"/>
          <p:cNvSpPr>
            <a:spLocks noGrp="1"/>
          </p:cNvSpPr>
          <p:nvPr>
            <p:ph type="sldNum" sz="quarter" idx="12"/>
          </p:nvPr>
        </p:nvSpPr>
        <p:spPr/>
        <p:txBody>
          <a:bodyPr/>
          <a:lstStyle/>
          <a:p>
            <a:fld id="{6F8E79A3-5898-4403-899D-8D488B92EB54}" type="slidenum">
              <a:rPr lang="en-US" altLang="en-US" smtClean="0"/>
              <a:pPr/>
              <a:t>‹#›</a:t>
            </a:fld>
            <a:endParaRPr lang="en-US" altLang="en-US"/>
          </a:p>
        </p:txBody>
      </p:sp>
    </p:spTree>
    <p:extLst>
      <p:ext uri="{BB962C8B-B14F-4D97-AF65-F5344CB8AC3E}">
        <p14:creationId xmlns:p14="http://schemas.microsoft.com/office/powerpoint/2010/main" val="1650937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63B1187-8628-46B2-9BC7-DE281D294456}" type="datetime1">
              <a:rPr lang="th-TH" smtClean="0"/>
              <a:pPr>
                <a:defRPr/>
              </a:pPr>
              <a:t>12/11/66</a:t>
            </a:fld>
            <a:endParaRPr lang="en-US"/>
          </a:p>
        </p:txBody>
      </p:sp>
      <p:sp>
        <p:nvSpPr>
          <p:cNvPr id="5" name="Footer Placeholder 4"/>
          <p:cNvSpPr>
            <a:spLocks noGrp="1"/>
          </p:cNvSpPr>
          <p:nvPr>
            <p:ph type="ftr" sz="quarter" idx="11"/>
          </p:nvPr>
        </p:nvSpPr>
        <p:spPr/>
        <p:txBody>
          <a:bodyPr/>
          <a:lstStyle/>
          <a:p>
            <a:fld id="{36EDEC65-2813-4514-ACB7-1EB94C01FF24}" type="slidenum">
              <a:rPr lang="en-US" altLang="en-US" smtClean="0"/>
              <a:pPr/>
              <a:t>‹#›</a:t>
            </a:fld>
            <a:endParaRPr lang="en-US" altLang="en-US"/>
          </a:p>
        </p:txBody>
      </p:sp>
      <p:sp>
        <p:nvSpPr>
          <p:cNvPr id="6" name="Slide Number Placeholder 5"/>
          <p:cNvSpPr>
            <a:spLocks noGrp="1"/>
          </p:cNvSpPr>
          <p:nvPr>
            <p:ph type="sldNum" sz="quarter" idx="12"/>
          </p:nvPr>
        </p:nvSpPr>
        <p:spPr/>
        <p:txBody>
          <a:bodyPr/>
          <a:lstStyle/>
          <a:p>
            <a:fld id="{894C94DD-CCF9-41E0-8C13-72151EE90A02}" type="slidenum">
              <a:rPr lang="en-US" altLang="en-US" smtClean="0"/>
              <a:pPr/>
              <a:t>‹#›</a:t>
            </a:fld>
            <a:endParaRPr lang="en-US"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4584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59D41A5B-8BC2-456A-86DB-38BB7E1CDF91}" type="datetime1">
              <a:rPr lang="th-TH" smtClean="0"/>
              <a:pPr>
                <a:defRPr/>
              </a:pPr>
              <a:t>12/11/66</a:t>
            </a:fld>
            <a:endParaRPr lang="en-US"/>
          </a:p>
        </p:txBody>
      </p:sp>
      <p:sp>
        <p:nvSpPr>
          <p:cNvPr id="6" name="Footer Placeholder 5"/>
          <p:cNvSpPr>
            <a:spLocks noGrp="1"/>
          </p:cNvSpPr>
          <p:nvPr>
            <p:ph type="ftr" sz="quarter" idx="11"/>
          </p:nvPr>
        </p:nvSpPr>
        <p:spPr/>
        <p:txBody>
          <a:bodyPr/>
          <a:lstStyle/>
          <a:p>
            <a:fld id="{C9C036E7-B64D-4550-AD88-5C69E8F37071}" type="slidenum">
              <a:rPr lang="en-US" altLang="en-US" smtClean="0"/>
              <a:pPr/>
              <a:t>‹#›</a:t>
            </a:fld>
            <a:endParaRPr lang="en-US" altLang="en-US"/>
          </a:p>
        </p:txBody>
      </p:sp>
      <p:sp>
        <p:nvSpPr>
          <p:cNvPr id="7" name="Slide Number Placeholder 6"/>
          <p:cNvSpPr>
            <a:spLocks noGrp="1"/>
          </p:cNvSpPr>
          <p:nvPr>
            <p:ph type="sldNum" sz="quarter" idx="12"/>
          </p:nvPr>
        </p:nvSpPr>
        <p:spPr/>
        <p:txBody>
          <a:bodyPr/>
          <a:lstStyle/>
          <a:p>
            <a:fld id="{4DAD7F5D-61A0-4D83-BB08-08182682DCE2}" type="slidenum">
              <a:rPr lang="en-US" altLang="en-US" smtClean="0"/>
              <a:pPr/>
              <a:t>‹#›</a:t>
            </a:fld>
            <a:endParaRPr lang="en-US" altLang="en-US"/>
          </a:p>
        </p:txBody>
      </p:sp>
    </p:spTree>
    <p:extLst>
      <p:ext uri="{BB962C8B-B14F-4D97-AF65-F5344CB8AC3E}">
        <p14:creationId xmlns:p14="http://schemas.microsoft.com/office/powerpoint/2010/main" val="1182002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D04DAC1A-05A8-4F2F-8D33-9F4EC8E00FFE}" type="datetime1">
              <a:rPr lang="th-TH" smtClean="0"/>
              <a:pPr>
                <a:defRPr/>
              </a:pPr>
              <a:t>12/11/66</a:t>
            </a:fld>
            <a:endParaRPr lang="en-US"/>
          </a:p>
        </p:txBody>
      </p:sp>
      <p:sp>
        <p:nvSpPr>
          <p:cNvPr id="8" name="Footer Placeholder 7"/>
          <p:cNvSpPr>
            <a:spLocks noGrp="1"/>
          </p:cNvSpPr>
          <p:nvPr>
            <p:ph type="ftr" sz="quarter" idx="11"/>
          </p:nvPr>
        </p:nvSpPr>
        <p:spPr/>
        <p:txBody>
          <a:bodyPr/>
          <a:lstStyle/>
          <a:p>
            <a:fld id="{26046550-7619-417B-9D52-F36F903EC7F9}" type="slidenum">
              <a:rPr lang="en-US" altLang="en-US" smtClean="0"/>
              <a:pPr/>
              <a:t>‹#›</a:t>
            </a:fld>
            <a:endParaRPr lang="en-US" altLang="en-US"/>
          </a:p>
        </p:txBody>
      </p:sp>
      <p:sp>
        <p:nvSpPr>
          <p:cNvPr id="9" name="Slide Number Placeholder 8"/>
          <p:cNvSpPr>
            <a:spLocks noGrp="1"/>
          </p:cNvSpPr>
          <p:nvPr>
            <p:ph type="sldNum" sz="quarter" idx="12"/>
          </p:nvPr>
        </p:nvSpPr>
        <p:spPr/>
        <p:txBody>
          <a:bodyPr/>
          <a:lstStyle/>
          <a:p>
            <a:fld id="{70E16011-A678-4822-B82E-0C1B8EC7D839}" type="slidenum">
              <a:rPr lang="en-US" altLang="en-US" smtClean="0"/>
              <a:pPr/>
              <a:t>‹#›</a:t>
            </a:fld>
            <a:endParaRPr lang="en-US" altLang="en-US"/>
          </a:p>
        </p:txBody>
      </p:sp>
    </p:spTree>
    <p:extLst>
      <p:ext uri="{BB962C8B-B14F-4D97-AF65-F5344CB8AC3E}">
        <p14:creationId xmlns:p14="http://schemas.microsoft.com/office/powerpoint/2010/main" val="219219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42BE82FA-5254-4B28-BADB-61584E32FE6B}" type="datetime1">
              <a:rPr lang="th-TH" smtClean="0"/>
              <a:pPr>
                <a:defRPr/>
              </a:pPr>
              <a:t>12/11/66</a:t>
            </a:fld>
            <a:endParaRPr lang="en-US"/>
          </a:p>
        </p:txBody>
      </p:sp>
      <p:sp>
        <p:nvSpPr>
          <p:cNvPr id="4" name="Footer Placeholder 3"/>
          <p:cNvSpPr>
            <a:spLocks noGrp="1"/>
          </p:cNvSpPr>
          <p:nvPr>
            <p:ph type="ftr" sz="quarter" idx="11"/>
          </p:nvPr>
        </p:nvSpPr>
        <p:spPr/>
        <p:txBody>
          <a:bodyPr/>
          <a:lstStyle/>
          <a:p>
            <a:fld id="{DDCAF2DC-1333-4F2A-99F0-C122762183DC}" type="slidenum">
              <a:rPr lang="en-US" altLang="en-US" smtClean="0"/>
              <a:pPr/>
              <a:t>‹#›</a:t>
            </a:fld>
            <a:endParaRPr lang="en-US" altLang="en-US"/>
          </a:p>
        </p:txBody>
      </p:sp>
      <p:sp>
        <p:nvSpPr>
          <p:cNvPr id="5" name="Slide Number Placeholder 4"/>
          <p:cNvSpPr>
            <a:spLocks noGrp="1"/>
          </p:cNvSpPr>
          <p:nvPr>
            <p:ph type="sldNum" sz="quarter" idx="12"/>
          </p:nvPr>
        </p:nvSpPr>
        <p:spPr/>
        <p:txBody>
          <a:bodyPr/>
          <a:lstStyle/>
          <a:p>
            <a:fld id="{D88EB403-D820-4110-A618-4E4F3671BBDE}" type="slidenum">
              <a:rPr lang="en-US" altLang="en-US" smtClean="0"/>
              <a:pPr/>
              <a:t>‹#›</a:t>
            </a:fld>
            <a:endParaRPr lang="en-US" altLang="en-US"/>
          </a:p>
        </p:txBody>
      </p:sp>
    </p:spTree>
    <p:extLst>
      <p:ext uri="{BB962C8B-B14F-4D97-AF65-F5344CB8AC3E}">
        <p14:creationId xmlns:p14="http://schemas.microsoft.com/office/powerpoint/2010/main" val="206436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578C25E0-36FA-46B4-B268-C09A04910312}" type="datetime1">
              <a:rPr lang="th-TH" smtClean="0"/>
              <a:pPr>
                <a:defRPr/>
              </a:pPr>
              <a:t>12/11/66</a:t>
            </a:fld>
            <a:endParaRPr lang="en-US"/>
          </a:p>
        </p:txBody>
      </p:sp>
      <p:sp>
        <p:nvSpPr>
          <p:cNvPr id="8" name="Footer Placeholder 7"/>
          <p:cNvSpPr>
            <a:spLocks noGrp="1"/>
          </p:cNvSpPr>
          <p:nvPr>
            <p:ph type="ftr" sz="quarter" idx="11"/>
          </p:nvPr>
        </p:nvSpPr>
        <p:spPr/>
        <p:txBody>
          <a:bodyPr/>
          <a:lstStyle>
            <a:lvl1pPr>
              <a:defRPr>
                <a:solidFill>
                  <a:srgbClr val="FFFFFF"/>
                </a:solidFill>
                <a:latin typeface="Arial" panose="020B0604020202020204" pitchFamily="34" charset="0"/>
                <a:cs typeface="Arial" panose="020B0604020202020204" pitchFamily="34" charset="0"/>
              </a:defRPr>
            </a:lvl1pPr>
          </a:lstStyle>
          <a:p>
            <a:fld id="{D79F4174-C153-48E1-A79F-32AF90C6CEC4}" type="slidenum">
              <a:rPr lang="en-US" altLang="en-US" smtClean="0"/>
              <a:pPr/>
              <a:t>‹#›</a:t>
            </a:fld>
            <a:endParaRPr lang="en-US" altLang="en-US" dirty="0"/>
          </a:p>
        </p:txBody>
      </p:sp>
      <p:sp>
        <p:nvSpPr>
          <p:cNvPr id="9" name="Slide Number Placeholder 8"/>
          <p:cNvSpPr>
            <a:spLocks noGrp="1"/>
          </p:cNvSpPr>
          <p:nvPr>
            <p:ph type="sldNum" sz="quarter" idx="12"/>
          </p:nvPr>
        </p:nvSpPr>
        <p:spPr/>
        <p:txBody>
          <a:bodyPr/>
          <a:lstStyle/>
          <a:p>
            <a:fld id="{EE3622A5-8F58-4628-AF69-982BB7387C3C}" type="slidenum">
              <a:rPr lang="en-US" altLang="en-US" smtClean="0"/>
              <a:pPr/>
              <a:t>‹#›</a:t>
            </a:fld>
            <a:endParaRPr lang="en-US" altLang="en-US"/>
          </a:p>
        </p:txBody>
      </p:sp>
    </p:spTree>
    <p:extLst>
      <p:ext uri="{BB962C8B-B14F-4D97-AF65-F5344CB8AC3E}">
        <p14:creationId xmlns:p14="http://schemas.microsoft.com/office/powerpoint/2010/main" val="398608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pPr>
              <a:defRPr/>
            </a:pPr>
            <a:fld id="{953867A6-E423-4422-AA98-72864A3437EB}" type="datetime1">
              <a:rPr lang="th-TH" smtClean="0"/>
              <a:pPr>
                <a:defRPr/>
              </a:pPr>
              <a:t>12/11/66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fld id="{AE766F55-3D96-4F9B-BBC9-0E63D448BB2B}" type="slidenum">
              <a:rPr lang="en-US" altLang="en-US" smtClean="0"/>
              <a:pPr/>
              <a:t>‹#›</a:t>
            </a:fld>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ED7662-A010-47CF-B315-66078F51DDE9}" type="slidenum">
              <a:rPr lang="en-US" altLang="en-US" smtClean="0"/>
              <a:pPr/>
              <a:t>‹#›</a:t>
            </a:fld>
            <a:endParaRPr lang="en-US" altLang="en-US"/>
          </a:p>
        </p:txBody>
      </p:sp>
    </p:spTree>
    <p:extLst>
      <p:ext uri="{BB962C8B-B14F-4D97-AF65-F5344CB8AC3E}">
        <p14:creationId xmlns:p14="http://schemas.microsoft.com/office/powerpoint/2010/main" val="180630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BAEDFEB-87C1-411E-AEC3-0FE5DD5A175C}" type="datetime1">
              <a:rPr lang="th-TH" smtClean="0"/>
              <a:pPr>
                <a:defRPr/>
              </a:pPr>
              <a:t>12/11/66</a:t>
            </a:fld>
            <a:endParaRPr lang="en-US"/>
          </a:p>
        </p:txBody>
      </p:sp>
      <p:sp>
        <p:nvSpPr>
          <p:cNvPr id="6" name="Footer Placeholder 5"/>
          <p:cNvSpPr>
            <a:spLocks noGrp="1"/>
          </p:cNvSpPr>
          <p:nvPr>
            <p:ph type="ftr" sz="quarter" idx="11"/>
          </p:nvPr>
        </p:nvSpPr>
        <p:spPr/>
        <p:txBody>
          <a:bodyPr/>
          <a:lstStyle/>
          <a:p>
            <a:fld id="{63CFCDDF-DE31-4035-A5C5-39EAC4F0FF1A}" type="slidenum">
              <a:rPr lang="en-US" altLang="en-US" smtClean="0"/>
              <a:pPr/>
              <a:t>‹#›</a:t>
            </a:fld>
            <a:endParaRPr lang="en-US" altLang="en-US"/>
          </a:p>
        </p:txBody>
      </p:sp>
      <p:sp>
        <p:nvSpPr>
          <p:cNvPr id="7" name="Slide Number Placeholder 6"/>
          <p:cNvSpPr>
            <a:spLocks noGrp="1"/>
          </p:cNvSpPr>
          <p:nvPr>
            <p:ph type="sldNum" sz="quarter" idx="12"/>
          </p:nvPr>
        </p:nvSpPr>
        <p:spPr/>
        <p:txBody>
          <a:bodyPr/>
          <a:lstStyle/>
          <a:p>
            <a:fld id="{DBF1087E-0381-443D-94D5-54FC7D57A08D}" type="slidenum">
              <a:rPr lang="en-US" altLang="en-US" smtClean="0"/>
              <a:pPr/>
              <a:t>‹#›</a:t>
            </a:fld>
            <a:endParaRPr lang="en-US" altLang="en-US"/>
          </a:p>
        </p:txBody>
      </p:sp>
    </p:spTree>
    <p:extLst>
      <p:ext uri="{BB962C8B-B14F-4D97-AF65-F5344CB8AC3E}">
        <p14:creationId xmlns:p14="http://schemas.microsoft.com/office/powerpoint/2010/main" val="1375570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505092"/>
            <a:ext cx="10058400" cy="443850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a:defRPr/>
            </a:pPr>
            <a:fld id="{7F913E21-286D-4554-81B7-0E1572EA2A50}" type="datetime1">
              <a:rPr lang="th-TH" smtClean="0"/>
              <a:pPr>
                <a:defRPr/>
              </a:pPr>
              <a:t>12/11/66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fld id="{32B89FBD-9A72-4E90-8088-6AAE4E445CAC}" type="slidenum">
              <a:rPr lang="en-US" altLang="en-US" smtClean="0"/>
              <a:pPr/>
              <a:t>‹#›</a:t>
            </a:fld>
            <a:endParaRPr lang="en-US"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FAB33D4-7EDC-4785-AEA0-F84210D60CCF}" type="slidenum">
              <a:rPr lang="en-US" altLang="en-US" smtClean="0"/>
              <a:pPr/>
              <a:t>‹#›</a:t>
            </a:fld>
            <a:endParaRPr lang="en-US" altLang="en-US"/>
          </a:p>
        </p:txBody>
      </p:sp>
      <p:cxnSp>
        <p:nvCxnSpPr>
          <p:cNvPr id="10" name="Straight Connector 9"/>
          <p:cNvCxnSpPr/>
          <p:nvPr/>
        </p:nvCxnSpPr>
        <p:spPr>
          <a:xfrm>
            <a:off x="1193532" y="1371600"/>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586554"/>
      </p:ext>
    </p:extLst>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ict.go.jp/en/index.html" TargetMode="External"/><Relationship Id="rId2" Type="http://schemas.openxmlformats.org/officeDocument/2006/relationships/hyperlink" Target="https://www.nict.go.jp/en/asean_ivo/index.html" TargetMode="Externa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1825752"/>
            <a:ext cx="10058400" cy="2212848"/>
          </a:xfrm>
        </p:spPr>
        <p:txBody>
          <a:bodyPr>
            <a:normAutofit fontScale="90000"/>
          </a:bodyPr>
          <a:lstStyle/>
          <a:p>
            <a:r>
              <a:rPr lang="en-US" b="1" dirty="0"/>
              <a:t>Safeguarding Devices and Edge Computing:</a:t>
            </a:r>
            <a:br>
              <a:rPr lang="en-US" b="1" dirty="0"/>
            </a:br>
            <a:r>
              <a:rPr lang="en-US" sz="7300" b="1" dirty="0"/>
              <a:t>A Responsive Anti-Scam Approach</a:t>
            </a:r>
            <a:endParaRPr lang="en-US" b="1" dirty="0"/>
          </a:p>
        </p:txBody>
      </p:sp>
      <p:sp>
        <p:nvSpPr>
          <p:cNvPr id="3" name="Subtitle 2"/>
          <p:cNvSpPr>
            <a:spLocks noGrp="1"/>
          </p:cNvSpPr>
          <p:nvPr>
            <p:ph type="subTitle" idx="1"/>
          </p:nvPr>
        </p:nvSpPr>
        <p:spPr>
          <a:xfrm>
            <a:off x="1100050" y="4455620"/>
            <a:ext cx="10253749" cy="1868980"/>
          </a:xfrm>
        </p:spPr>
        <p:txBody>
          <a:bodyPr>
            <a:normAutofit fontScale="92500"/>
          </a:bodyPr>
          <a:lstStyle/>
          <a:p>
            <a:pPr>
              <a:lnSpc>
                <a:spcPct val="110000"/>
              </a:lnSpc>
              <a:spcBef>
                <a:spcPts val="0"/>
              </a:spcBef>
              <a:spcAft>
                <a:spcPts val="0"/>
              </a:spcAft>
            </a:pPr>
            <a:r>
              <a:rPr lang="en-US" sz="4300" b="1" dirty="0">
                <a:solidFill>
                  <a:srgbClr val="002060"/>
                </a:solidFill>
                <a:latin typeface="TH Sarabun New" panose="020B0500040200020003" pitchFamily="34" charset="-34"/>
                <a:cs typeface="TH Sarabun New" panose="020B0500040200020003" pitchFamily="34" charset="-34"/>
              </a:rPr>
              <a:t>Chalee Vorakulpipat, CISSP, CISA, PMP</a:t>
            </a:r>
          </a:p>
          <a:p>
            <a:pPr>
              <a:lnSpc>
                <a:spcPct val="110000"/>
              </a:lnSpc>
              <a:spcBef>
                <a:spcPts val="0"/>
              </a:spcBef>
              <a:spcAft>
                <a:spcPts val="0"/>
              </a:spcAft>
            </a:pPr>
            <a:r>
              <a:rPr lang="en-US" sz="3200" dirty="0">
                <a:solidFill>
                  <a:srgbClr val="002060"/>
                </a:solidFill>
              </a:rPr>
              <a:t>National Electronics and Computer Technology Center </a:t>
            </a:r>
            <a:r>
              <a:rPr lang="en-US" sz="3200" b="1" dirty="0">
                <a:solidFill>
                  <a:srgbClr val="002060"/>
                </a:solidFill>
                <a:latin typeface="TH Sarabun New" panose="020B0500040200020003" pitchFamily="34" charset="-34"/>
                <a:cs typeface="TH Sarabun New" panose="020B0500040200020003" pitchFamily="34" charset="-34"/>
              </a:rPr>
              <a:t>(NECTEC)</a:t>
            </a:r>
          </a:p>
          <a:p>
            <a:pPr>
              <a:lnSpc>
                <a:spcPct val="110000"/>
              </a:lnSpc>
              <a:spcBef>
                <a:spcPts val="0"/>
              </a:spcBef>
              <a:spcAft>
                <a:spcPts val="0"/>
              </a:spcAft>
            </a:pPr>
            <a:r>
              <a:rPr lang="en-US" sz="3200" b="1" dirty="0" err="1">
                <a:solidFill>
                  <a:srgbClr val="002060"/>
                </a:solidFill>
                <a:latin typeface="TH Sarabun New" panose="020B0500040200020003" pitchFamily="34" charset="-34"/>
                <a:cs typeface="TH Sarabun New" panose="020B0500040200020003" pitchFamily="34" charset="-34"/>
              </a:rPr>
              <a:t>Soontorn</a:t>
            </a:r>
            <a:r>
              <a:rPr lang="en-US" sz="3200" b="1" dirty="0">
                <a:solidFill>
                  <a:srgbClr val="002060"/>
                </a:solidFill>
                <a:latin typeface="TH Sarabun New" panose="020B0500040200020003" pitchFamily="34" charset="-34"/>
                <a:cs typeface="TH Sarabun New" panose="020B0500040200020003" pitchFamily="34" charset="-34"/>
              </a:rPr>
              <a:t> </a:t>
            </a:r>
            <a:r>
              <a:rPr lang="en-US" sz="3200" b="1" dirty="0" err="1">
                <a:solidFill>
                  <a:srgbClr val="002060"/>
                </a:solidFill>
                <a:latin typeface="TH Sarabun New" panose="020B0500040200020003" pitchFamily="34" charset="-34"/>
                <a:cs typeface="TH Sarabun New" panose="020B0500040200020003" pitchFamily="34" charset="-34"/>
              </a:rPr>
              <a:t>Sirapaisan</a:t>
            </a:r>
            <a:r>
              <a:rPr lang="en-US" sz="3200" b="1" dirty="0">
                <a:solidFill>
                  <a:srgbClr val="002060"/>
                </a:solidFill>
                <a:latin typeface="TH Sarabun New" panose="020B0500040200020003" pitchFamily="34" charset="-34"/>
                <a:cs typeface="TH Sarabun New" panose="020B0500040200020003" pitchFamily="34" charset="-34"/>
              </a:rPr>
              <a:t>, </a:t>
            </a:r>
            <a:r>
              <a:rPr lang="en-US" sz="3200" b="1" dirty="0" err="1">
                <a:solidFill>
                  <a:srgbClr val="002060"/>
                </a:solidFill>
                <a:latin typeface="TH Sarabun New" panose="020B0500040200020003" pitchFamily="34" charset="-34"/>
                <a:cs typeface="TH Sarabun New" panose="020B0500040200020003" pitchFamily="34" charset="-34"/>
              </a:rPr>
              <a:t>Montida</a:t>
            </a:r>
            <a:r>
              <a:rPr lang="en-US" sz="3200" b="1" dirty="0">
                <a:solidFill>
                  <a:srgbClr val="002060"/>
                </a:solidFill>
                <a:latin typeface="TH Sarabun New" panose="020B0500040200020003" pitchFamily="34" charset="-34"/>
                <a:cs typeface="TH Sarabun New" panose="020B0500040200020003" pitchFamily="34" charset="-34"/>
              </a:rPr>
              <a:t> </a:t>
            </a:r>
            <a:r>
              <a:rPr lang="en-US" sz="3200" b="1" dirty="0" err="1">
                <a:solidFill>
                  <a:srgbClr val="002060"/>
                </a:solidFill>
                <a:latin typeface="TH Sarabun New" panose="020B0500040200020003" pitchFamily="34" charset="-34"/>
                <a:cs typeface="TH Sarabun New" panose="020B0500040200020003" pitchFamily="34" charset="-34"/>
              </a:rPr>
              <a:t>Pattaranantakul</a:t>
            </a:r>
            <a:r>
              <a:rPr lang="en-US" sz="3200" b="1" dirty="0">
                <a:solidFill>
                  <a:srgbClr val="002060"/>
                </a:solidFill>
                <a:latin typeface="TH Sarabun New" panose="020B0500040200020003" pitchFamily="34" charset="-34"/>
                <a:cs typeface="TH Sarabun New" panose="020B0500040200020003" pitchFamily="34" charset="-34"/>
              </a:rPr>
              <a:t>, </a:t>
            </a:r>
            <a:r>
              <a:rPr lang="en-US" sz="3200" b="1" dirty="0" err="1">
                <a:solidFill>
                  <a:srgbClr val="002060"/>
                </a:solidFill>
                <a:latin typeface="TH Sarabun New" panose="020B0500040200020003" pitchFamily="34" charset="-34"/>
                <a:cs typeface="TH Sarabun New" panose="020B0500040200020003" pitchFamily="34" charset="-34"/>
              </a:rPr>
              <a:t>Soontaree</a:t>
            </a:r>
            <a:r>
              <a:rPr lang="en-US" sz="3200" b="1" dirty="0">
                <a:solidFill>
                  <a:srgbClr val="002060"/>
                </a:solidFill>
                <a:latin typeface="TH Sarabun New" panose="020B0500040200020003" pitchFamily="34" charset="-34"/>
                <a:cs typeface="TH Sarabun New" panose="020B0500040200020003" pitchFamily="34" charset="-34"/>
              </a:rPr>
              <a:t> </a:t>
            </a:r>
            <a:r>
              <a:rPr lang="en-US" sz="3200" b="1" dirty="0" err="1">
                <a:solidFill>
                  <a:srgbClr val="002060"/>
                </a:solidFill>
                <a:latin typeface="TH Sarabun New" panose="020B0500040200020003" pitchFamily="34" charset="-34"/>
                <a:cs typeface="TH Sarabun New" panose="020B0500040200020003" pitchFamily="34" charset="-34"/>
              </a:rPr>
              <a:t>Songserm</a:t>
            </a:r>
            <a:endParaRPr lang="en-US" sz="3200" b="1" dirty="0">
              <a:solidFill>
                <a:srgbClr val="002060"/>
              </a:solidFill>
              <a:latin typeface="TH Sarabun New" panose="020B0500040200020003" pitchFamily="34" charset="-34"/>
              <a:cs typeface="TH Sarabun New" panose="020B0500040200020003" pitchFamily="34" charset="-34"/>
            </a:endParaRPr>
          </a:p>
        </p:txBody>
      </p:sp>
      <p:sp>
        <p:nvSpPr>
          <p:cNvPr id="4" name="Footer Placeholder 3"/>
          <p:cNvSpPr>
            <a:spLocks noGrp="1"/>
          </p:cNvSpPr>
          <p:nvPr>
            <p:ph type="ftr" sz="quarter" idx="11"/>
          </p:nvPr>
        </p:nvSpPr>
        <p:spPr/>
        <p:txBody>
          <a:bodyPr/>
          <a:lstStyle/>
          <a:p>
            <a:fld id="{CC21DCCA-B97D-40C5-A9CB-8C11928B3A66}" type="slidenum">
              <a:rPr lang="en-US" altLang="en-US" smtClean="0"/>
              <a:pPr/>
              <a:t>1</a:t>
            </a:fld>
            <a:endParaRPr lang="th-TH" altLang="en-US"/>
          </a:p>
        </p:txBody>
      </p:sp>
      <p:pic>
        <p:nvPicPr>
          <p:cNvPr id="6" name="Picture 5">
            <a:extLst>
              <a:ext uri="{FF2B5EF4-FFF2-40B4-BE49-F238E27FC236}">
                <a16:creationId xmlns:a16="http://schemas.microsoft.com/office/drawing/2014/main" id="{52799932-006F-A525-8BE7-DEA52152EF48}"/>
              </a:ext>
            </a:extLst>
          </p:cNvPr>
          <p:cNvPicPr>
            <a:picLocks noChangeAspect="1"/>
          </p:cNvPicPr>
          <p:nvPr/>
        </p:nvPicPr>
        <p:blipFill>
          <a:blip r:embed="rId2"/>
          <a:stretch>
            <a:fillRect/>
          </a:stretch>
        </p:blipFill>
        <p:spPr>
          <a:xfrm>
            <a:off x="6476999" y="15997"/>
            <a:ext cx="2667000" cy="1036290"/>
          </a:xfrm>
          <a:prstGeom prst="rect">
            <a:avLst/>
          </a:prstGeom>
        </p:spPr>
      </p:pic>
      <p:pic>
        <p:nvPicPr>
          <p:cNvPr id="8" name="Picture 7">
            <a:extLst>
              <a:ext uri="{FF2B5EF4-FFF2-40B4-BE49-F238E27FC236}">
                <a16:creationId xmlns:a16="http://schemas.microsoft.com/office/drawing/2014/main" id="{7C53585A-7260-E8B9-FED6-AD9C43E6428F}"/>
              </a:ext>
            </a:extLst>
          </p:cNvPr>
          <p:cNvPicPr>
            <a:picLocks noChangeAspect="1"/>
          </p:cNvPicPr>
          <p:nvPr/>
        </p:nvPicPr>
        <p:blipFill>
          <a:blip r:embed="rId3"/>
          <a:stretch>
            <a:fillRect/>
          </a:stretch>
        </p:blipFill>
        <p:spPr>
          <a:xfrm>
            <a:off x="9154886" y="15997"/>
            <a:ext cx="1894114" cy="1050966"/>
          </a:xfrm>
          <a:prstGeom prst="rect">
            <a:avLst/>
          </a:prstGeom>
        </p:spPr>
      </p:pic>
      <p:pic>
        <p:nvPicPr>
          <p:cNvPr id="10" name="Picture 9">
            <a:extLst>
              <a:ext uri="{FF2B5EF4-FFF2-40B4-BE49-F238E27FC236}">
                <a16:creationId xmlns:a16="http://schemas.microsoft.com/office/drawing/2014/main" id="{43D44870-73BE-F233-8192-1F3166C7EE3E}"/>
              </a:ext>
            </a:extLst>
          </p:cNvPr>
          <p:cNvPicPr>
            <a:picLocks noChangeAspect="1"/>
          </p:cNvPicPr>
          <p:nvPr/>
        </p:nvPicPr>
        <p:blipFill>
          <a:blip r:embed="rId4"/>
          <a:stretch>
            <a:fillRect/>
          </a:stretch>
        </p:blipFill>
        <p:spPr>
          <a:xfrm>
            <a:off x="11059887" y="15997"/>
            <a:ext cx="1132113" cy="1075789"/>
          </a:xfrm>
          <a:prstGeom prst="rect">
            <a:avLst/>
          </a:prstGeom>
        </p:spPr>
      </p:pic>
    </p:spTree>
    <p:extLst>
      <p:ext uri="{BB962C8B-B14F-4D97-AF65-F5344CB8AC3E}">
        <p14:creationId xmlns:p14="http://schemas.microsoft.com/office/powerpoint/2010/main" val="1491555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0CB13-22B6-8B22-4D6D-3840F6223E3A}"/>
              </a:ext>
            </a:extLst>
          </p:cNvPr>
          <p:cNvSpPr>
            <a:spLocks noGrp="1"/>
          </p:cNvSpPr>
          <p:nvPr>
            <p:ph type="title"/>
          </p:nvPr>
        </p:nvSpPr>
        <p:spPr/>
        <p:txBody>
          <a:bodyPr/>
          <a:lstStyle/>
          <a:p>
            <a:r>
              <a:rPr lang="en-US" dirty="0"/>
              <a:t>Sender Registration User Interface</a:t>
            </a:r>
            <a:endParaRPr lang="th-TH" dirty="0"/>
          </a:p>
        </p:txBody>
      </p:sp>
      <p:sp>
        <p:nvSpPr>
          <p:cNvPr id="4" name="Footer Placeholder 3">
            <a:extLst>
              <a:ext uri="{FF2B5EF4-FFF2-40B4-BE49-F238E27FC236}">
                <a16:creationId xmlns:a16="http://schemas.microsoft.com/office/drawing/2014/main" id="{D112C4A2-82F9-664F-26A1-85B544DFAF76}"/>
              </a:ext>
            </a:extLst>
          </p:cNvPr>
          <p:cNvSpPr>
            <a:spLocks noGrp="1"/>
          </p:cNvSpPr>
          <p:nvPr>
            <p:ph type="ftr" sz="quarter" idx="11"/>
          </p:nvPr>
        </p:nvSpPr>
        <p:spPr/>
        <p:txBody>
          <a:bodyPr/>
          <a:lstStyle/>
          <a:p>
            <a:fld id="{BAB4BFA0-09D2-4930-96E7-212801754457}" type="slidenum">
              <a:rPr lang="en-US" altLang="en-US" smtClean="0"/>
              <a:pPr/>
              <a:t>10</a:t>
            </a:fld>
            <a:endParaRPr lang="en-US" altLang="en-US" dirty="0"/>
          </a:p>
        </p:txBody>
      </p:sp>
      <p:pic>
        <p:nvPicPr>
          <p:cNvPr id="42" name="Picture 41">
            <a:extLst>
              <a:ext uri="{FF2B5EF4-FFF2-40B4-BE49-F238E27FC236}">
                <a16:creationId xmlns:a16="http://schemas.microsoft.com/office/drawing/2014/main" id="{423F7EBB-FEC5-6F82-CC59-97A1D60C91C4}"/>
              </a:ext>
            </a:extLst>
          </p:cNvPr>
          <p:cNvPicPr>
            <a:picLocks noChangeAspect="1"/>
          </p:cNvPicPr>
          <p:nvPr/>
        </p:nvPicPr>
        <p:blipFill>
          <a:blip r:embed="rId2"/>
          <a:stretch>
            <a:fillRect/>
          </a:stretch>
        </p:blipFill>
        <p:spPr>
          <a:xfrm>
            <a:off x="2000250" y="1447800"/>
            <a:ext cx="8191500" cy="4800600"/>
          </a:xfrm>
          <a:prstGeom prst="rect">
            <a:avLst/>
          </a:prstGeom>
        </p:spPr>
      </p:pic>
    </p:spTree>
    <p:extLst>
      <p:ext uri="{BB962C8B-B14F-4D97-AF65-F5344CB8AC3E}">
        <p14:creationId xmlns:p14="http://schemas.microsoft.com/office/powerpoint/2010/main" val="283864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sp>
        <p:nvSpPr>
          <p:cNvPr id="13" name="Rectangle 1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cxnSp>
        <p:nvCxnSpPr>
          <p:cNvPr id="15" name="Straight Connector 1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8AE241-17ED-1104-3DEE-B5BB9E9105EA}"/>
              </a:ext>
            </a:extLst>
          </p:cNvPr>
          <p:cNvSpPr>
            <a:spLocks noGrp="1"/>
          </p:cNvSpPr>
          <p:nvPr>
            <p:ph type="title"/>
          </p:nvPr>
        </p:nvSpPr>
        <p:spPr>
          <a:xfrm>
            <a:off x="5867400" y="1347221"/>
            <a:ext cx="5051986" cy="2977891"/>
          </a:xfrm>
        </p:spPr>
        <p:txBody>
          <a:bodyPr vert="horz" lIns="91440" tIns="45720" rIns="91440" bIns="45720" rtlCol="0" anchor="b">
            <a:normAutofit/>
          </a:bodyPr>
          <a:lstStyle/>
          <a:p>
            <a:r>
              <a:rPr lang="en-US" dirty="0">
                <a:solidFill>
                  <a:schemeClr val="tx1">
                    <a:lumMod val="85000"/>
                    <a:lumOff val="15000"/>
                  </a:schemeClr>
                </a:solidFill>
                <a:latin typeface="+mj-lt"/>
                <a:cs typeface="+mj-cs"/>
              </a:rPr>
              <a:t>Recipient Alert User Interface</a:t>
            </a:r>
          </a:p>
        </p:txBody>
      </p:sp>
      <p:pic>
        <p:nvPicPr>
          <p:cNvPr id="6" name="Picture 5">
            <a:extLst>
              <a:ext uri="{FF2B5EF4-FFF2-40B4-BE49-F238E27FC236}">
                <a16:creationId xmlns:a16="http://schemas.microsoft.com/office/drawing/2014/main" id="{508C829A-1E82-E12C-CFD8-93C03AF44D67}"/>
              </a:ext>
            </a:extLst>
          </p:cNvPr>
          <p:cNvPicPr>
            <a:picLocks noChangeAspect="1"/>
          </p:cNvPicPr>
          <p:nvPr/>
        </p:nvPicPr>
        <p:blipFill>
          <a:blip r:embed="rId2"/>
          <a:stretch>
            <a:fillRect/>
          </a:stretch>
        </p:blipFill>
        <p:spPr>
          <a:xfrm>
            <a:off x="633999" y="50504"/>
            <a:ext cx="5004801" cy="6197896"/>
          </a:xfrm>
          <a:prstGeom prst="rect">
            <a:avLst/>
          </a:prstGeom>
        </p:spPr>
      </p:pic>
      <p:cxnSp>
        <p:nvCxnSpPr>
          <p:cNvPr id="19" name="Straight Connector 18">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sp>
        <p:nvSpPr>
          <p:cNvPr id="23" name="Rectangle 22">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sp>
        <p:nvSpPr>
          <p:cNvPr id="4" name="Footer Placeholder 3">
            <a:extLst>
              <a:ext uri="{FF2B5EF4-FFF2-40B4-BE49-F238E27FC236}">
                <a16:creationId xmlns:a16="http://schemas.microsoft.com/office/drawing/2014/main" id="{965ABC06-CFBE-2B52-B0F4-930D2B63A958}"/>
              </a:ext>
            </a:extLst>
          </p:cNvPr>
          <p:cNvSpPr>
            <a:spLocks noGrp="1"/>
          </p:cNvSpPr>
          <p:nvPr>
            <p:ph type="ftr" sz="quarter" idx="11"/>
          </p:nvPr>
        </p:nvSpPr>
        <p:spPr>
          <a:xfrm>
            <a:off x="3686185" y="6459785"/>
            <a:ext cx="4822804" cy="365125"/>
          </a:xfrm>
        </p:spPr>
        <p:txBody>
          <a:bodyPr vert="horz" lIns="91440" tIns="45720" rIns="91440" bIns="45720" rtlCol="0" anchor="ctr">
            <a:normAutofit/>
          </a:bodyPr>
          <a:lstStyle/>
          <a:p>
            <a:pPr eaLnBrk="1" hangingPunct="1">
              <a:spcAft>
                <a:spcPts val="600"/>
              </a:spcAft>
            </a:pPr>
            <a:fld id="{BAB4BFA0-09D2-4930-96E7-212801754457}" type="slidenum">
              <a:rPr lang="en-US" altLang="en-US" sz="900" kern="1200" cap="all" baseline="0">
                <a:solidFill>
                  <a:srgbClr val="FFFFFF"/>
                </a:solidFill>
                <a:latin typeface="+mn-lt"/>
                <a:ea typeface="+mn-ea"/>
                <a:cs typeface="+mn-cs"/>
              </a:rPr>
              <a:pPr eaLnBrk="1" hangingPunct="1">
                <a:spcAft>
                  <a:spcPts val="600"/>
                </a:spcAft>
              </a:pPr>
              <a:t>11</a:t>
            </a:fld>
            <a:endParaRPr lang="en-US" altLang="en-US" sz="900" kern="1200" cap="all" baseline="0">
              <a:solidFill>
                <a:srgbClr val="FFFFFF"/>
              </a:solidFill>
              <a:latin typeface="+mn-lt"/>
              <a:ea typeface="+mn-ea"/>
              <a:cs typeface="+mn-cs"/>
            </a:endParaRPr>
          </a:p>
        </p:txBody>
      </p:sp>
    </p:spTree>
    <p:extLst>
      <p:ext uri="{BB962C8B-B14F-4D97-AF65-F5344CB8AC3E}">
        <p14:creationId xmlns:p14="http://schemas.microsoft.com/office/powerpoint/2010/main" val="40534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B5A88-6B5E-DDEA-6AB2-57351902B871}"/>
              </a:ext>
            </a:extLst>
          </p:cNvPr>
          <p:cNvSpPr>
            <a:spLocks noGrp="1"/>
          </p:cNvSpPr>
          <p:nvPr>
            <p:ph type="title"/>
          </p:nvPr>
        </p:nvSpPr>
        <p:spPr>
          <a:xfrm>
            <a:off x="1097280" y="286604"/>
            <a:ext cx="10408920" cy="968440"/>
          </a:xfrm>
        </p:spPr>
        <p:txBody>
          <a:bodyPr>
            <a:normAutofit fontScale="90000"/>
          </a:bodyPr>
          <a:lstStyle/>
          <a:p>
            <a:r>
              <a:rPr lang="en-US" dirty="0"/>
              <a:t>Sender Interface Design (Sender's Perspective)</a:t>
            </a:r>
            <a:endParaRPr lang="th-TH" dirty="0"/>
          </a:p>
        </p:txBody>
      </p:sp>
      <p:sp>
        <p:nvSpPr>
          <p:cNvPr id="4" name="Footer Placeholder 3">
            <a:extLst>
              <a:ext uri="{FF2B5EF4-FFF2-40B4-BE49-F238E27FC236}">
                <a16:creationId xmlns:a16="http://schemas.microsoft.com/office/drawing/2014/main" id="{19C7D858-20DB-EE65-8B57-15BCA86D89ED}"/>
              </a:ext>
            </a:extLst>
          </p:cNvPr>
          <p:cNvSpPr>
            <a:spLocks noGrp="1"/>
          </p:cNvSpPr>
          <p:nvPr>
            <p:ph type="ftr" sz="quarter" idx="11"/>
          </p:nvPr>
        </p:nvSpPr>
        <p:spPr/>
        <p:txBody>
          <a:bodyPr/>
          <a:lstStyle/>
          <a:p>
            <a:fld id="{BAB4BFA0-09D2-4930-96E7-212801754457}" type="slidenum">
              <a:rPr lang="en-US" altLang="en-US" smtClean="0"/>
              <a:pPr/>
              <a:t>12</a:t>
            </a:fld>
            <a:endParaRPr lang="en-US" altLang="en-US" dirty="0"/>
          </a:p>
        </p:txBody>
      </p:sp>
      <p:pic>
        <p:nvPicPr>
          <p:cNvPr id="6" name="Picture 5">
            <a:extLst>
              <a:ext uri="{FF2B5EF4-FFF2-40B4-BE49-F238E27FC236}">
                <a16:creationId xmlns:a16="http://schemas.microsoft.com/office/drawing/2014/main" id="{1BFFB8FF-322E-17B6-E57F-A8834702A52C}"/>
              </a:ext>
            </a:extLst>
          </p:cNvPr>
          <p:cNvPicPr>
            <a:picLocks noChangeAspect="1"/>
          </p:cNvPicPr>
          <p:nvPr/>
        </p:nvPicPr>
        <p:blipFill>
          <a:blip r:embed="rId2"/>
          <a:stretch>
            <a:fillRect/>
          </a:stretch>
        </p:blipFill>
        <p:spPr>
          <a:xfrm>
            <a:off x="0" y="1407209"/>
            <a:ext cx="12192000" cy="4841191"/>
          </a:xfrm>
          <a:prstGeom prst="rect">
            <a:avLst/>
          </a:prstGeom>
        </p:spPr>
      </p:pic>
    </p:spTree>
    <p:extLst>
      <p:ext uri="{BB962C8B-B14F-4D97-AF65-F5344CB8AC3E}">
        <p14:creationId xmlns:p14="http://schemas.microsoft.com/office/powerpoint/2010/main" val="1181465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1B5A88-6B5E-DDEA-6AB2-57351902B871}"/>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5100" dirty="0">
                <a:solidFill>
                  <a:schemeClr val="tx1">
                    <a:lumMod val="85000"/>
                    <a:lumOff val="15000"/>
                  </a:schemeClr>
                </a:solidFill>
                <a:latin typeface="+mj-lt"/>
                <a:cs typeface="+mj-cs"/>
              </a:rPr>
              <a:t>Recipient Interface Design (Recipient's Perspective)</a:t>
            </a:r>
          </a:p>
        </p:txBody>
      </p:sp>
      <p:pic>
        <p:nvPicPr>
          <p:cNvPr id="5" name="Picture 4">
            <a:extLst>
              <a:ext uri="{FF2B5EF4-FFF2-40B4-BE49-F238E27FC236}">
                <a16:creationId xmlns:a16="http://schemas.microsoft.com/office/drawing/2014/main" id="{237F367C-7A42-358F-8338-52DCDEABF816}"/>
              </a:ext>
            </a:extLst>
          </p:cNvPr>
          <p:cNvPicPr>
            <a:picLocks noChangeAspect="1"/>
          </p:cNvPicPr>
          <p:nvPr/>
        </p:nvPicPr>
        <p:blipFill>
          <a:blip r:embed="rId2"/>
          <a:stretch>
            <a:fillRect/>
          </a:stretch>
        </p:blipFill>
        <p:spPr>
          <a:xfrm>
            <a:off x="110338" y="33090"/>
            <a:ext cx="8027612" cy="6321746"/>
          </a:xfrm>
          <a:prstGeom prst="rect">
            <a:avLst/>
          </a:prstGeom>
        </p:spPr>
      </p:pic>
      <p:cxnSp>
        <p:nvCxnSpPr>
          <p:cNvPr id="18"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h-TH"/>
          </a:p>
        </p:txBody>
      </p:sp>
      <p:sp>
        <p:nvSpPr>
          <p:cNvPr id="4" name="Footer Placeholder 3">
            <a:extLst>
              <a:ext uri="{FF2B5EF4-FFF2-40B4-BE49-F238E27FC236}">
                <a16:creationId xmlns:a16="http://schemas.microsoft.com/office/drawing/2014/main" id="{19C7D858-20DB-EE65-8B57-15BCA86D89ED}"/>
              </a:ext>
            </a:extLst>
          </p:cNvPr>
          <p:cNvSpPr>
            <a:spLocks noGrp="1"/>
          </p:cNvSpPr>
          <p:nvPr>
            <p:ph type="ftr" sz="quarter" idx="11"/>
          </p:nvPr>
        </p:nvSpPr>
        <p:spPr>
          <a:xfrm>
            <a:off x="3686185" y="6459785"/>
            <a:ext cx="4822804" cy="365125"/>
          </a:xfrm>
        </p:spPr>
        <p:txBody>
          <a:bodyPr vert="horz" lIns="91440" tIns="45720" rIns="91440" bIns="45720" rtlCol="0" anchor="ctr">
            <a:normAutofit/>
          </a:bodyPr>
          <a:lstStyle/>
          <a:p>
            <a:pPr eaLnBrk="1" hangingPunct="1">
              <a:spcAft>
                <a:spcPts val="600"/>
              </a:spcAft>
            </a:pPr>
            <a:fld id="{BAB4BFA0-09D2-4930-96E7-212801754457}" type="slidenum">
              <a:rPr lang="en-US" altLang="en-US" sz="900" kern="1200" cap="all" baseline="0">
                <a:solidFill>
                  <a:srgbClr val="FFFFFF"/>
                </a:solidFill>
                <a:latin typeface="+mn-lt"/>
                <a:ea typeface="+mn-ea"/>
                <a:cs typeface="+mn-cs"/>
              </a:rPr>
              <a:pPr eaLnBrk="1" hangingPunct="1">
                <a:spcAft>
                  <a:spcPts val="600"/>
                </a:spcAft>
              </a:pPr>
              <a:t>13</a:t>
            </a:fld>
            <a:endParaRPr lang="en-US" altLang="en-US" sz="900" kern="1200" cap="all" baseline="0">
              <a:solidFill>
                <a:srgbClr val="FFFFFF"/>
              </a:solidFill>
              <a:latin typeface="+mn-lt"/>
              <a:ea typeface="+mn-ea"/>
              <a:cs typeface="+mn-cs"/>
            </a:endParaRPr>
          </a:p>
        </p:txBody>
      </p:sp>
    </p:spTree>
    <p:extLst>
      <p:ext uri="{BB962C8B-B14F-4D97-AF65-F5344CB8AC3E}">
        <p14:creationId xmlns:p14="http://schemas.microsoft.com/office/powerpoint/2010/main" val="1629499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9B91E-A6CF-34CF-41FE-9C2C718401EA}"/>
              </a:ext>
            </a:extLst>
          </p:cNvPr>
          <p:cNvSpPr>
            <a:spLocks noGrp="1"/>
          </p:cNvSpPr>
          <p:nvPr>
            <p:ph type="title"/>
          </p:nvPr>
        </p:nvSpPr>
        <p:spPr>
          <a:xfrm>
            <a:off x="1097280" y="631760"/>
            <a:ext cx="10058400" cy="968440"/>
          </a:xfrm>
        </p:spPr>
        <p:txBody>
          <a:bodyPr>
            <a:normAutofit fontScale="90000"/>
          </a:bodyPr>
          <a:lstStyle/>
          <a:p>
            <a:r>
              <a:rPr lang="en-US"/>
              <a:t>A Comparison between Existing Anti-spam tools and our Scheme</a:t>
            </a:r>
            <a:endParaRPr lang="th-TH" dirty="0"/>
          </a:p>
        </p:txBody>
      </p:sp>
      <p:sp>
        <p:nvSpPr>
          <p:cNvPr id="4" name="Footer Placeholder 3">
            <a:extLst>
              <a:ext uri="{FF2B5EF4-FFF2-40B4-BE49-F238E27FC236}">
                <a16:creationId xmlns:a16="http://schemas.microsoft.com/office/drawing/2014/main" id="{D8187175-8896-F665-020E-75F812C3A3FB}"/>
              </a:ext>
            </a:extLst>
          </p:cNvPr>
          <p:cNvSpPr>
            <a:spLocks noGrp="1"/>
          </p:cNvSpPr>
          <p:nvPr>
            <p:ph type="ftr" sz="quarter" idx="11"/>
          </p:nvPr>
        </p:nvSpPr>
        <p:spPr/>
        <p:txBody>
          <a:bodyPr/>
          <a:lstStyle/>
          <a:p>
            <a:fld id="{BAB4BFA0-09D2-4930-96E7-212801754457}" type="slidenum">
              <a:rPr lang="en-US" altLang="en-US" smtClean="0"/>
              <a:pPr/>
              <a:t>14</a:t>
            </a:fld>
            <a:endParaRPr lang="en-US" altLang="en-US" dirty="0"/>
          </a:p>
        </p:txBody>
      </p:sp>
      <p:graphicFrame>
        <p:nvGraphicFramePr>
          <p:cNvPr id="8" name="Table 7">
            <a:extLst>
              <a:ext uri="{FF2B5EF4-FFF2-40B4-BE49-F238E27FC236}">
                <a16:creationId xmlns:a16="http://schemas.microsoft.com/office/drawing/2014/main" id="{3012C75F-3750-4089-7C7F-AAFA2F7E2B6D}"/>
              </a:ext>
            </a:extLst>
          </p:cNvPr>
          <p:cNvGraphicFramePr>
            <a:graphicFrameLocks noGrp="1"/>
          </p:cNvGraphicFramePr>
          <p:nvPr>
            <p:extLst>
              <p:ext uri="{D42A27DB-BD31-4B8C-83A1-F6EECF244321}">
                <p14:modId xmlns:p14="http://schemas.microsoft.com/office/powerpoint/2010/main" val="2469559193"/>
              </p:ext>
            </p:extLst>
          </p:nvPr>
        </p:nvGraphicFramePr>
        <p:xfrm>
          <a:off x="762000" y="1371600"/>
          <a:ext cx="10916465" cy="5462337"/>
        </p:xfrm>
        <a:graphic>
          <a:graphicData uri="http://schemas.openxmlformats.org/drawingml/2006/table">
            <a:tbl>
              <a:tblPr firstRow="1" firstCol="1" bandRow="1">
                <a:tableStyleId>{5C22544A-7EE6-4342-B048-85BDC9FD1C3A}</a:tableStyleId>
              </a:tblPr>
              <a:tblGrid>
                <a:gridCol w="2412543">
                  <a:extLst>
                    <a:ext uri="{9D8B030D-6E8A-4147-A177-3AD203B41FA5}">
                      <a16:colId xmlns:a16="http://schemas.microsoft.com/office/drawing/2014/main" val="4271881691"/>
                    </a:ext>
                  </a:extLst>
                </a:gridCol>
                <a:gridCol w="4191000">
                  <a:extLst>
                    <a:ext uri="{9D8B030D-6E8A-4147-A177-3AD203B41FA5}">
                      <a16:colId xmlns:a16="http://schemas.microsoft.com/office/drawing/2014/main" val="3772235935"/>
                    </a:ext>
                  </a:extLst>
                </a:gridCol>
                <a:gridCol w="4312922">
                  <a:extLst>
                    <a:ext uri="{9D8B030D-6E8A-4147-A177-3AD203B41FA5}">
                      <a16:colId xmlns:a16="http://schemas.microsoft.com/office/drawing/2014/main" val="3056906291"/>
                    </a:ext>
                  </a:extLst>
                </a:gridCol>
              </a:tblGrid>
              <a:tr h="372979">
                <a:tc>
                  <a:txBody>
                    <a:bodyPr/>
                    <a:lstStyle/>
                    <a:p>
                      <a:pPr algn="ctr"/>
                      <a:r>
                        <a:rPr lang="en-US" sz="1800">
                          <a:effectLst/>
                        </a:rPr>
                        <a:t>Functions</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ctr"/>
                      <a:r>
                        <a:rPr lang="en-US" sz="1800">
                          <a:effectLst/>
                        </a:rPr>
                        <a:t>Existing anti-spam tools</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ctr"/>
                      <a:r>
                        <a:rPr lang="en-US" sz="1800">
                          <a:effectLst/>
                        </a:rPr>
                        <a:t>Our proposed scheme</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extLst>
                  <a:ext uri="{0D108BD9-81ED-4DB2-BD59-A6C34878D82A}">
                    <a16:rowId xmlns:a16="http://schemas.microsoft.com/office/drawing/2014/main" val="1159108007"/>
                  </a:ext>
                </a:extLst>
              </a:tr>
              <a:tr h="673768">
                <a:tc>
                  <a:txBody>
                    <a:bodyPr/>
                    <a:lstStyle/>
                    <a:p>
                      <a:pPr algn="l"/>
                      <a:r>
                        <a:rPr lang="en-US" sz="1800" dirty="0">
                          <a:effectLst/>
                        </a:rPr>
                        <a:t>Detection of Scams Crafted by Humans (Compromised Accounts)</a:t>
                      </a:r>
                      <a:endParaRPr lang="en-US" sz="2400" dirty="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rPr>
                        <a:t>X</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sym typeface="Wingdings" panose="05000000000000000000" pitchFamily="2" charset="2"/>
                        </a:rPr>
                        <a:t></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extLst>
                  <a:ext uri="{0D108BD9-81ED-4DB2-BD59-A6C34878D82A}">
                    <a16:rowId xmlns:a16="http://schemas.microsoft.com/office/drawing/2014/main" val="4069706901"/>
                  </a:ext>
                </a:extLst>
              </a:tr>
              <a:tr h="673768">
                <a:tc>
                  <a:txBody>
                    <a:bodyPr/>
                    <a:lstStyle/>
                    <a:p>
                      <a:pPr algn="l"/>
                      <a:r>
                        <a:rPr lang="en-US" sz="1800">
                          <a:effectLst/>
                        </a:rPr>
                        <a:t>Detection of Scams Crafted by Humans (Impersonation/Fake Accounts)</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rPr>
                        <a:t>X</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sym typeface="Wingdings" panose="05000000000000000000" pitchFamily="2" charset="2"/>
                        </a:rPr>
                        <a:t></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extLst>
                  <a:ext uri="{0D108BD9-81ED-4DB2-BD59-A6C34878D82A}">
                    <a16:rowId xmlns:a16="http://schemas.microsoft.com/office/drawing/2014/main" val="227287503"/>
                  </a:ext>
                </a:extLst>
              </a:tr>
              <a:tr h="974558">
                <a:tc>
                  <a:txBody>
                    <a:bodyPr/>
                    <a:lstStyle/>
                    <a:p>
                      <a:pPr algn="l"/>
                      <a:r>
                        <a:rPr lang="en-US" sz="1800">
                          <a:effectLst/>
                        </a:rPr>
                        <a:t>Accuracy</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dirty="0">
                          <a:effectLst/>
                        </a:rPr>
                        <a:t>Limited: Primarily reliant on machine processing with minimal human interpretation.</a:t>
                      </a:r>
                      <a:endParaRPr lang="en-US" sz="2400" dirty="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rPr>
                        <a:t>High: Empowers recipients to assess the legitimacy of scams, fostering co-creation between senders and recipients.</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extLst>
                  <a:ext uri="{0D108BD9-81ED-4DB2-BD59-A6C34878D82A}">
                    <a16:rowId xmlns:a16="http://schemas.microsoft.com/office/drawing/2014/main" val="3285916573"/>
                  </a:ext>
                </a:extLst>
              </a:tr>
              <a:tr h="673768">
                <a:tc>
                  <a:txBody>
                    <a:bodyPr/>
                    <a:lstStyle/>
                    <a:p>
                      <a:pPr algn="l"/>
                      <a:r>
                        <a:rPr lang="en-US" sz="1800">
                          <a:effectLst/>
                        </a:rPr>
                        <a:t>Cost/Usability</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rPr>
                        <a:t>Involves additional hardware or software installation on the recipient side (either server or client).</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rPr>
                        <a:t>Requires no supplementary installation or effort on the recipient side, thus minimizing associated expenses.</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extLst>
                  <a:ext uri="{0D108BD9-81ED-4DB2-BD59-A6C34878D82A}">
                    <a16:rowId xmlns:a16="http://schemas.microsoft.com/office/drawing/2014/main" val="1099820423"/>
                  </a:ext>
                </a:extLst>
              </a:tr>
              <a:tr h="974558">
                <a:tc>
                  <a:txBody>
                    <a:bodyPr/>
                    <a:lstStyle/>
                    <a:p>
                      <a:pPr algn="l"/>
                      <a:r>
                        <a:rPr lang="en-US" sz="1800">
                          <a:effectLst/>
                        </a:rPr>
                        <a:t>Reproducibility</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a:effectLst/>
                        </a:rPr>
                        <a:t>Demands significant effort for installation and investment in tool acquisition.</a:t>
                      </a:r>
                      <a:endParaRPr lang="en-US" sz="240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tc>
                  <a:txBody>
                    <a:bodyPr/>
                    <a:lstStyle/>
                    <a:p>
                      <a:pPr algn="l"/>
                      <a:r>
                        <a:rPr lang="en-US" sz="1800" dirty="0">
                          <a:effectLst/>
                        </a:rPr>
                        <a:t>Imposes no installation requirement on recipient-side servers, making it straightforward and feasible to build the platform from scratch.</a:t>
                      </a:r>
                      <a:endParaRPr lang="en-US" sz="2400" dirty="0">
                        <a:effectLst/>
                        <a:latin typeface="Times New Roman" panose="02020603050405020304" pitchFamily="18" charset="0"/>
                        <a:ea typeface="SimSun" panose="02010600030101010101" pitchFamily="2" charset="-122"/>
                        <a:cs typeface="TH Sarabun New" panose="020B0500040200020003" pitchFamily="34" charset="-34"/>
                      </a:endParaRPr>
                    </a:p>
                  </a:txBody>
                  <a:tcPr marL="84609" marR="84609" marT="0" marB="0"/>
                </a:tc>
                <a:extLst>
                  <a:ext uri="{0D108BD9-81ED-4DB2-BD59-A6C34878D82A}">
                    <a16:rowId xmlns:a16="http://schemas.microsoft.com/office/drawing/2014/main" val="3956968101"/>
                  </a:ext>
                </a:extLst>
              </a:tr>
            </a:tbl>
          </a:graphicData>
        </a:graphic>
      </p:graphicFrame>
    </p:spTree>
    <p:extLst>
      <p:ext uri="{BB962C8B-B14F-4D97-AF65-F5344CB8AC3E}">
        <p14:creationId xmlns:p14="http://schemas.microsoft.com/office/powerpoint/2010/main" val="1845724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3A59C-0465-B542-C007-776B37E0368A}"/>
              </a:ext>
            </a:extLst>
          </p:cNvPr>
          <p:cNvSpPr>
            <a:spLocks noGrp="1"/>
          </p:cNvSpPr>
          <p:nvPr>
            <p:ph type="title"/>
          </p:nvPr>
        </p:nvSpPr>
        <p:spPr/>
        <p:txBody>
          <a:bodyPr/>
          <a:lstStyle/>
          <a:p>
            <a:r>
              <a:rPr lang="en-US" dirty="0"/>
              <a:t>Conclusions</a:t>
            </a:r>
            <a:endParaRPr lang="th-TH" dirty="0"/>
          </a:p>
        </p:txBody>
      </p:sp>
      <p:sp>
        <p:nvSpPr>
          <p:cNvPr id="3" name="Content Placeholder 2">
            <a:extLst>
              <a:ext uri="{FF2B5EF4-FFF2-40B4-BE49-F238E27FC236}">
                <a16:creationId xmlns:a16="http://schemas.microsoft.com/office/drawing/2014/main" id="{E8444D17-D975-3158-6442-2B871AB1C924}"/>
              </a:ext>
            </a:extLst>
          </p:cNvPr>
          <p:cNvSpPr>
            <a:spLocks noGrp="1"/>
          </p:cNvSpPr>
          <p:nvPr>
            <p:ph idx="1"/>
          </p:nvPr>
        </p:nvSpPr>
        <p:spPr/>
        <p:txBody>
          <a:bodyPr>
            <a:normAutofit fontScale="85000" lnSpcReduction="20000"/>
          </a:bodyPr>
          <a:lstStyle/>
          <a:p>
            <a:r>
              <a:rPr lang="en-US" dirty="0"/>
              <a:t>Our approach empowers recipients to authenticate the “authentic” sender and make informed judgments regarding the legitimacy of messages. </a:t>
            </a:r>
          </a:p>
          <a:p>
            <a:r>
              <a:rPr lang="en-US" dirty="0"/>
              <a:t>In terms of preserving privacy, our platform ensures that when sending an alert, recipients need not reveal their identity. They only require the sender's address.</a:t>
            </a:r>
          </a:p>
          <a:p>
            <a:r>
              <a:rPr lang="en-US" dirty="0"/>
              <a:t>Regarding security, even if a hacker compromises a sender's account to dispatch a scam message, infiltrating all of the sender's contact addresses proves challenging. Consequently, the sender can still receive alerts from other accounts. </a:t>
            </a:r>
            <a:endParaRPr lang="th-TH" dirty="0"/>
          </a:p>
        </p:txBody>
      </p:sp>
      <p:sp>
        <p:nvSpPr>
          <p:cNvPr id="4" name="Footer Placeholder 3">
            <a:extLst>
              <a:ext uri="{FF2B5EF4-FFF2-40B4-BE49-F238E27FC236}">
                <a16:creationId xmlns:a16="http://schemas.microsoft.com/office/drawing/2014/main" id="{2E9E445D-D843-DFF3-ABEB-2D2ADB3C98FE}"/>
              </a:ext>
            </a:extLst>
          </p:cNvPr>
          <p:cNvSpPr>
            <a:spLocks noGrp="1"/>
          </p:cNvSpPr>
          <p:nvPr>
            <p:ph type="ftr" sz="quarter" idx="11"/>
          </p:nvPr>
        </p:nvSpPr>
        <p:spPr/>
        <p:txBody>
          <a:bodyPr/>
          <a:lstStyle/>
          <a:p>
            <a:fld id="{BAB4BFA0-09D2-4930-96E7-212801754457}" type="slidenum">
              <a:rPr lang="en-US" altLang="en-US" smtClean="0"/>
              <a:pPr/>
              <a:t>15</a:t>
            </a:fld>
            <a:endParaRPr lang="en-US" altLang="en-US" dirty="0"/>
          </a:p>
        </p:txBody>
      </p:sp>
    </p:spTree>
    <p:extLst>
      <p:ext uri="{BB962C8B-B14F-4D97-AF65-F5344CB8AC3E}">
        <p14:creationId xmlns:p14="http://schemas.microsoft.com/office/powerpoint/2010/main" val="3145025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0A56-2D76-998C-B30E-F6023D0A4B4D}"/>
              </a:ext>
            </a:extLst>
          </p:cNvPr>
          <p:cNvSpPr>
            <a:spLocks noGrp="1"/>
          </p:cNvSpPr>
          <p:nvPr>
            <p:ph type="title"/>
          </p:nvPr>
        </p:nvSpPr>
        <p:spPr/>
        <p:txBody>
          <a:bodyPr/>
          <a:lstStyle/>
          <a:p>
            <a:r>
              <a:rPr lang="en-US" dirty="0"/>
              <a:t>Conclusions (cont.)</a:t>
            </a:r>
            <a:endParaRPr lang="th-TH" dirty="0"/>
          </a:p>
        </p:txBody>
      </p:sp>
      <p:sp>
        <p:nvSpPr>
          <p:cNvPr id="3" name="Content Placeholder 2">
            <a:extLst>
              <a:ext uri="{FF2B5EF4-FFF2-40B4-BE49-F238E27FC236}">
                <a16:creationId xmlns:a16="http://schemas.microsoft.com/office/drawing/2014/main" id="{3CA44288-18DC-BCDB-E304-5C5621F5157B}"/>
              </a:ext>
            </a:extLst>
          </p:cNvPr>
          <p:cNvSpPr>
            <a:spLocks noGrp="1"/>
          </p:cNvSpPr>
          <p:nvPr>
            <p:ph idx="1"/>
          </p:nvPr>
        </p:nvSpPr>
        <p:spPr/>
        <p:txBody>
          <a:bodyPr/>
          <a:lstStyle/>
          <a:p>
            <a:r>
              <a:rPr lang="en-US" dirty="0"/>
              <a:t>In terms of cost, our scheme's centralized nature eliminates the need for any additional hardware or software installation on the recipient's end, distinguishing it from existing anti-spam tools. </a:t>
            </a:r>
          </a:p>
          <a:p>
            <a:r>
              <a:rPr lang="en-US" dirty="0"/>
              <a:t>An additional distinctive facet of our scheme is the active involvement of “genuine” senders. </a:t>
            </a:r>
            <a:endParaRPr lang="th-TH" dirty="0"/>
          </a:p>
        </p:txBody>
      </p:sp>
      <p:sp>
        <p:nvSpPr>
          <p:cNvPr id="4" name="Footer Placeholder 3">
            <a:extLst>
              <a:ext uri="{FF2B5EF4-FFF2-40B4-BE49-F238E27FC236}">
                <a16:creationId xmlns:a16="http://schemas.microsoft.com/office/drawing/2014/main" id="{3B98D08D-D16D-6826-C5C5-E0B704C39F01}"/>
              </a:ext>
            </a:extLst>
          </p:cNvPr>
          <p:cNvSpPr>
            <a:spLocks noGrp="1"/>
          </p:cNvSpPr>
          <p:nvPr>
            <p:ph type="ftr" sz="quarter" idx="11"/>
          </p:nvPr>
        </p:nvSpPr>
        <p:spPr/>
        <p:txBody>
          <a:bodyPr/>
          <a:lstStyle/>
          <a:p>
            <a:fld id="{BAB4BFA0-09D2-4930-96E7-212801754457}" type="slidenum">
              <a:rPr lang="en-US" altLang="en-US" smtClean="0"/>
              <a:pPr/>
              <a:t>16</a:t>
            </a:fld>
            <a:endParaRPr lang="en-US" altLang="en-US" dirty="0"/>
          </a:p>
        </p:txBody>
      </p:sp>
    </p:spTree>
    <p:extLst>
      <p:ext uri="{BB962C8B-B14F-4D97-AF65-F5344CB8AC3E}">
        <p14:creationId xmlns:p14="http://schemas.microsoft.com/office/powerpoint/2010/main" val="3940930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25312-8D71-B99F-5F70-E1BE4D180E46}"/>
              </a:ext>
            </a:extLst>
          </p:cNvPr>
          <p:cNvSpPr>
            <a:spLocks noGrp="1"/>
          </p:cNvSpPr>
          <p:nvPr>
            <p:ph type="title"/>
          </p:nvPr>
        </p:nvSpPr>
        <p:spPr/>
        <p:txBody>
          <a:bodyPr/>
          <a:lstStyle/>
          <a:p>
            <a:r>
              <a:rPr lang="en-US" dirty="0"/>
              <a:t>Acknowledgements</a:t>
            </a:r>
            <a:endParaRPr lang="th-TH" dirty="0"/>
          </a:p>
        </p:txBody>
      </p:sp>
      <p:sp>
        <p:nvSpPr>
          <p:cNvPr id="3" name="Content Placeholder 2">
            <a:extLst>
              <a:ext uri="{FF2B5EF4-FFF2-40B4-BE49-F238E27FC236}">
                <a16:creationId xmlns:a16="http://schemas.microsoft.com/office/drawing/2014/main" id="{307A074C-7B38-126C-57E7-1F393130CD7F}"/>
              </a:ext>
            </a:extLst>
          </p:cNvPr>
          <p:cNvSpPr>
            <a:spLocks noGrp="1"/>
          </p:cNvSpPr>
          <p:nvPr>
            <p:ph idx="1"/>
          </p:nvPr>
        </p:nvSpPr>
        <p:spPr/>
        <p:txBody>
          <a:bodyPr/>
          <a:lstStyle/>
          <a:p>
            <a:r>
              <a:rPr lang="en-US" dirty="0"/>
              <a:t>This work is the output of ASEAN IVO project (</a:t>
            </a:r>
            <a:r>
              <a:rPr lang="en-US" dirty="0">
                <a:hlinkClick r:id="rId2"/>
              </a:rPr>
              <a:t>https://www.nict.go.jp/en/asean_ivo/index.html</a:t>
            </a:r>
            <a:r>
              <a:rPr lang="en-US" dirty="0"/>
              <a:t>) entitled “Agricultural IoT Based on Edge Computing”, and financially supported by NICT (</a:t>
            </a:r>
            <a:r>
              <a:rPr lang="en-US" dirty="0">
                <a:hlinkClick r:id="rId3"/>
              </a:rPr>
              <a:t>http://www.nict.go.jp/en/index.html</a:t>
            </a:r>
            <a:r>
              <a:rPr lang="en-US" dirty="0"/>
              <a:t>).</a:t>
            </a:r>
            <a:endParaRPr lang="th-TH" dirty="0"/>
          </a:p>
        </p:txBody>
      </p:sp>
      <p:sp>
        <p:nvSpPr>
          <p:cNvPr id="4" name="Footer Placeholder 3">
            <a:extLst>
              <a:ext uri="{FF2B5EF4-FFF2-40B4-BE49-F238E27FC236}">
                <a16:creationId xmlns:a16="http://schemas.microsoft.com/office/drawing/2014/main" id="{765EFC80-51B8-63BB-9E04-6C2BF76970D8}"/>
              </a:ext>
            </a:extLst>
          </p:cNvPr>
          <p:cNvSpPr>
            <a:spLocks noGrp="1"/>
          </p:cNvSpPr>
          <p:nvPr>
            <p:ph type="ftr" sz="quarter" idx="11"/>
          </p:nvPr>
        </p:nvSpPr>
        <p:spPr/>
        <p:txBody>
          <a:bodyPr/>
          <a:lstStyle/>
          <a:p>
            <a:fld id="{BAB4BFA0-09D2-4930-96E7-212801754457}" type="slidenum">
              <a:rPr lang="en-US" altLang="en-US" smtClean="0"/>
              <a:pPr/>
              <a:t>17</a:t>
            </a:fld>
            <a:endParaRPr lang="en-US" altLang="en-US" dirty="0"/>
          </a:p>
        </p:txBody>
      </p:sp>
      <p:pic>
        <p:nvPicPr>
          <p:cNvPr id="5" name="Picture 4">
            <a:extLst>
              <a:ext uri="{FF2B5EF4-FFF2-40B4-BE49-F238E27FC236}">
                <a16:creationId xmlns:a16="http://schemas.microsoft.com/office/drawing/2014/main" id="{FE30952F-4B9F-C33E-EE32-7FCBDD08351E}"/>
              </a:ext>
            </a:extLst>
          </p:cNvPr>
          <p:cNvPicPr>
            <a:picLocks noChangeAspect="1"/>
          </p:cNvPicPr>
          <p:nvPr/>
        </p:nvPicPr>
        <p:blipFill>
          <a:blip r:embed="rId4"/>
          <a:stretch>
            <a:fillRect/>
          </a:stretch>
        </p:blipFill>
        <p:spPr>
          <a:xfrm>
            <a:off x="10744201" y="15997"/>
            <a:ext cx="1447800" cy="1375770"/>
          </a:xfrm>
          <a:prstGeom prst="rect">
            <a:avLst/>
          </a:prstGeom>
        </p:spPr>
      </p:pic>
      <p:pic>
        <p:nvPicPr>
          <p:cNvPr id="7" name="Picture 6">
            <a:extLst>
              <a:ext uri="{FF2B5EF4-FFF2-40B4-BE49-F238E27FC236}">
                <a16:creationId xmlns:a16="http://schemas.microsoft.com/office/drawing/2014/main" id="{AF181AFF-4AB2-676D-B65B-0B7038B5DEE7}"/>
              </a:ext>
            </a:extLst>
          </p:cNvPr>
          <p:cNvPicPr>
            <a:picLocks noChangeAspect="1"/>
          </p:cNvPicPr>
          <p:nvPr/>
        </p:nvPicPr>
        <p:blipFill>
          <a:blip r:embed="rId5"/>
          <a:stretch>
            <a:fillRect/>
          </a:stretch>
        </p:blipFill>
        <p:spPr>
          <a:xfrm>
            <a:off x="8751045" y="-10886"/>
            <a:ext cx="1993155" cy="1376362"/>
          </a:xfrm>
          <a:prstGeom prst="rect">
            <a:avLst/>
          </a:prstGeom>
        </p:spPr>
      </p:pic>
    </p:spTree>
    <p:extLst>
      <p:ext uri="{BB962C8B-B14F-4D97-AF65-F5344CB8AC3E}">
        <p14:creationId xmlns:p14="http://schemas.microsoft.com/office/powerpoint/2010/main" val="4289316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6EA0C-5F9C-E5E1-AE83-7DF4D55214D5}"/>
              </a:ext>
            </a:extLst>
          </p:cNvPr>
          <p:cNvSpPr>
            <a:spLocks noGrp="1"/>
          </p:cNvSpPr>
          <p:nvPr>
            <p:ph type="title"/>
          </p:nvPr>
        </p:nvSpPr>
        <p:spPr/>
        <p:txBody>
          <a:bodyPr/>
          <a:lstStyle/>
          <a:p>
            <a:r>
              <a:rPr lang="en-US" dirty="0"/>
              <a:t>References (selected)</a:t>
            </a:r>
            <a:endParaRPr lang="th-TH" dirty="0"/>
          </a:p>
        </p:txBody>
      </p:sp>
      <p:sp>
        <p:nvSpPr>
          <p:cNvPr id="3" name="Content Placeholder 2">
            <a:extLst>
              <a:ext uri="{FF2B5EF4-FFF2-40B4-BE49-F238E27FC236}">
                <a16:creationId xmlns:a16="http://schemas.microsoft.com/office/drawing/2014/main" id="{E04A9848-8EA0-3905-24B2-94A3901EE202}"/>
              </a:ext>
            </a:extLst>
          </p:cNvPr>
          <p:cNvSpPr>
            <a:spLocks noGrp="1"/>
          </p:cNvSpPr>
          <p:nvPr>
            <p:ph idx="1"/>
          </p:nvPr>
        </p:nvSpPr>
        <p:spPr>
          <a:xfrm>
            <a:off x="1097280" y="1505092"/>
            <a:ext cx="10637520" cy="4667108"/>
          </a:xfrm>
        </p:spPr>
        <p:txBody>
          <a:bodyPr>
            <a:normAutofit/>
          </a:bodyPr>
          <a:lstStyle/>
          <a:p>
            <a:pPr marL="271463" indent="-271463">
              <a:lnSpc>
                <a:spcPct val="110000"/>
              </a:lnSpc>
              <a:spcBef>
                <a:spcPts val="0"/>
              </a:spcBef>
              <a:spcAft>
                <a:spcPts val="0"/>
              </a:spcAft>
              <a:buNone/>
            </a:pPr>
            <a:r>
              <a:rPr lang="en-US" sz="2400" dirty="0"/>
              <a:t>[1] </a:t>
            </a:r>
            <a:r>
              <a:rPr lang="en-US" sz="2400" dirty="0" err="1"/>
              <a:t>Jáñez</a:t>
            </a:r>
            <a:r>
              <a:rPr lang="en-US" sz="2400" dirty="0"/>
              <a:t>-Martino, F., </a:t>
            </a:r>
            <a:r>
              <a:rPr lang="en-US" sz="2400" dirty="0" err="1"/>
              <a:t>Alaiz</a:t>
            </a:r>
            <a:r>
              <a:rPr lang="en-US" sz="2400" dirty="0"/>
              <a:t>-Rodríguez, R., González-Castro, V., </a:t>
            </a:r>
            <a:r>
              <a:rPr lang="en-US" sz="2400" dirty="0" err="1"/>
              <a:t>Fidalgo</a:t>
            </a:r>
            <a:r>
              <a:rPr lang="en-US" sz="2400" dirty="0"/>
              <a:t>, E., &amp; Alegre, E. (2023). A review of spam email detection: analysis of spammer strategies and the dataset shift problem. Artificial Intelligence Review, 56(2), 1145-1173.</a:t>
            </a:r>
          </a:p>
          <a:p>
            <a:pPr marL="271463" indent="-271463">
              <a:lnSpc>
                <a:spcPct val="110000"/>
              </a:lnSpc>
              <a:spcBef>
                <a:spcPts val="0"/>
              </a:spcBef>
              <a:spcAft>
                <a:spcPts val="0"/>
              </a:spcAft>
              <a:buNone/>
            </a:pPr>
            <a:r>
              <a:rPr lang="en-US" sz="2400" dirty="0"/>
              <a:t>[2] Ahmed, N., Amin, R., </a:t>
            </a:r>
            <a:r>
              <a:rPr lang="en-US" sz="2400" dirty="0" err="1"/>
              <a:t>Aldabbas</a:t>
            </a:r>
            <a:r>
              <a:rPr lang="en-US" sz="2400" dirty="0"/>
              <a:t>, H., </a:t>
            </a:r>
            <a:r>
              <a:rPr lang="en-US" sz="2400" dirty="0" err="1"/>
              <a:t>Koundal</a:t>
            </a:r>
            <a:r>
              <a:rPr lang="en-US" sz="2400" dirty="0"/>
              <a:t>, D., </a:t>
            </a:r>
            <a:r>
              <a:rPr lang="en-US" sz="2400" dirty="0" err="1"/>
              <a:t>Alouffi</a:t>
            </a:r>
            <a:r>
              <a:rPr lang="en-US" sz="2400" dirty="0"/>
              <a:t>, B., &amp; Shah, T. (2022). Machine learning techniques for spam detection in email and IoT platforms: Analysis and research challenges. Security and Communication Networks, 2022, 1-19.</a:t>
            </a:r>
          </a:p>
          <a:p>
            <a:pPr marL="271463" indent="-271463">
              <a:lnSpc>
                <a:spcPct val="110000"/>
              </a:lnSpc>
              <a:spcBef>
                <a:spcPts val="0"/>
              </a:spcBef>
              <a:spcAft>
                <a:spcPts val="0"/>
              </a:spcAft>
              <a:buNone/>
            </a:pPr>
            <a:r>
              <a:rPr lang="en-US" sz="2400" dirty="0"/>
              <a:t>[3] Roy, P. K., Singh, J. P., &amp; Banerjee, S. (2020). Deep learning to filter SMS Spam. Future Generation Computer Systems, 102, 524-533.</a:t>
            </a:r>
          </a:p>
          <a:p>
            <a:pPr marL="271463" indent="-271463">
              <a:lnSpc>
                <a:spcPct val="110000"/>
              </a:lnSpc>
              <a:spcBef>
                <a:spcPts val="0"/>
              </a:spcBef>
              <a:spcAft>
                <a:spcPts val="0"/>
              </a:spcAft>
              <a:buNone/>
            </a:pPr>
            <a:r>
              <a:rPr lang="en-US" sz="2400" dirty="0"/>
              <a:t>[4] Vorakulpipat, C., </a:t>
            </a:r>
            <a:r>
              <a:rPr lang="en-US" sz="2400" dirty="0" err="1"/>
              <a:t>Visoottiviseth</a:t>
            </a:r>
            <a:r>
              <a:rPr lang="en-US" sz="2400" dirty="0"/>
              <a:t>, V., &amp; </a:t>
            </a:r>
            <a:r>
              <a:rPr lang="en-US" sz="2400" dirty="0" err="1"/>
              <a:t>Siwamogsatham</a:t>
            </a:r>
            <a:r>
              <a:rPr lang="en-US" sz="2400" dirty="0"/>
              <a:t>, S. (2012). Polite sender: A resource-saving spam email countermeasure based on sender responsibilities and recipient justifications. Computers &amp; Security, 31(3), 286-298.</a:t>
            </a:r>
          </a:p>
        </p:txBody>
      </p:sp>
      <p:sp>
        <p:nvSpPr>
          <p:cNvPr id="4" name="Footer Placeholder 3">
            <a:extLst>
              <a:ext uri="{FF2B5EF4-FFF2-40B4-BE49-F238E27FC236}">
                <a16:creationId xmlns:a16="http://schemas.microsoft.com/office/drawing/2014/main" id="{CF6462EE-77D3-4D7A-AA5B-FD58E6132402}"/>
              </a:ext>
            </a:extLst>
          </p:cNvPr>
          <p:cNvSpPr>
            <a:spLocks noGrp="1"/>
          </p:cNvSpPr>
          <p:nvPr>
            <p:ph type="ftr" sz="quarter" idx="11"/>
          </p:nvPr>
        </p:nvSpPr>
        <p:spPr/>
        <p:txBody>
          <a:bodyPr/>
          <a:lstStyle/>
          <a:p>
            <a:fld id="{BAB4BFA0-09D2-4930-96E7-212801754457}" type="slidenum">
              <a:rPr lang="en-US" altLang="en-US" smtClean="0"/>
              <a:pPr/>
              <a:t>18</a:t>
            </a:fld>
            <a:endParaRPr lang="en-US" altLang="en-US" dirty="0"/>
          </a:p>
        </p:txBody>
      </p:sp>
    </p:spTree>
    <p:extLst>
      <p:ext uri="{BB962C8B-B14F-4D97-AF65-F5344CB8AC3E}">
        <p14:creationId xmlns:p14="http://schemas.microsoft.com/office/powerpoint/2010/main" val="3079719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6EA0C-5F9C-E5E1-AE83-7DF4D55214D5}"/>
              </a:ext>
            </a:extLst>
          </p:cNvPr>
          <p:cNvSpPr>
            <a:spLocks noGrp="1"/>
          </p:cNvSpPr>
          <p:nvPr>
            <p:ph type="title"/>
          </p:nvPr>
        </p:nvSpPr>
        <p:spPr/>
        <p:txBody>
          <a:bodyPr/>
          <a:lstStyle/>
          <a:p>
            <a:r>
              <a:rPr lang="en-US" dirty="0"/>
              <a:t>References (selected)</a:t>
            </a:r>
            <a:endParaRPr lang="th-TH" dirty="0"/>
          </a:p>
        </p:txBody>
      </p:sp>
      <p:sp>
        <p:nvSpPr>
          <p:cNvPr id="3" name="Content Placeholder 2">
            <a:extLst>
              <a:ext uri="{FF2B5EF4-FFF2-40B4-BE49-F238E27FC236}">
                <a16:creationId xmlns:a16="http://schemas.microsoft.com/office/drawing/2014/main" id="{E04A9848-8EA0-3905-24B2-94A3901EE202}"/>
              </a:ext>
            </a:extLst>
          </p:cNvPr>
          <p:cNvSpPr>
            <a:spLocks noGrp="1"/>
          </p:cNvSpPr>
          <p:nvPr>
            <p:ph idx="1"/>
          </p:nvPr>
        </p:nvSpPr>
        <p:spPr>
          <a:xfrm>
            <a:off x="1097280" y="1505092"/>
            <a:ext cx="10637520" cy="4667108"/>
          </a:xfrm>
        </p:spPr>
        <p:txBody>
          <a:bodyPr>
            <a:normAutofit/>
          </a:bodyPr>
          <a:lstStyle/>
          <a:p>
            <a:pPr marL="271463" indent="-271463">
              <a:lnSpc>
                <a:spcPct val="110000"/>
              </a:lnSpc>
              <a:spcBef>
                <a:spcPts val="0"/>
              </a:spcBef>
              <a:spcAft>
                <a:spcPts val="0"/>
              </a:spcAft>
              <a:buNone/>
            </a:pPr>
            <a:r>
              <a:rPr lang="en-US" sz="2400" dirty="0"/>
              <a:t>[5] </a:t>
            </a:r>
            <a:r>
              <a:rPr lang="en-US" sz="2400" dirty="0" err="1"/>
              <a:t>Chellapilla</a:t>
            </a:r>
            <a:r>
              <a:rPr lang="en-US" sz="2400" dirty="0"/>
              <a:t>, K., Larson, K., Simard, P. Y., &amp; Czerwinski, M. (2005, July). Computers beat Humans at Single Character Recognition in Reading based Human Interaction Proofs (HIPs). In CEAS.</a:t>
            </a:r>
          </a:p>
          <a:p>
            <a:pPr marL="271463" indent="-271463">
              <a:lnSpc>
                <a:spcPct val="110000"/>
              </a:lnSpc>
              <a:spcBef>
                <a:spcPts val="0"/>
              </a:spcBef>
              <a:spcAft>
                <a:spcPts val="0"/>
              </a:spcAft>
              <a:buNone/>
            </a:pPr>
            <a:r>
              <a:rPr lang="en-US" sz="2400" dirty="0"/>
              <a:t>[6] Yang, J. (2019). SMS scam user identification based on SPARK and random forest. Computer Engineering &amp; Science, 41(06), 1136.</a:t>
            </a:r>
          </a:p>
          <a:p>
            <a:pPr marL="271463" indent="-271463">
              <a:lnSpc>
                <a:spcPct val="110000"/>
              </a:lnSpc>
              <a:spcBef>
                <a:spcPts val="0"/>
              </a:spcBef>
              <a:spcAft>
                <a:spcPts val="0"/>
              </a:spcAft>
              <a:buNone/>
            </a:pPr>
            <a:r>
              <a:rPr lang="en-US" sz="2400" dirty="0"/>
              <a:t>[7] Maqsood, U., Ur Rehman, S., Ali, T., Mahmood, K., </a:t>
            </a:r>
            <a:r>
              <a:rPr lang="en-US" sz="2400" dirty="0" err="1"/>
              <a:t>Alsaedi</a:t>
            </a:r>
            <a:r>
              <a:rPr lang="en-US" sz="2400" dirty="0"/>
              <a:t>, T., &amp; </a:t>
            </a:r>
            <a:r>
              <a:rPr lang="en-US" sz="2400" dirty="0" err="1"/>
              <a:t>Kundi</a:t>
            </a:r>
            <a:r>
              <a:rPr lang="en-US" sz="2400" dirty="0"/>
              <a:t>, M. (2023). An Intelligent Framework Based on Deep Learning for SMS and e-mail Spam Detection. Applied Computational Intelligence and Soft Computing, 2023.</a:t>
            </a:r>
          </a:p>
          <a:p>
            <a:pPr marL="271463" indent="-271463">
              <a:lnSpc>
                <a:spcPct val="110000"/>
              </a:lnSpc>
              <a:spcBef>
                <a:spcPts val="0"/>
              </a:spcBef>
              <a:spcAft>
                <a:spcPts val="0"/>
              </a:spcAft>
              <a:buNone/>
            </a:pPr>
            <a:r>
              <a:rPr lang="en-US" sz="2400" dirty="0"/>
              <a:t>[8] </a:t>
            </a:r>
            <a:r>
              <a:rPr lang="en-US" sz="2400" dirty="0" err="1"/>
              <a:t>Srinivasarao</a:t>
            </a:r>
            <a:r>
              <a:rPr lang="en-US" sz="2400" dirty="0"/>
              <a:t>, U., &amp; </a:t>
            </a:r>
            <a:r>
              <a:rPr lang="en-US" sz="2400" dirty="0" err="1"/>
              <a:t>Sharaff</a:t>
            </a:r>
            <a:r>
              <a:rPr lang="en-US" sz="2400" dirty="0"/>
              <a:t>, A. (2023). Machine intelligence based hybrid classifier for spam detection and sentiment analysis of SMS messages. Multimedia Tools and Applications, 1-31.</a:t>
            </a:r>
            <a:endParaRPr lang="th-TH" sz="2400" dirty="0"/>
          </a:p>
        </p:txBody>
      </p:sp>
      <p:sp>
        <p:nvSpPr>
          <p:cNvPr id="4" name="Footer Placeholder 3">
            <a:extLst>
              <a:ext uri="{FF2B5EF4-FFF2-40B4-BE49-F238E27FC236}">
                <a16:creationId xmlns:a16="http://schemas.microsoft.com/office/drawing/2014/main" id="{CF6462EE-77D3-4D7A-AA5B-FD58E6132402}"/>
              </a:ext>
            </a:extLst>
          </p:cNvPr>
          <p:cNvSpPr>
            <a:spLocks noGrp="1"/>
          </p:cNvSpPr>
          <p:nvPr>
            <p:ph type="ftr" sz="quarter" idx="11"/>
          </p:nvPr>
        </p:nvSpPr>
        <p:spPr/>
        <p:txBody>
          <a:bodyPr/>
          <a:lstStyle/>
          <a:p>
            <a:fld id="{BAB4BFA0-09D2-4930-96E7-212801754457}" type="slidenum">
              <a:rPr lang="en-US" altLang="en-US" smtClean="0"/>
              <a:pPr/>
              <a:t>19</a:t>
            </a:fld>
            <a:endParaRPr lang="en-US" altLang="en-US" dirty="0"/>
          </a:p>
        </p:txBody>
      </p:sp>
    </p:spTree>
    <p:extLst>
      <p:ext uri="{BB962C8B-B14F-4D97-AF65-F5344CB8AC3E}">
        <p14:creationId xmlns:p14="http://schemas.microsoft.com/office/powerpoint/2010/main" val="376910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A7946-5F58-CDA0-6664-E647A1BA1911}"/>
              </a:ext>
            </a:extLst>
          </p:cNvPr>
          <p:cNvSpPr>
            <a:spLocks noGrp="1"/>
          </p:cNvSpPr>
          <p:nvPr>
            <p:ph type="title"/>
          </p:nvPr>
        </p:nvSpPr>
        <p:spPr/>
        <p:txBody>
          <a:bodyPr/>
          <a:lstStyle/>
          <a:p>
            <a:r>
              <a:rPr lang="en-US" dirty="0"/>
              <a:t>Contents</a:t>
            </a:r>
            <a:endParaRPr lang="th-TH" dirty="0"/>
          </a:p>
        </p:txBody>
      </p:sp>
      <p:sp>
        <p:nvSpPr>
          <p:cNvPr id="3" name="Content Placeholder 2">
            <a:extLst>
              <a:ext uri="{FF2B5EF4-FFF2-40B4-BE49-F238E27FC236}">
                <a16:creationId xmlns:a16="http://schemas.microsoft.com/office/drawing/2014/main" id="{AA544B48-B4AC-8314-CA92-769A33B24E26}"/>
              </a:ext>
            </a:extLst>
          </p:cNvPr>
          <p:cNvSpPr>
            <a:spLocks noGrp="1"/>
          </p:cNvSpPr>
          <p:nvPr>
            <p:ph idx="1"/>
          </p:nvPr>
        </p:nvSpPr>
        <p:spPr/>
        <p:txBody>
          <a:bodyPr>
            <a:normAutofit lnSpcReduction="10000"/>
          </a:bodyPr>
          <a:lstStyle/>
          <a:p>
            <a:r>
              <a:rPr lang="en-US" dirty="0"/>
              <a:t>Introduction</a:t>
            </a:r>
          </a:p>
          <a:p>
            <a:r>
              <a:rPr lang="en-US" dirty="0"/>
              <a:t>Literature Review</a:t>
            </a:r>
          </a:p>
          <a:p>
            <a:r>
              <a:rPr lang="en-US" dirty="0"/>
              <a:t>What is Scam?</a:t>
            </a:r>
          </a:p>
          <a:p>
            <a:r>
              <a:rPr lang="en-US" dirty="0"/>
              <a:t>The Proposed Method</a:t>
            </a:r>
          </a:p>
          <a:p>
            <a:r>
              <a:rPr lang="en-US" dirty="0"/>
              <a:t>Evaluation</a:t>
            </a:r>
          </a:p>
          <a:p>
            <a:r>
              <a:rPr lang="en-US" dirty="0"/>
              <a:t>Conclusions</a:t>
            </a:r>
          </a:p>
        </p:txBody>
      </p:sp>
      <p:sp>
        <p:nvSpPr>
          <p:cNvPr id="4" name="Footer Placeholder 3">
            <a:extLst>
              <a:ext uri="{FF2B5EF4-FFF2-40B4-BE49-F238E27FC236}">
                <a16:creationId xmlns:a16="http://schemas.microsoft.com/office/drawing/2014/main" id="{07E8AF3C-B5CD-0D4A-9AA6-D80C82721F8E}"/>
              </a:ext>
            </a:extLst>
          </p:cNvPr>
          <p:cNvSpPr>
            <a:spLocks noGrp="1"/>
          </p:cNvSpPr>
          <p:nvPr>
            <p:ph type="ftr" sz="quarter" idx="11"/>
          </p:nvPr>
        </p:nvSpPr>
        <p:spPr/>
        <p:txBody>
          <a:bodyPr/>
          <a:lstStyle/>
          <a:p>
            <a:fld id="{BAB4BFA0-09D2-4930-96E7-212801754457}" type="slidenum">
              <a:rPr lang="en-US" altLang="en-US" smtClean="0"/>
              <a:pPr/>
              <a:t>2</a:t>
            </a:fld>
            <a:endParaRPr lang="en-US" altLang="en-US" dirty="0"/>
          </a:p>
        </p:txBody>
      </p:sp>
    </p:spTree>
    <p:extLst>
      <p:ext uri="{BB962C8B-B14F-4D97-AF65-F5344CB8AC3E}">
        <p14:creationId xmlns:p14="http://schemas.microsoft.com/office/powerpoint/2010/main" val="943939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fld id="{D79F4174-C153-48E1-A79F-32AF90C6CEC4}" type="slidenum">
              <a:rPr lang="en-US" altLang="en-US" smtClean="0"/>
              <a:pPr/>
              <a:t>20</a:t>
            </a:fld>
            <a:endParaRPr lang="en-US" altLang="en-US" dirty="0"/>
          </a:p>
        </p:txBody>
      </p:sp>
      <p:sp>
        <p:nvSpPr>
          <p:cNvPr id="3" name="Title 1"/>
          <p:cNvSpPr txBox="1">
            <a:spLocks/>
          </p:cNvSpPr>
          <p:nvPr/>
        </p:nvSpPr>
        <p:spPr>
          <a:xfrm>
            <a:off x="1097280" y="281644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fontAlgn="auto">
              <a:spcAft>
                <a:spcPts val="0"/>
              </a:spcAft>
            </a:pPr>
            <a:r>
              <a:rPr lang="en-SG" sz="5400" b="1" dirty="0">
                <a:solidFill>
                  <a:srgbClr val="002060"/>
                </a:solidFill>
                <a:latin typeface="TH Sarabun New" panose="020B0500040200020003" pitchFamily="34" charset="-34"/>
                <a:cs typeface="TH Sarabun New" panose="020B0500040200020003" pitchFamily="34" charset="-34"/>
              </a:rPr>
              <a:t>Thank You</a:t>
            </a:r>
            <a:endParaRPr lang="th-TH" sz="5400" b="1" dirty="0">
              <a:solidFill>
                <a:srgbClr val="002060"/>
              </a:solidFill>
              <a:latin typeface="TH Sarabun New" panose="020B0500040200020003" pitchFamily="34" charset="-34"/>
              <a:cs typeface="TH Sarabun New" panose="020B0500040200020003" pitchFamily="34" charset="-34"/>
            </a:endParaRPr>
          </a:p>
        </p:txBody>
      </p:sp>
    </p:spTree>
    <p:extLst>
      <p:ext uri="{BB962C8B-B14F-4D97-AF65-F5344CB8AC3E}">
        <p14:creationId xmlns:p14="http://schemas.microsoft.com/office/powerpoint/2010/main" val="818104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14BAB-C852-19FC-7CD3-5A928E8D52C9}"/>
              </a:ext>
            </a:extLst>
          </p:cNvPr>
          <p:cNvSpPr>
            <a:spLocks noGrp="1"/>
          </p:cNvSpPr>
          <p:nvPr>
            <p:ph type="title"/>
          </p:nvPr>
        </p:nvSpPr>
        <p:spPr/>
        <p:txBody>
          <a:bodyPr/>
          <a:lstStyle/>
          <a:p>
            <a:r>
              <a:rPr lang="en-US" dirty="0"/>
              <a:t>Introduction</a:t>
            </a:r>
            <a:endParaRPr lang="th-TH" dirty="0"/>
          </a:p>
        </p:txBody>
      </p:sp>
      <p:sp>
        <p:nvSpPr>
          <p:cNvPr id="3" name="Content Placeholder 2">
            <a:extLst>
              <a:ext uri="{FF2B5EF4-FFF2-40B4-BE49-F238E27FC236}">
                <a16:creationId xmlns:a16="http://schemas.microsoft.com/office/drawing/2014/main" id="{6E595B22-3EB4-4506-C967-679BD4EEEC2D}"/>
              </a:ext>
            </a:extLst>
          </p:cNvPr>
          <p:cNvSpPr>
            <a:spLocks noGrp="1"/>
          </p:cNvSpPr>
          <p:nvPr>
            <p:ph idx="1"/>
          </p:nvPr>
        </p:nvSpPr>
        <p:spPr/>
        <p:txBody>
          <a:bodyPr>
            <a:normAutofit fontScale="77500" lnSpcReduction="20000"/>
          </a:bodyPr>
          <a:lstStyle/>
          <a:p>
            <a:r>
              <a:rPr lang="en-US" dirty="0"/>
              <a:t>Scamming is a prominent cybercrime in the digital landscape, causing financial harm and compromising user security.</a:t>
            </a:r>
          </a:p>
          <a:p>
            <a:r>
              <a:rPr lang="en-US" dirty="0"/>
              <a:t>Scam messages can tarnish the reputation of hacked or spoofed senders, even if they are not directly involved.</a:t>
            </a:r>
          </a:p>
          <a:p>
            <a:r>
              <a:rPr lang="en-US" dirty="0"/>
              <a:t>Insufficient digital literacy makes many individuals susceptible to scams, struggling to distinguish fraudulent messages from regular spam.</a:t>
            </a:r>
          </a:p>
          <a:p>
            <a:r>
              <a:rPr lang="en-US" dirty="0"/>
              <a:t>Scamming targets users of conventional devices, edge devices, and individuals connected through the Internet of Things (IoT).</a:t>
            </a:r>
          </a:p>
          <a:p>
            <a:r>
              <a:rPr lang="en-US" dirty="0"/>
              <a:t>Addressing this issue requires a comprehensive and adaptive strategy.</a:t>
            </a:r>
          </a:p>
        </p:txBody>
      </p:sp>
      <p:sp>
        <p:nvSpPr>
          <p:cNvPr id="4" name="Footer Placeholder 3">
            <a:extLst>
              <a:ext uri="{FF2B5EF4-FFF2-40B4-BE49-F238E27FC236}">
                <a16:creationId xmlns:a16="http://schemas.microsoft.com/office/drawing/2014/main" id="{3BB6EBB0-E88E-4698-61EF-4772014BF2E8}"/>
              </a:ext>
            </a:extLst>
          </p:cNvPr>
          <p:cNvSpPr>
            <a:spLocks noGrp="1"/>
          </p:cNvSpPr>
          <p:nvPr>
            <p:ph type="ftr" sz="quarter" idx="11"/>
          </p:nvPr>
        </p:nvSpPr>
        <p:spPr/>
        <p:txBody>
          <a:bodyPr/>
          <a:lstStyle/>
          <a:p>
            <a:fld id="{BAB4BFA0-09D2-4930-96E7-212801754457}" type="slidenum">
              <a:rPr lang="en-US" altLang="en-US" smtClean="0"/>
              <a:pPr/>
              <a:t>3</a:t>
            </a:fld>
            <a:endParaRPr lang="en-US" altLang="en-US" dirty="0"/>
          </a:p>
        </p:txBody>
      </p:sp>
    </p:spTree>
    <p:extLst>
      <p:ext uri="{BB962C8B-B14F-4D97-AF65-F5344CB8AC3E}">
        <p14:creationId xmlns:p14="http://schemas.microsoft.com/office/powerpoint/2010/main" val="2976673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46814-7B7A-CDC9-4926-84E8C667F05D}"/>
              </a:ext>
            </a:extLst>
          </p:cNvPr>
          <p:cNvSpPr>
            <a:spLocks noGrp="1"/>
          </p:cNvSpPr>
          <p:nvPr>
            <p:ph type="title"/>
          </p:nvPr>
        </p:nvSpPr>
        <p:spPr/>
        <p:txBody>
          <a:bodyPr/>
          <a:lstStyle/>
          <a:p>
            <a:r>
              <a:rPr lang="en-US" dirty="0"/>
              <a:t>Literature Review</a:t>
            </a:r>
            <a:endParaRPr lang="th-TH" dirty="0"/>
          </a:p>
        </p:txBody>
      </p:sp>
      <p:sp>
        <p:nvSpPr>
          <p:cNvPr id="3" name="Content Placeholder 2">
            <a:extLst>
              <a:ext uri="{FF2B5EF4-FFF2-40B4-BE49-F238E27FC236}">
                <a16:creationId xmlns:a16="http://schemas.microsoft.com/office/drawing/2014/main" id="{F782D347-94C1-0273-E6E5-276C8341D5C9}"/>
              </a:ext>
            </a:extLst>
          </p:cNvPr>
          <p:cNvSpPr>
            <a:spLocks noGrp="1"/>
          </p:cNvSpPr>
          <p:nvPr>
            <p:ph idx="1"/>
          </p:nvPr>
        </p:nvSpPr>
        <p:spPr/>
        <p:txBody>
          <a:bodyPr>
            <a:normAutofit fontScale="85000" lnSpcReduction="10000"/>
          </a:bodyPr>
          <a:lstStyle/>
          <a:p>
            <a:r>
              <a:rPr lang="en-US" dirty="0"/>
              <a:t>Anti-spam methods have been extensively researched and developed over time [1].</a:t>
            </a:r>
          </a:p>
          <a:p>
            <a:r>
              <a:rPr lang="en-US" dirty="0"/>
              <a:t>Techniques range from machine learning algorithms [2,3] to human interaction proofs (HIPs) [4,5].</a:t>
            </a:r>
          </a:p>
          <a:p>
            <a:r>
              <a:rPr lang="en-US" dirty="0"/>
              <a:t>Existing methods often struggle with short messages in platforms like SMS or WhatsApp due to limited metadata [6,7,8].</a:t>
            </a:r>
          </a:p>
          <a:p>
            <a:r>
              <a:rPr lang="en-US" dirty="0"/>
              <a:t>Scammers exploit these channels to deceive victims, targeting mobile phones and IoT devices [8].</a:t>
            </a:r>
            <a:endParaRPr lang="th-TH" dirty="0"/>
          </a:p>
        </p:txBody>
      </p:sp>
      <p:sp>
        <p:nvSpPr>
          <p:cNvPr id="4" name="Footer Placeholder 3">
            <a:extLst>
              <a:ext uri="{FF2B5EF4-FFF2-40B4-BE49-F238E27FC236}">
                <a16:creationId xmlns:a16="http://schemas.microsoft.com/office/drawing/2014/main" id="{DC98A810-C692-9F9E-4A48-AAD92E61A382}"/>
              </a:ext>
            </a:extLst>
          </p:cNvPr>
          <p:cNvSpPr>
            <a:spLocks noGrp="1"/>
          </p:cNvSpPr>
          <p:nvPr>
            <p:ph type="ftr" sz="quarter" idx="11"/>
          </p:nvPr>
        </p:nvSpPr>
        <p:spPr/>
        <p:txBody>
          <a:bodyPr/>
          <a:lstStyle/>
          <a:p>
            <a:fld id="{BAB4BFA0-09D2-4930-96E7-212801754457}" type="slidenum">
              <a:rPr lang="en-US" altLang="en-US" smtClean="0"/>
              <a:pPr/>
              <a:t>4</a:t>
            </a:fld>
            <a:endParaRPr lang="en-US" altLang="en-US" dirty="0"/>
          </a:p>
        </p:txBody>
      </p:sp>
    </p:spTree>
    <p:extLst>
      <p:ext uri="{BB962C8B-B14F-4D97-AF65-F5344CB8AC3E}">
        <p14:creationId xmlns:p14="http://schemas.microsoft.com/office/powerpoint/2010/main" val="3268182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46814-7B7A-CDC9-4926-84E8C667F05D}"/>
              </a:ext>
            </a:extLst>
          </p:cNvPr>
          <p:cNvSpPr>
            <a:spLocks noGrp="1"/>
          </p:cNvSpPr>
          <p:nvPr>
            <p:ph type="title"/>
          </p:nvPr>
        </p:nvSpPr>
        <p:spPr/>
        <p:txBody>
          <a:bodyPr/>
          <a:lstStyle/>
          <a:p>
            <a:r>
              <a:rPr lang="en-US" dirty="0"/>
              <a:t>Literature Review (cont.)</a:t>
            </a:r>
            <a:endParaRPr lang="th-TH" dirty="0"/>
          </a:p>
        </p:txBody>
      </p:sp>
      <p:sp>
        <p:nvSpPr>
          <p:cNvPr id="3" name="Content Placeholder 2">
            <a:extLst>
              <a:ext uri="{FF2B5EF4-FFF2-40B4-BE49-F238E27FC236}">
                <a16:creationId xmlns:a16="http://schemas.microsoft.com/office/drawing/2014/main" id="{F782D347-94C1-0273-E6E5-276C8341D5C9}"/>
              </a:ext>
            </a:extLst>
          </p:cNvPr>
          <p:cNvSpPr>
            <a:spLocks noGrp="1"/>
          </p:cNvSpPr>
          <p:nvPr>
            <p:ph idx="1"/>
          </p:nvPr>
        </p:nvSpPr>
        <p:spPr/>
        <p:txBody>
          <a:bodyPr>
            <a:normAutofit fontScale="85000" lnSpcReduction="10000"/>
          </a:bodyPr>
          <a:lstStyle/>
          <a:p>
            <a:r>
              <a:rPr lang="en-US" dirty="0"/>
              <a:t>Intentionally crafted scam emails evade detection by conventional automated schemes [8].</a:t>
            </a:r>
          </a:p>
          <a:p>
            <a:r>
              <a:rPr lang="en-US" dirty="0"/>
              <a:t>Scam messages require distinct identification approaches tailored to their deceptive nature.</a:t>
            </a:r>
          </a:p>
          <a:p>
            <a:r>
              <a:rPr lang="en-US" dirty="0"/>
              <a:t>Addressing scam messages in short-messaging platforms is crucial due to their widespread use and ease of transmission.</a:t>
            </a:r>
          </a:p>
          <a:p>
            <a:r>
              <a:rPr lang="en-US" dirty="0"/>
              <a:t>Effective anti-scam methods should consider the limitations of short messages and the deceptive nature of scam content.</a:t>
            </a:r>
            <a:endParaRPr lang="th-TH" dirty="0"/>
          </a:p>
        </p:txBody>
      </p:sp>
      <p:sp>
        <p:nvSpPr>
          <p:cNvPr id="4" name="Footer Placeholder 3">
            <a:extLst>
              <a:ext uri="{FF2B5EF4-FFF2-40B4-BE49-F238E27FC236}">
                <a16:creationId xmlns:a16="http://schemas.microsoft.com/office/drawing/2014/main" id="{DC98A810-C692-9F9E-4A48-AAD92E61A382}"/>
              </a:ext>
            </a:extLst>
          </p:cNvPr>
          <p:cNvSpPr>
            <a:spLocks noGrp="1"/>
          </p:cNvSpPr>
          <p:nvPr>
            <p:ph type="ftr" sz="quarter" idx="11"/>
          </p:nvPr>
        </p:nvSpPr>
        <p:spPr/>
        <p:txBody>
          <a:bodyPr/>
          <a:lstStyle/>
          <a:p>
            <a:fld id="{BAB4BFA0-09D2-4930-96E7-212801754457}" type="slidenum">
              <a:rPr lang="en-US" altLang="en-US" smtClean="0"/>
              <a:pPr/>
              <a:t>5</a:t>
            </a:fld>
            <a:endParaRPr lang="en-US" altLang="en-US" dirty="0"/>
          </a:p>
        </p:txBody>
      </p:sp>
    </p:spTree>
    <p:extLst>
      <p:ext uri="{BB962C8B-B14F-4D97-AF65-F5344CB8AC3E}">
        <p14:creationId xmlns:p14="http://schemas.microsoft.com/office/powerpoint/2010/main" val="421165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68CB2-0B22-D326-C6F2-BB23AF699B6E}"/>
              </a:ext>
            </a:extLst>
          </p:cNvPr>
          <p:cNvSpPr>
            <a:spLocks noGrp="1"/>
          </p:cNvSpPr>
          <p:nvPr>
            <p:ph type="title"/>
          </p:nvPr>
        </p:nvSpPr>
        <p:spPr/>
        <p:txBody>
          <a:bodyPr/>
          <a:lstStyle/>
          <a:p>
            <a:r>
              <a:rPr lang="en-US" dirty="0"/>
              <a:t>What is Scam?</a:t>
            </a:r>
            <a:endParaRPr lang="th-TH" dirty="0"/>
          </a:p>
        </p:txBody>
      </p:sp>
      <p:sp>
        <p:nvSpPr>
          <p:cNvPr id="3" name="Content Placeholder 2">
            <a:extLst>
              <a:ext uri="{FF2B5EF4-FFF2-40B4-BE49-F238E27FC236}">
                <a16:creationId xmlns:a16="http://schemas.microsoft.com/office/drawing/2014/main" id="{C9C47E5E-360F-6417-B48F-A8A333C8706F}"/>
              </a:ext>
            </a:extLst>
          </p:cNvPr>
          <p:cNvSpPr>
            <a:spLocks noGrp="1"/>
          </p:cNvSpPr>
          <p:nvPr>
            <p:ph idx="1"/>
          </p:nvPr>
        </p:nvSpPr>
        <p:spPr/>
        <p:txBody>
          <a:bodyPr>
            <a:normAutofit/>
          </a:bodyPr>
          <a:lstStyle/>
          <a:p>
            <a:r>
              <a:rPr lang="en-US" dirty="0"/>
              <a:t>Scam messages are distinct from spam in their intent to deceive individuals and cause financial harm, while spam is primarily an annoyance.</a:t>
            </a:r>
          </a:p>
          <a:p>
            <a:r>
              <a:rPr lang="en-US" dirty="0"/>
              <a:t>Scam messages can be crafted by both real humans and legitimate users, making them difficult to detect using conventional anti-spam tools.</a:t>
            </a:r>
            <a:endParaRPr lang="th-TH" dirty="0"/>
          </a:p>
        </p:txBody>
      </p:sp>
      <p:sp>
        <p:nvSpPr>
          <p:cNvPr id="4" name="Footer Placeholder 3">
            <a:extLst>
              <a:ext uri="{FF2B5EF4-FFF2-40B4-BE49-F238E27FC236}">
                <a16:creationId xmlns:a16="http://schemas.microsoft.com/office/drawing/2014/main" id="{C0ADF8F1-70D6-A226-CE37-B577620F7102}"/>
              </a:ext>
            </a:extLst>
          </p:cNvPr>
          <p:cNvSpPr>
            <a:spLocks noGrp="1"/>
          </p:cNvSpPr>
          <p:nvPr>
            <p:ph type="ftr" sz="quarter" idx="11"/>
          </p:nvPr>
        </p:nvSpPr>
        <p:spPr/>
        <p:txBody>
          <a:bodyPr/>
          <a:lstStyle/>
          <a:p>
            <a:fld id="{BAB4BFA0-09D2-4930-96E7-212801754457}" type="slidenum">
              <a:rPr lang="en-US" altLang="en-US" smtClean="0"/>
              <a:pPr/>
              <a:t>6</a:t>
            </a:fld>
            <a:endParaRPr lang="en-US" altLang="en-US" dirty="0"/>
          </a:p>
        </p:txBody>
      </p:sp>
    </p:spTree>
    <p:extLst>
      <p:ext uri="{BB962C8B-B14F-4D97-AF65-F5344CB8AC3E}">
        <p14:creationId xmlns:p14="http://schemas.microsoft.com/office/powerpoint/2010/main" val="43488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2FD64-E174-DD16-01CF-0587D34C7F24}"/>
              </a:ext>
            </a:extLst>
          </p:cNvPr>
          <p:cNvSpPr>
            <a:spLocks noGrp="1"/>
          </p:cNvSpPr>
          <p:nvPr>
            <p:ph type="title"/>
          </p:nvPr>
        </p:nvSpPr>
        <p:spPr/>
        <p:txBody>
          <a:bodyPr/>
          <a:lstStyle/>
          <a:p>
            <a:r>
              <a:rPr lang="en-US" dirty="0"/>
              <a:t>What is Scam? (cont.)</a:t>
            </a:r>
            <a:endParaRPr lang="th-TH" dirty="0"/>
          </a:p>
        </p:txBody>
      </p:sp>
      <p:sp>
        <p:nvSpPr>
          <p:cNvPr id="3" name="Content Placeholder 2">
            <a:extLst>
              <a:ext uri="{FF2B5EF4-FFF2-40B4-BE49-F238E27FC236}">
                <a16:creationId xmlns:a16="http://schemas.microsoft.com/office/drawing/2014/main" id="{ABD7FAE9-0C7E-44A4-78EA-00AA50D99FE3}"/>
              </a:ext>
            </a:extLst>
          </p:cNvPr>
          <p:cNvSpPr>
            <a:spLocks noGrp="1"/>
          </p:cNvSpPr>
          <p:nvPr>
            <p:ph idx="1"/>
          </p:nvPr>
        </p:nvSpPr>
        <p:spPr/>
        <p:txBody>
          <a:bodyPr>
            <a:normAutofit fontScale="92500" lnSpcReduction="10000"/>
          </a:bodyPr>
          <a:lstStyle/>
          <a:p>
            <a:r>
              <a:rPr lang="en-US" dirty="0"/>
              <a:t>Messages requesting money or items sent by known individuals (such as colleagues, relatives, business partners, or even family members) may be perceived as legitimate or, at the very least, warranting careful verification before labeling them as scams or spam.</a:t>
            </a:r>
          </a:p>
          <a:p>
            <a:r>
              <a:rPr lang="en-US" dirty="0"/>
              <a:t>False negative detections inevitably lead to losses, but false positives are occasionally overlooked and deemed less significant.</a:t>
            </a:r>
            <a:endParaRPr lang="th-TH" dirty="0"/>
          </a:p>
        </p:txBody>
      </p:sp>
      <p:sp>
        <p:nvSpPr>
          <p:cNvPr id="4" name="Footer Placeholder 3">
            <a:extLst>
              <a:ext uri="{FF2B5EF4-FFF2-40B4-BE49-F238E27FC236}">
                <a16:creationId xmlns:a16="http://schemas.microsoft.com/office/drawing/2014/main" id="{1E67A38F-A036-471C-4779-7C051C674A1A}"/>
              </a:ext>
            </a:extLst>
          </p:cNvPr>
          <p:cNvSpPr>
            <a:spLocks noGrp="1"/>
          </p:cNvSpPr>
          <p:nvPr>
            <p:ph type="ftr" sz="quarter" idx="11"/>
          </p:nvPr>
        </p:nvSpPr>
        <p:spPr/>
        <p:txBody>
          <a:bodyPr/>
          <a:lstStyle/>
          <a:p>
            <a:fld id="{BAB4BFA0-09D2-4930-96E7-212801754457}" type="slidenum">
              <a:rPr lang="en-US" altLang="en-US" smtClean="0"/>
              <a:pPr/>
              <a:t>7</a:t>
            </a:fld>
            <a:endParaRPr lang="en-US" altLang="en-US" dirty="0"/>
          </a:p>
        </p:txBody>
      </p:sp>
    </p:spTree>
    <p:extLst>
      <p:ext uri="{BB962C8B-B14F-4D97-AF65-F5344CB8AC3E}">
        <p14:creationId xmlns:p14="http://schemas.microsoft.com/office/powerpoint/2010/main" val="3224000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D950A-0B45-0D22-CA55-D87887EE9E7C}"/>
              </a:ext>
            </a:extLst>
          </p:cNvPr>
          <p:cNvSpPr>
            <a:spLocks noGrp="1"/>
          </p:cNvSpPr>
          <p:nvPr>
            <p:ph type="title"/>
          </p:nvPr>
        </p:nvSpPr>
        <p:spPr/>
        <p:txBody>
          <a:bodyPr/>
          <a:lstStyle/>
          <a:p>
            <a:r>
              <a:rPr lang="en-US" dirty="0"/>
              <a:t>Categorization</a:t>
            </a:r>
            <a:endParaRPr lang="th-TH" dirty="0"/>
          </a:p>
        </p:txBody>
      </p:sp>
      <p:sp>
        <p:nvSpPr>
          <p:cNvPr id="4" name="Footer Placeholder 3">
            <a:extLst>
              <a:ext uri="{FF2B5EF4-FFF2-40B4-BE49-F238E27FC236}">
                <a16:creationId xmlns:a16="http://schemas.microsoft.com/office/drawing/2014/main" id="{1B8C5F62-8DC3-DCC0-71AF-199EB8811367}"/>
              </a:ext>
            </a:extLst>
          </p:cNvPr>
          <p:cNvSpPr>
            <a:spLocks noGrp="1"/>
          </p:cNvSpPr>
          <p:nvPr>
            <p:ph type="ftr" sz="quarter" idx="11"/>
          </p:nvPr>
        </p:nvSpPr>
        <p:spPr/>
        <p:txBody>
          <a:bodyPr/>
          <a:lstStyle/>
          <a:p>
            <a:fld id="{BAB4BFA0-09D2-4930-96E7-212801754457}" type="slidenum">
              <a:rPr lang="en-US" altLang="en-US" smtClean="0"/>
              <a:pPr/>
              <a:t>8</a:t>
            </a:fld>
            <a:endParaRPr lang="en-US" altLang="en-US" dirty="0"/>
          </a:p>
        </p:txBody>
      </p:sp>
      <p:graphicFrame>
        <p:nvGraphicFramePr>
          <p:cNvPr id="6" name="Table 5">
            <a:extLst>
              <a:ext uri="{FF2B5EF4-FFF2-40B4-BE49-F238E27FC236}">
                <a16:creationId xmlns:a16="http://schemas.microsoft.com/office/drawing/2014/main" id="{1F03075E-DE98-B8A6-485C-54892F7B2E8C}"/>
              </a:ext>
            </a:extLst>
          </p:cNvPr>
          <p:cNvGraphicFramePr>
            <a:graphicFrameLocks noGrp="1"/>
          </p:cNvGraphicFramePr>
          <p:nvPr>
            <p:extLst>
              <p:ext uri="{D42A27DB-BD31-4B8C-83A1-F6EECF244321}">
                <p14:modId xmlns:p14="http://schemas.microsoft.com/office/powerpoint/2010/main" val="3499983552"/>
              </p:ext>
            </p:extLst>
          </p:nvPr>
        </p:nvGraphicFramePr>
        <p:xfrm>
          <a:off x="668247" y="2055937"/>
          <a:ext cx="10916465" cy="3278063"/>
        </p:xfrm>
        <a:graphic>
          <a:graphicData uri="http://schemas.openxmlformats.org/drawingml/2006/table">
            <a:tbl>
              <a:tblPr firstRow="1" firstCol="1" bandRow="1">
                <a:tableStyleId>{5C22544A-7EE6-4342-B048-85BDC9FD1C3A}</a:tableStyleId>
              </a:tblPr>
              <a:tblGrid>
                <a:gridCol w="5212023">
                  <a:extLst>
                    <a:ext uri="{9D8B030D-6E8A-4147-A177-3AD203B41FA5}">
                      <a16:colId xmlns:a16="http://schemas.microsoft.com/office/drawing/2014/main" val="3896558102"/>
                    </a:ext>
                  </a:extLst>
                </a:gridCol>
                <a:gridCol w="2898077">
                  <a:extLst>
                    <a:ext uri="{9D8B030D-6E8A-4147-A177-3AD203B41FA5}">
                      <a16:colId xmlns:a16="http://schemas.microsoft.com/office/drawing/2014/main" val="2056639885"/>
                    </a:ext>
                  </a:extLst>
                </a:gridCol>
                <a:gridCol w="2806365">
                  <a:extLst>
                    <a:ext uri="{9D8B030D-6E8A-4147-A177-3AD203B41FA5}">
                      <a16:colId xmlns:a16="http://schemas.microsoft.com/office/drawing/2014/main" val="101626615"/>
                    </a:ext>
                  </a:extLst>
                </a:gridCol>
              </a:tblGrid>
              <a:tr h="419897">
                <a:tc>
                  <a:txBody>
                    <a:bodyPr/>
                    <a:lstStyle/>
                    <a:p>
                      <a:pPr algn="ctr"/>
                      <a:r>
                        <a:rPr lang="en-US" sz="2200">
                          <a:effectLst/>
                        </a:rPr>
                        <a:t>Message received</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a:effectLst/>
                        </a:rPr>
                        <a:t>Decision</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a:effectLst/>
                        </a:rPr>
                        <a:t>Result</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extLst>
                  <a:ext uri="{0D108BD9-81ED-4DB2-BD59-A6C34878D82A}">
                    <a16:rowId xmlns:a16="http://schemas.microsoft.com/office/drawing/2014/main" val="2149911234"/>
                  </a:ext>
                </a:extLst>
              </a:tr>
              <a:tr h="758523">
                <a:tc rowSpan="2">
                  <a:txBody>
                    <a:bodyPr/>
                    <a:lstStyle/>
                    <a:p>
                      <a:pPr algn="ctr"/>
                      <a:r>
                        <a:rPr lang="en-US" sz="2200">
                          <a:effectLst/>
                        </a:rPr>
                        <a:t>Genuine scam messages (either created by humans or robots)</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a:effectLst/>
                        </a:rPr>
                        <a:t>If a recipient trusts</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dirty="0">
                          <a:effectLst/>
                        </a:rPr>
                        <a:t>False negative </a:t>
                      </a:r>
                      <a:r>
                        <a:rPr lang="en-US" sz="2200" dirty="0">
                          <a:solidFill>
                            <a:srgbClr val="FF0000"/>
                          </a:solidFill>
                          <a:effectLst/>
                        </a:rPr>
                        <a:t>(Unfavorable)</a:t>
                      </a:r>
                      <a:endParaRPr lang="en-US" sz="3100" dirty="0">
                        <a:solidFill>
                          <a:srgbClr val="FF0000"/>
                        </a:solidFill>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extLst>
                  <a:ext uri="{0D108BD9-81ED-4DB2-BD59-A6C34878D82A}">
                    <a16:rowId xmlns:a16="http://schemas.microsoft.com/office/drawing/2014/main" val="739744072"/>
                  </a:ext>
                </a:extLst>
              </a:tr>
              <a:tr h="419897">
                <a:tc vMerge="1">
                  <a:txBody>
                    <a:bodyPr/>
                    <a:lstStyle/>
                    <a:p>
                      <a:endParaRPr lang="th-TH"/>
                    </a:p>
                  </a:txBody>
                  <a:tcPr/>
                </a:tc>
                <a:tc>
                  <a:txBody>
                    <a:bodyPr/>
                    <a:lstStyle/>
                    <a:p>
                      <a:pPr algn="ctr"/>
                      <a:r>
                        <a:rPr lang="en-US" sz="2200">
                          <a:effectLst/>
                        </a:rPr>
                        <a:t>If a recipient ignores</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dirty="0">
                          <a:effectLst/>
                        </a:rPr>
                        <a:t>Good</a:t>
                      </a:r>
                    </a:p>
                    <a:p>
                      <a:pPr algn="ctr"/>
                      <a:r>
                        <a:rPr lang="en-US" sz="2200" dirty="0">
                          <a:solidFill>
                            <a:srgbClr val="00B050"/>
                          </a:solidFill>
                          <a:effectLst/>
                        </a:rPr>
                        <a:t>(Favorable) </a:t>
                      </a:r>
                      <a:endParaRPr lang="en-US" sz="3100" dirty="0">
                        <a:solidFill>
                          <a:srgbClr val="00B050"/>
                        </a:solidFill>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extLst>
                  <a:ext uri="{0D108BD9-81ED-4DB2-BD59-A6C34878D82A}">
                    <a16:rowId xmlns:a16="http://schemas.microsoft.com/office/drawing/2014/main" val="3835352881"/>
                  </a:ext>
                </a:extLst>
              </a:tr>
              <a:tr h="419897">
                <a:tc rowSpan="2">
                  <a:txBody>
                    <a:bodyPr/>
                    <a:lstStyle/>
                    <a:p>
                      <a:pPr algn="ctr"/>
                      <a:r>
                        <a:rPr lang="en-US" sz="2200">
                          <a:effectLst/>
                        </a:rPr>
                        <a:t>Non-scam or scam lookalike messages scam (created by humans)</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a:effectLst/>
                        </a:rPr>
                        <a:t>If a recipient trusts </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dirty="0">
                          <a:effectLst/>
                        </a:rPr>
                        <a:t>Good</a:t>
                      </a:r>
                    </a:p>
                    <a:p>
                      <a:pPr algn="ctr"/>
                      <a:r>
                        <a:rPr lang="en-US" sz="2200" dirty="0">
                          <a:solidFill>
                            <a:srgbClr val="00B050"/>
                          </a:solidFill>
                          <a:effectLst/>
                        </a:rPr>
                        <a:t>(Favorable)</a:t>
                      </a:r>
                      <a:endParaRPr lang="en-US" sz="3100" dirty="0">
                        <a:solidFill>
                          <a:srgbClr val="00B050"/>
                        </a:solidFill>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extLst>
                  <a:ext uri="{0D108BD9-81ED-4DB2-BD59-A6C34878D82A}">
                    <a16:rowId xmlns:a16="http://schemas.microsoft.com/office/drawing/2014/main" val="1628626641"/>
                  </a:ext>
                </a:extLst>
              </a:tr>
              <a:tr h="758523">
                <a:tc vMerge="1">
                  <a:txBody>
                    <a:bodyPr/>
                    <a:lstStyle/>
                    <a:p>
                      <a:endParaRPr lang="th-TH"/>
                    </a:p>
                  </a:txBody>
                  <a:tcPr/>
                </a:tc>
                <a:tc>
                  <a:txBody>
                    <a:bodyPr/>
                    <a:lstStyle/>
                    <a:p>
                      <a:pPr algn="ctr"/>
                      <a:r>
                        <a:rPr lang="en-US" sz="2200">
                          <a:effectLst/>
                        </a:rPr>
                        <a:t>If a recipient ignores</a:t>
                      </a:r>
                      <a:endParaRPr lang="en-US" sz="3100">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tc>
                  <a:txBody>
                    <a:bodyPr/>
                    <a:lstStyle/>
                    <a:p>
                      <a:pPr algn="ctr"/>
                      <a:r>
                        <a:rPr lang="en-US" sz="2200" dirty="0">
                          <a:effectLst/>
                        </a:rPr>
                        <a:t>False positive </a:t>
                      </a:r>
                      <a:r>
                        <a:rPr lang="en-US" sz="2200" dirty="0">
                          <a:solidFill>
                            <a:srgbClr val="FF0000"/>
                          </a:solidFill>
                          <a:effectLst/>
                        </a:rPr>
                        <a:t>(Unfavorable)</a:t>
                      </a:r>
                      <a:endParaRPr lang="en-US" sz="3100" dirty="0">
                        <a:solidFill>
                          <a:srgbClr val="FF0000"/>
                        </a:solidFill>
                        <a:effectLst/>
                        <a:latin typeface="Times New Roman" panose="02020603050405020304" pitchFamily="18" charset="0"/>
                        <a:ea typeface="SimSun" panose="02010600030101010101" pitchFamily="2" charset="-122"/>
                        <a:cs typeface="TH Sarabun New" panose="020B0500040200020003" pitchFamily="34" charset="-34"/>
                      </a:endParaRPr>
                    </a:p>
                  </a:txBody>
                  <a:tcPr marL="152382" marR="152382" marT="0" marB="0"/>
                </a:tc>
                <a:extLst>
                  <a:ext uri="{0D108BD9-81ED-4DB2-BD59-A6C34878D82A}">
                    <a16:rowId xmlns:a16="http://schemas.microsoft.com/office/drawing/2014/main" val="2065324617"/>
                  </a:ext>
                </a:extLst>
              </a:tr>
            </a:tbl>
          </a:graphicData>
        </a:graphic>
      </p:graphicFrame>
    </p:spTree>
    <p:extLst>
      <p:ext uri="{BB962C8B-B14F-4D97-AF65-F5344CB8AC3E}">
        <p14:creationId xmlns:p14="http://schemas.microsoft.com/office/powerpoint/2010/main" val="3830996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2D182-43D0-BA2C-D7CE-A8752E68C87A}"/>
              </a:ext>
            </a:extLst>
          </p:cNvPr>
          <p:cNvSpPr>
            <a:spLocks noGrp="1"/>
          </p:cNvSpPr>
          <p:nvPr>
            <p:ph type="title"/>
          </p:nvPr>
        </p:nvSpPr>
        <p:spPr/>
        <p:txBody>
          <a:bodyPr/>
          <a:lstStyle/>
          <a:p>
            <a:r>
              <a:rPr lang="en-US" dirty="0"/>
              <a:t>The Proposed Method</a:t>
            </a:r>
            <a:endParaRPr lang="th-TH" dirty="0"/>
          </a:p>
        </p:txBody>
      </p:sp>
      <p:sp>
        <p:nvSpPr>
          <p:cNvPr id="3" name="Content Placeholder 2">
            <a:extLst>
              <a:ext uri="{FF2B5EF4-FFF2-40B4-BE49-F238E27FC236}">
                <a16:creationId xmlns:a16="http://schemas.microsoft.com/office/drawing/2014/main" id="{D344F185-D7BD-3DA7-5F9C-248E7EAB5D37}"/>
              </a:ext>
            </a:extLst>
          </p:cNvPr>
          <p:cNvSpPr>
            <a:spLocks noGrp="1"/>
          </p:cNvSpPr>
          <p:nvPr>
            <p:ph idx="1"/>
          </p:nvPr>
        </p:nvSpPr>
        <p:spPr/>
        <p:txBody>
          <a:bodyPr>
            <a:normAutofit fontScale="70000" lnSpcReduction="20000"/>
          </a:bodyPr>
          <a:lstStyle/>
          <a:p>
            <a:r>
              <a:rPr lang="en-US" dirty="0"/>
              <a:t>The recipient is not required to possess knowledge of the sender's alternative contacts (such as additional email addresses, phone numbers, or messaging IDs). Rather, the recipient needs to possess at least partial information about the sender.</a:t>
            </a:r>
          </a:p>
          <a:p>
            <a:r>
              <a:rPr lang="en-US" dirty="0"/>
              <a:t>The sender has the capability to respond and verify their authenticity to the recipient, regardless of whether the communication is deemed a scam or a legitimate interaction. This confirmation process can take place with or without the divulgence of the sender's alternative contact details.</a:t>
            </a:r>
          </a:p>
          <a:p>
            <a:r>
              <a:rPr lang="en-US" dirty="0"/>
              <a:t>Unlike existing anti-spam tools that demand financial investment and human involvement for setup, our approach does not necessitate extra hardware or software/agents on either the email server or recipient side.</a:t>
            </a:r>
          </a:p>
        </p:txBody>
      </p:sp>
      <p:sp>
        <p:nvSpPr>
          <p:cNvPr id="4" name="Footer Placeholder 3">
            <a:extLst>
              <a:ext uri="{FF2B5EF4-FFF2-40B4-BE49-F238E27FC236}">
                <a16:creationId xmlns:a16="http://schemas.microsoft.com/office/drawing/2014/main" id="{F1E7121A-59E7-8561-6715-3764E7806690}"/>
              </a:ext>
            </a:extLst>
          </p:cNvPr>
          <p:cNvSpPr>
            <a:spLocks noGrp="1"/>
          </p:cNvSpPr>
          <p:nvPr>
            <p:ph type="ftr" sz="quarter" idx="11"/>
          </p:nvPr>
        </p:nvSpPr>
        <p:spPr/>
        <p:txBody>
          <a:bodyPr/>
          <a:lstStyle/>
          <a:p>
            <a:fld id="{BAB4BFA0-09D2-4930-96E7-212801754457}" type="slidenum">
              <a:rPr lang="en-US" altLang="en-US" smtClean="0"/>
              <a:pPr/>
              <a:t>9</a:t>
            </a:fld>
            <a:endParaRPr lang="en-US" altLang="en-US" dirty="0"/>
          </a:p>
        </p:txBody>
      </p:sp>
    </p:spTree>
    <p:extLst>
      <p:ext uri="{BB962C8B-B14F-4D97-AF65-F5344CB8AC3E}">
        <p14:creationId xmlns:p14="http://schemas.microsoft.com/office/powerpoint/2010/main" val="16915574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28859</TotalTime>
  <Words>1341</Words>
  <Application>Microsoft Office PowerPoint</Application>
  <PresentationFormat>Widescreen</PresentationFormat>
  <Paragraphs>116</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Angsana New</vt:lpstr>
      <vt:lpstr>Arial</vt:lpstr>
      <vt:lpstr>AvantGarde</vt:lpstr>
      <vt:lpstr>Calibri</vt:lpstr>
      <vt:lpstr>Calibri Light</vt:lpstr>
      <vt:lpstr>TH Sarabun New</vt:lpstr>
      <vt:lpstr>Times New Roman</vt:lpstr>
      <vt:lpstr>Wingdings</vt:lpstr>
      <vt:lpstr>Retrospect</vt:lpstr>
      <vt:lpstr>Safeguarding Devices and Edge Computing: A Responsive Anti-Scam Approach</vt:lpstr>
      <vt:lpstr>Contents</vt:lpstr>
      <vt:lpstr>Introduction</vt:lpstr>
      <vt:lpstr>Literature Review</vt:lpstr>
      <vt:lpstr>Literature Review (cont.)</vt:lpstr>
      <vt:lpstr>What is Scam?</vt:lpstr>
      <vt:lpstr>What is Scam? (cont.)</vt:lpstr>
      <vt:lpstr>Categorization</vt:lpstr>
      <vt:lpstr>The Proposed Method</vt:lpstr>
      <vt:lpstr>Sender Registration User Interface</vt:lpstr>
      <vt:lpstr>Recipient Alert User Interface</vt:lpstr>
      <vt:lpstr>Sender Interface Design (Sender's Perspective)</vt:lpstr>
      <vt:lpstr>Recipient Interface Design (Recipient's Perspective)</vt:lpstr>
      <vt:lpstr>A Comparison between Existing Anti-spam tools and our Scheme</vt:lpstr>
      <vt:lpstr>Conclusions</vt:lpstr>
      <vt:lpstr>Conclusions (cont.)</vt:lpstr>
      <vt:lpstr>Acknowledgements</vt:lpstr>
      <vt:lpstr>References (selected)</vt:lpstr>
      <vt:lpstr>References (selected)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of Information Security &amp; PDPA</dc:title>
  <dc:creator>chalee</dc:creator>
  <cp:lastModifiedBy>Chalee Vorakulpipat</cp:lastModifiedBy>
  <cp:revision>1786</cp:revision>
  <dcterms:created xsi:type="dcterms:W3CDTF">2005-06-04T17:05:10Z</dcterms:created>
  <dcterms:modified xsi:type="dcterms:W3CDTF">2023-11-12T06:49:19Z</dcterms:modified>
</cp:coreProperties>
</file>