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sldIdLst>
    <p:sldId id="271" r:id="rId2"/>
    <p:sldId id="301" r:id="rId3"/>
    <p:sldId id="302" r:id="rId4"/>
    <p:sldId id="273" r:id="rId5"/>
    <p:sldId id="305" r:id="rId6"/>
    <p:sldId id="306" r:id="rId7"/>
    <p:sldId id="307" r:id="rId8"/>
    <p:sldId id="308" r:id="rId9"/>
    <p:sldId id="288" r:id="rId10"/>
    <p:sldId id="299" r:id="rId11"/>
    <p:sldId id="309" r:id="rId12"/>
    <p:sldId id="289" r:id="rId13"/>
    <p:sldId id="310" r:id="rId14"/>
    <p:sldId id="290" r:id="rId15"/>
    <p:sldId id="291" r:id="rId16"/>
    <p:sldId id="293" r:id="rId17"/>
    <p:sldId id="295" r:id="rId18"/>
    <p:sldId id="311" r:id="rId19"/>
    <p:sldId id="312" r:id="rId20"/>
    <p:sldId id="313" r:id="rId21"/>
    <p:sldId id="314" r:id="rId22"/>
    <p:sldId id="294" r:id="rId23"/>
    <p:sldId id="315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EFF8-0972-454B-B725-4B407BF91886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7D14E-33CC-4CBC-BD59-8E470E126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9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84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86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3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7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4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29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9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26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077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56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8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67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815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091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96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450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1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07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8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8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09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10F73-6D3C-4EB4-A2F9-2480957D77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5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676400" y="111908"/>
            <a:ext cx="10515600" cy="310124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[CLICK TO EDIT TITLE]</a:t>
            </a:r>
          </a:p>
        </p:txBody>
      </p:sp>
      <p:pic>
        <p:nvPicPr>
          <p:cNvPr id="3" name="Picture 2" descr="Logo | National Institute of Information and Communications Technology">
            <a:extLst>
              <a:ext uri="{FF2B5EF4-FFF2-40B4-BE49-F238E27FC236}">
                <a16:creationId xmlns:a16="http://schemas.microsoft.com/office/drawing/2014/main" id="{698EE030-183C-4AE3-80C4-40C4F8A9F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0697" cy="11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3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| National Institute of Information and Communications Technology">
            <a:extLst>
              <a:ext uri="{FF2B5EF4-FFF2-40B4-BE49-F238E27FC236}">
                <a16:creationId xmlns:a16="http://schemas.microsoft.com/office/drawing/2014/main" id="{391D54B4-C5A4-447A-8F89-99C7DE1487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0697" cy="114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2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5985421"/>
            <a:ext cx="12205421" cy="9143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54" y="6362390"/>
            <a:ext cx="4038600" cy="2857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316854" y="6065334"/>
            <a:ext cx="3594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Century Gothic" panose="020B0502020202020204" pitchFamily="34" charset="0"/>
              </a:rPr>
              <a:t>Broadening Horizons  Transforming Lives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728856" y="6077724"/>
            <a:ext cx="465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UNIVERSITI TUNKU ABDUL RAHMAN </a:t>
            </a:r>
            <a:r>
              <a:rPr lang="en-US" sz="1100" b="1" i="1" dirty="0"/>
              <a:t>DU012(A)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28856" y="6351612"/>
            <a:ext cx="5410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/>
              <a:t>Wholly</a:t>
            </a:r>
            <a:r>
              <a:rPr lang="en-US" sz="1400" b="1" i="0" baseline="0" dirty="0"/>
              <a:t> owned by UTAR Education Foundation </a:t>
            </a:r>
            <a:r>
              <a:rPr lang="en-US" sz="1100" b="1" i="1" baseline="0" dirty="0"/>
              <a:t>Co. No. 578227-M </a:t>
            </a:r>
            <a:endParaRPr lang="en-US" sz="1100" b="1" i="1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59" y="6003146"/>
            <a:ext cx="1688738" cy="85351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C9B4CD-0641-C14C-ADC8-22912049807D}"/>
              </a:ext>
            </a:extLst>
          </p:cNvPr>
          <p:cNvGrpSpPr/>
          <p:nvPr userDrawn="1"/>
        </p:nvGrpSpPr>
        <p:grpSpPr>
          <a:xfrm>
            <a:off x="6255658" y="6114252"/>
            <a:ext cx="1647781" cy="288000"/>
            <a:chOff x="6255658" y="6085224"/>
            <a:chExt cx="1647781" cy="288000"/>
          </a:xfrm>
        </p:grpSpPr>
        <p:pic>
          <p:nvPicPr>
            <p:cNvPr id="12" name="Picture 11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DDE0F90-F6E1-BD46-8BAC-9C85ED7196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658" y="6088710"/>
              <a:ext cx="1023163" cy="252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AA1BDE4-AAA6-B345-86C1-DAF58F3152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767" y="6085224"/>
              <a:ext cx="654672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0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693" y="2777961"/>
            <a:ext cx="1170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Efficient Device-Edge Inference for Disaster Classification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693" y="3608958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Tham Mau Luen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0F168-378D-97F3-11CD-2FCE96CB07EF}"/>
              </a:ext>
            </a:extLst>
          </p:cNvPr>
          <p:cNvSpPr txBox="1"/>
          <p:nvPr/>
        </p:nvSpPr>
        <p:spPr>
          <a:xfrm>
            <a:off x="351693" y="2092356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ICUFN 2022</a:t>
            </a:r>
          </a:p>
        </p:txBody>
      </p:sp>
    </p:spTree>
    <p:extLst>
      <p:ext uri="{BB962C8B-B14F-4D97-AF65-F5344CB8AC3E}">
        <p14:creationId xmlns:p14="http://schemas.microsoft.com/office/powerpoint/2010/main" val="291347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III. DL Model Deployment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Model Training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F83FF-1ABC-4904-66EC-8C94000FE6F5}"/>
              </a:ext>
            </a:extLst>
          </p:cNvPr>
          <p:cNvSpPr txBox="1"/>
          <p:nvPr/>
        </p:nvSpPr>
        <p:spPr>
          <a:xfrm>
            <a:off x="838199" y="1061935"/>
            <a:ext cx="100457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B2B05E-AF5D-DECD-EC7D-8FD9FECDE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18351"/>
              </p:ext>
            </p:extLst>
          </p:nvPr>
        </p:nvGraphicFramePr>
        <p:xfrm>
          <a:off x="838199" y="1492822"/>
          <a:ext cx="6238840" cy="2100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503">
                  <a:extLst>
                    <a:ext uri="{9D8B030D-6E8A-4147-A177-3AD203B41FA5}">
                      <a16:colId xmlns:a16="http://schemas.microsoft.com/office/drawing/2014/main" val="97356022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1235619657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1870048995"/>
                    </a:ext>
                  </a:extLst>
                </a:gridCol>
                <a:gridCol w="1064923">
                  <a:extLst>
                    <a:ext uri="{9D8B030D-6E8A-4147-A177-3AD203B41FA5}">
                      <a16:colId xmlns:a16="http://schemas.microsoft.com/office/drawing/2014/main" val="355084646"/>
                    </a:ext>
                  </a:extLst>
                </a:gridCol>
                <a:gridCol w="954924">
                  <a:extLst>
                    <a:ext uri="{9D8B030D-6E8A-4147-A177-3AD203B41FA5}">
                      <a16:colId xmlns:a16="http://schemas.microsoft.com/office/drawing/2014/main" val="594928940"/>
                    </a:ext>
                  </a:extLst>
                </a:gridCol>
              </a:tblGrid>
              <a:tr h="30302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Data Split for Disaster Classification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345363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Disaster Label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Train (67.5 %)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Validation (7.5 %)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 (25 %)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809438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Cyclone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928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970819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Earthquake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1350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324625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Flood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1073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110112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Wildfire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1077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8372518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Non-Disaster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2696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7563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5B4F14-985B-EA51-DF40-59B32F86A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11491"/>
              </p:ext>
            </p:extLst>
          </p:nvPr>
        </p:nvGraphicFramePr>
        <p:xfrm>
          <a:off x="5048060" y="3603700"/>
          <a:ext cx="6624542" cy="2311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9688">
                  <a:extLst>
                    <a:ext uri="{9D8B030D-6E8A-4147-A177-3AD203B41FA5}">
                      <a16:colId xmlns:a16="http://schemas.microsoft.com/office/drawing/2014/main" val="3197002963"/>
                    </a:ext>
                  </a:extLst>
                </a:gridCol>
                <a:gridCol w="2124854">
                  <a:extLst>
                    <a:ext uri="{9D8B030D-6E8A-4147-A177-3AD203B41FA5}">
                      <a16:colId xmlns:a16="http://schemas.microsoft.com/office/drawing/2014/main" val="4156564140"/>
                    </a:ext>
                  </a:extLst>
                </a:gridCol>
              </a:tblGrid>
              <a:tr h="330273">
                <a:tc gridSpan="2"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600" spc="-5" dirty="0">
                          <a:effectLst/>
                        </a:rPr>
                        <a:t>Parameters and its Values for Fine-Tuning the VGG16 Model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endParaRPr lang="en-US" sz="10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88782"/>
                  </a:ext>
                </a:extLst>
              </a:tr>
              <a:tr h="330273"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Parameter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Value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5749968"/>
                  </a:ext>
                </a:extLst>
              </a:tr>
              <a:tr h="330273"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Batch Size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32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908869"/>
                  </a:ext>
                </a:extLst>
              </a:tr>
              <a:tr h="330273"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Number of Steps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8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271234"/>
                  </a:ext>
                </a:extLst>
              </a:tr>
              <a:tr h="330273"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Epoch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48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339287"/>
                  </a:ext>
                </a:extLst>
              </a:tr>
              <a:tr h="330273"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Min Learning Rate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1e-6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855449"/>
                  </a:ext>
                </a:extLst>
              </a:tr>
              <a:tr h="330273"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Max Learning Rate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288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1e-4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48288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CC60AAE-C2A9-CA9D-7D37-218953FE2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044"/>
          <a:stretch/>
        </p:blipFill>
        <p:spPr>
          <a:xfrm>
            <a:off x="7368075" y="1177923"/>
            <a:ext cx="4164563" cy="20277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B31DA7-8BC3-300A-A216-1C709FCEB254}"/>
              </a:ext>
            </a:extLst>
          </p:cNvPr>
          <p:cNvSpPr txBox="1"/>
          <p:nvPr/>
        </p:nvSpPr>
        <p:spPr>
          <a:xfrm>
            <a:off x="1084806" y="3603700"/>
            <a:ext cx="342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1: Summary of the dataset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1B672-C7DC-0B04-6429-6B73FD95B80E}"/>
              </a:ext>
            </a:extLst>
          </p:cNvPr>
          <p:cNvSpPr txBox="1"/>
          <p:nvPr/>
        </p:nvSpPr>
        <p:spPr>
          <a:xfrm>
            <a:off x="1717752" y="4689101"/>
            <a:ext cx="333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2: Summary of the parameters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913F224-DBC4-DFC2-0B4F-A36B0C143776}"/>
              </a:ext>
            </a:extLst>
          </p:cNvPr>
          <p:cNvSpPr/>
          <p:nvPr/>
        </p:nvSpPr>
        <p:spPr>
          <a:xfrm rot="5400000">
            <a:off x="1607065" y="4751921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419C407-1E76-2BF4-B77B-70F12E31CA74}"/>
              </a:ext>
            </a:extLst>
          </p:cNvPr>
          <p:cNvSpPr/>
          <p:nvPr/>
        </p:nvSpPr>
        <p:spPr>
          <a:xfrm>
            <a:off x="981739" y="3658785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2852A-D250-A6C4-2D3C-66DE4283C5B4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6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III. DL Model Deployment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Model Training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F83FF-1ABC-4904-66EC-8C94000FE6F5}"/>
              </a:ext>
            </a:extLst>
          </p:cNvPr>
          <p:cNvSpPr txBox="1"/>
          <p:nvPr/>
        </p:nvSpPr>
        <p:spPr>
          <a:xfrm>
            <a:off x="838199" y="1061935"/>
            <a:ext cx="100457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34BC1C-EAC8-0A91-54E6-ECC2186D8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10754" r="8751"/>
          <a:stretch/>
        </p:blipFill>
        <p:spPr bwMode="auto">
          <a:xfrm>
            <a:off x="1815191" y="2085301"/>
            <a:ext cx="3491916" cy="2687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578717-B95B-B548-AE1B-96352C07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62" y="1884000"/>
            <a:ext cx="3852701" cy="288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F27BE7-25E3-7D70-3459-6F202F22BB48}"/>
              </a:ext>
            </a:extLst>
          </p:cNvPr>
          <p:cNvSpPr txBox="1"/>
          <p:nvPr/>
        </p:nvSpPr>
        <p:spPr>
          <a:xfrm>
            <a:off x="2290868" y="4934290"/>
            <a:ext cx="342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2: Learning rate range test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2424913-4A81-238D-5927-3079EF06E731}"/>
              </a:ext>
            </a:extLst>
          </p:cNvPr>
          <p:cNvSpPr/>
          <p:nvPr/>
        </p:nvSpPr>
        <p:spPr>
          <a:xfrm>
            <a:off x="2153314" y="4998900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3D305-1D4A-3FBE-9DFE-3159D1D590BB}"/>
              </a:ext>
            </a:extLst>
          </p:cNvPr>
          <p:cNvSpPr txBox="1"/>
          <p:nvPr/>
        </p:nvSpPr>
        <p:spPr>
          <a:xfrm>
            <a:off x="8053291" y="4934290"/>
            <a:ext cx="342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3: CLR plot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F659141-1538-B322-F3E4-C23E52494340}"/>
              </a:ext>
            </a:extLst>
          </p:cNvPr>
          <p:cNvSpPr/>
          <p:nvPr/>
        </p:nvSpPr>
        <p:spPr>
          <a:xfrm>
            <a:off x="7915737" y="4998900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7872F-1917-EDD4-8746-3EB73CB12581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06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III. DL Model Deployment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Model Optimization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Obtain the trained model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learning approach.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Fine-tunings.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Freeze the model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and freeze the model’s weights.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Convert the model to a compatible format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Conversion of the trained model into Intermediate Representation (IR) format via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OpenVINO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model optimizer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1CF01C4-5722-83AB-C81F-809875EFC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269" y="5040928"/>
            <a:ext cx="9910665" cy="5667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indent="0" algn="l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182880" algn="l"/>
              </a:tabLst>
            </a:pPr>
            <a:r>
              <a:rPr lang="en-MY" sz="1600" spc="-5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python3 mo_tf.py --</a:t>
            </a:r>
            <a:r>
              <a:rPr lang="en-MY" sz="1600" spc="-5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saved_model_dir</a:t>
            </a:r>
            <a:r>
              <a:rPr lang="en-MY" sz="1600" spc="-5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&lt;model-path&gt; --</a:t>
            </a:r>
            <a:r>
              <a:rPr lang="en-MY" sz="1600" spc="-5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output_dir</a:t>
            </a:r>
            <a:r>
              <a:rPr lang="en-MY" sz="1600" spc="-5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&lt;output-</a:t>
            </a:r>
            <a:r>
              <a:rPr lang="en-MY" sz="1600" spc="-5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dir</a:t>
            </a:r>
            <a:r>
              <a:rPr lang="en-MY" sz="1600" spc="-5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&gt; --</a:t>
            </a:r>
            <a:r>
              <a:rPr lang="en-MY" sz="1600" spc="-5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input_shape</a:t>
            </a:r>
            <a:r>
              <a:rPr lang="en-MY" sz="1600" spc="-5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[1,224,224,3]</a:t>
            </a:r>
            <a:endParaRPr lang="en-US" sz="1600" spc="-5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42CC2-7C6C-1B0A-4E1B-0E5377ED1D9C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50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III. DL Model Deployment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21574" y="1061935"/>
            <a:ext cx="101512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Model Optimization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the inferences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OpenVINO’s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Inference Engine.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via a custom Python script.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 the performance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TensorFlow model use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classification_report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function.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model use DL Workbench.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Precision of TensorFlow model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FP32.</a:t>
            </a:r>
          </a:p>
          <a:p>
            <a:pPr marL="914400" lvl="1" indent="-4572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Precision of optimized model: FP32, FP16, INT8.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79DF1-5A52-3A63-0E5C-20D97F652FD1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85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III. DL Model Deployment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Model Inference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inference modes.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Synchronous inference: allowing only one image to be processed per inference.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Asynchronous inference: speeds up the process by inferencing one image while pre-processing the next image.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default, the inference model in the Inference Engine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OpenVINO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uses asynchronous mode.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49EC1-EF11-0FE0-C23E-CE84239080D5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25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IV. Experimental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specifications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 i7-10710U 6-core processor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GB of RAM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TB of SSD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Ubuntu 18.04 LTS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TensorFlow 2.0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 UHD graphics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OpenVINO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version 2021.4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0E83A2-EEC3-C1B4-8995-D51885071E66}"/>
              </a:ext>
            </a:extLst>
          </p:cNvPr>
          <p:cNvCxnSpPr>
            <a:cxnSpLocks/>
          </p:cNvCxnSpPr>
          <p:nvPr/>
        </p:nvCxnSpPr>
        <p:spPr>
          <a:xfrm flipH="1">
            <a:off x="3191069" y="3554963"/>
            <a:ext cx="35922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6BA114A2-A62E-DEA1-E631-8A8ED67B6DEB}"/>
              </a:ext>
            </a:extLst>
          </p:cNvPr>
          <p:cNvSpPr/>
          <p:nvPr/>
        </p:nvSpPr>
        <p:spPr>
          <a:xfrm>
            <a:off x="4525346" y="3836970"/>
            <a:ext cx="326572" cy="71845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4163B-F00E-B7D2-BA11-6D42BFA1E716}"/>
              </a:ext>
            </a:extLst>
          </p:cNvPr>
          <p:cNvCxnSpPr>
            <a:cxnSpLocks/>
          </p:cNvCxnSpPr>
          <p:nvPr/>
        </p:nvCxnSpPr>
        <p:spPr>
          <a:xfrm flipV="1">
            <a:off x="4851918" y="4186864"/>
            <a:ext cx="193143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2F3726-1160-A328-B8B5-9F2131775E36}"/>
              </a:ext>
            </a:extLst>
          </p:cNvPr>
          <p:cNvSpPr txBox="1"/>
          <p:nvPr/>
        </p:nvSpPr>
        <p:spPr>
          <a:xfrm>
            <a:off x="6895322" y="3326363"/>
            <a:ext cx="32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B62BE-E3FE-516E-2F70-686B2481442E}"/>
              </a:ext>
            </a:extLst>
          </p:cNvPr>
          <p:cNvSpPr txBox="1"/>
          <p:nvPr/>
        </p:nvSpPr>
        <p:spPr>
          <a:xfrm>
            <a:off x="6884894" y="4010030"/>
            <a:ext cx="32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Inference phase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09F91-6B2C-2409-B188-DD8873E75245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67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IV. Experimental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1317-F72C-E300-45EF-A02399CE3104}"/>
              </a:ext>
            </a:extLst>
          </p:cNvPr>
          <p:cNvSpPr txBox="1"/>
          <p:nvPr/>
        </p:nvSpPr>
        <p:spPr>
          <a:xfrm>
            <a:off x="838198" y="1474036"/>
            <a:ext cx="100457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25 % test dataset (1781 images) for the performance evaluation.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93 % accuracy, throughput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7.70 FPS.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same test dataset is used in the performance evaluation of the optimized model.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CB0685-481F-3C0C-1AC5-62692434C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05786"/>
              </p:ext>
            </p:extLst>
          </p:nvPr>
        </p:nvGraphicFramePr>
        <p:xfrm>
          <a:off x="2706368" y="1883270"/>
          <a:ext cx="6309360" cy="2327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1678">
                  <a:extLst>
                    <a:ext uri="{9D8B030D-6E8A-4147-A177-3AD203B41FA5}">
                      <a16:colId xmlns:a16="http://schemas.microsoft.com/office/drawing/2014/main" val="786160757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1305091829"/>
                    </a:ext>
                  </a:extLst>
                </a:gridCol>
                <a:gridCol w="955562">
                  <a:extLst>
                    <a:ext uri="{9D8B030D-6E8A-4147-A177-3AD203B41FA5}">
                      <a16:colId xmlns:a16="http://schemas.microsoft.com/office/drawing/2014/main" val="3300206364"/>
                    </a:ext>
                  </a:extLst>
                </a:gridCol>
                <a:gridCol w="1284699">
                  <a:extLst>
                    <a:ext uri="{9D8B030D-6E8A-4147-A177-3AD203B41FA5}">
                      <a16:colId xmlns:a16="http://schemas.microsoft.com/office/drawing/2014/main" val="4045740546"/>
                    </a:ext>
                  </a:extLst>
                </a:gridCol>
                <a:gridCol w="1082970">
                  <a:extLst>
                    <a:ext uri="{9D8B030D-6E8A-4147-A177-3AD203B41FA5}">
                      <a16:colId xmlns:a16="http://schemas.microsoft.com/office/drawing/2014/main" val="354807100"/>
                    </a:ext>
                  </a:extLst>
                </a:gridCol>
              </a:tblGrid>
              <a:tr h="400857">
                <a:tc gridSpan="5">
                  <a:txBody>
                    <a:bodyPr/>
                    <a:lstStyle/>
                    <a:p>
                      <a:pPr marL="0" marR="0" lvl="0" indent="18288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1600" spc="-5" dirty="0">
                          <a:effectLst/>
                        </a:rPr>
                        <a:t>Results of TensorFlow Natural Disaster Classification Model</a:t>
                      </a:r>
                    </a:p>
                  </a:txBody>
                  <a:tcPr marL="8890" marR="8890" marT="0" marB="0" anchor="ctr"/>
                </a:tc>
                <a:tc hMerge="1">
                  <a:txBody>
                    <a:bodyPr/>
                    <a:lstStyle/>
                    <a:p>
                      <a:pPr marL="0" marR="0" indent="0"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 hMerge="1">
                  <a:txBody>
                    <a:bodyPr/>
                    <a:lstStyle/>
                    <a:p>
                      <a:pPr marL="0" marR="0" indent="0"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 hMerge="1"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134191334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Disaster Class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Precision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Recall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F1-Score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Support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2744308669"/>
                  </a:ext>
                </a:extLst>
              </a:tr>
              <a:tr h="28130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Cyclone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96%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98%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97%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251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451561989"/>
                  </a:ext>
                </a:extLst>
              </a:tr>
              <a:tr h="28130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Earthquake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94%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92%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93%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341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2645299937"/>
                  </a:ext>
                </a:extLst>
              </a:tr>
              <a:tr h="28130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Flood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84%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90%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87%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252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863228504"/>
                  </a:ext>
                </a:extLst>
              </a:tr>
              <a:tr h="281302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Wildfire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93%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93%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93%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285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4064622413"/>
                  </a:ext>
                </a:extLst>
              </a:tr>
              <a:tr h="40085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Non-Disaster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96%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93%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>
                          <a:effectLst/>
                        </a:rPr>
                        <a:t>95%</a:t>
                      </a:r>
                      <a:endParaRPr lang="en-US" sz="16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spc="-5" dirty="0">
                          <a:effectLst/>
                        </a:rPr>
                        <a:t>652</a:t>
                      </a:r>
                      <a:endParaRPr lang="en-US" sz="16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28346538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B7FA5A-6689-C118-9236-B6BF3647D5DF}"/>
              </a:ext>
            </a:extLst>
          </p:cNvPr>
          <p:cNvSpPr txBox="1"/>
          <p:nvPr/>
        </p:nvSpPr>
        <p:spPr>
          <a:xfrm>
            <a:off x="4430846" y="1520728"/>
            <a:ext cx="333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3: Results of TensorFlow model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6EF942-24B2-1AEE-2F28-993283B3ED72}"/>
              </a:ext>
            </a:extLst>
          </p:cNvPr>
          <p:cNvSpPr/>
          <p:nvPr/>
        </p:nvSpPr>
        <p:spPr>
          <a:xfrm rot="10800000">
            <a:off x="4255192" y="1588877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E85E5-3A55-33A7-926B-FEA709F3E268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06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IV. Experimental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Inferences Performance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1317-F72C-E300-45EF-A02399CE3104}"/>
              </a:ext>
            </a:extLst>
          </p:cNvPr>
          <p:cNvSpPr txBox="1"/>
          <p:nvPr/>
        </p:nvSpPr>
        <p:spPr>
          <a:xfrm>
            <a:off x="838198" y="1547051"/>
            <a:ext cx="10045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CPU, INT 8 precision model has a 80.8 % higher FPS and 0.119 % higher accuracy as compared to FP 32 precision model.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FP 16 precision model is not available due to the limitation of DL workbench and the particular Intel CPU used in this study.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BA3CE7-44E9-AB17-0D88-FDD5B4B7C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82292"/>
              </p:ext>
            </p:extLst>
          </p:nvPr>
        </p:nvGraphicFramePr>
        <p:xfrm>
          <a:off x="2706368" y="2205715"/>
          <a:ext cx="6309360" cy="1243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553">
                  <a:extLst>
                    <a:ext uri="{9D8B030D-6E8A-4147-A177-3AD203B41FA5}">
                      <a16:colId xmlns:a16="http://schemas.microsoft.com/office/drawing/2014/main" val="736842027"/>
                    </a:ext>
                  </a:extLst>
                </a:gridCol>
                <a:gridCol w="1442941">
                  <a:extLst>
                    <a:ext uri="{9D8B030D-6E8A-4147-A177-3AD203B41FA5}">
                      <a16:colId xmlns:a16="http://schemas.microsoft.com/office/drawing/2014/main" val="2424121789"/>
                    </a:ext>
                  </a:extLst>
                </a:gridCol>
                <a:gridCol w="986925">
                  <a:extLst>
                    <a:ext uri="{9D8B030D-6E8A-4147-A177-3AD203B41FA5}">
                      <a16:colId xmlns:a16="http://schemas.microsoft.com/office/drawing/2014/main" val="3355785715"/>
                    </a:ext>
                  </a:extLst>
                </a:gridCol>
                <a:gridCol w="1442941">
                  <a:extLst>
                    <a:ext uri="{9D8B030D-6E8A-4147-A177-3AD203B41FA5}">
                      <a16:colId xmlns:a16="http://schemas.microsoft.com/office/drawing/2014/main" val="861582522"/>
                    </a:ext>
                  </a:extLst>
                </a:gridCol>
              </a:tblGrid>
              <a:tr h="3430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Results of </a:t>
                      </a:r>
                      <a:r>
                        <a:rPr lang="en-US" sz="1600" dirty="0" err="1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OpenVINO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 Optimized Model - CPU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873253"/>
                  </a:ext>
                </a:extLst>
              </a:tr>
              <a:tr h="30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Precision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FP 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FP 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 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9147842"/>
                  </a:ext>
                </a:extLst>
              </a:tr>
              <a:tr h="30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Throughput (FPS)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11.81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73573"/>
                  </a:ext>
                </a:extLst>
              </a:tr>
              <a:tr h="30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Accuracy (%)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92.19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92.30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59400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E1F706-AA34-2889-D4C8-106D1C6AC58A}"/>
              </a:ext>
            </a:extLst>
          </p:cNvPr>
          <p:cNvSpPr txBox="1"/>
          <p:nvPr/>
        </p:nvSpPr>
        <p:spPr>
          <a:xfrm>
            <a:off x="4364171" y="1820091"/>
            <a:ext cx="355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4: Results of the optimized model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6E0F022-3A08-5FD6-A496-B1205C41724C}"/>
              </a:ext>
            </a:extLst>
          </p:cNvPr>
          <p:cNvSpPr/>
          <p:nvPr/>
        </p:nvSpPr>
        <p:spPr>
          <a:xfrm rot="10800000">
            <a:off x="4188517" y="1888240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B3572-3724-822D-F290-E878694D5C09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89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IV. Experimental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Inferences Performance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1317-F72C-E300-45EF-A02399CE3104}"/>
              </a:ext>
            </a:extLst>
          </p:cNvPr>
          <p:cNvSpPr txBox="1"/>
          <p:nvPr/>
        </p:nvSpPr>
        <p:spPr>
          <a:xfrm>
            <a:off x="838198" y="1547051"/>
            <a:ext cx="100457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GPU, FP 16 precision model has a 162 % higher FPS while sacrificing 0.065% accuracy as compared to FP 32 precision model.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 8 precision model is not supported on the integrated GPU.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0FD86C-49FC-2F5C-62E0-DF4F7B1EC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27418"/>
              </p:ext>
            </p:extLst>
          </p:nvPr>
        </p:nvGraphicFramePr>
        <p:xfrm>
          <a:off x="2706368" y="2205715"/>
          <a:ext cx="6309360" cy="1243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553">
                  <a:extLst>
                    <a:ext uri="{9D8B030D-6E8A-4147-A177-3AD203B41FA5}">
                      <a16:colId xmlns:a16="http://schemas.microsoft.com/office/drawing/2014/main" val="736842027"/>
                    </a:ext>
                  </a:extLst>
                </a:gridCol>
                <a:gridCol w="1442941">
                  <a:extLst>
                    <a:ext uri="{9D8B030D-6E8A-4147-A177-3AD203B41FA5}">
                      <a16:colId xmlns:a16="http://schemas.microsoft.com/office/drawing/2014/main" val="2424121789"/>
                    </a:ext>
                  </a:extLst>
                </a:gridCol>
                <a:gridCol w="986925">
                  <a:extLst>
                    <a:ext uri="{9D8B030D-6E8A-4147-A177-3AD203B41FA5}">
                      <a16:colId xmlns:a16="http://schemas.microsoft.com/office/drawing/2014/main" val="3355785715"/>
                    </a:ext>
                  </a:extLst>
                </a:gridCol>
                <a:gridCol w="1442941">
                  <a:extLst>
                    <a:ext uri="{9D8B030D-6E8A-4147-A177-3AD203B41FA5}">
                      <a16:colId xmlns:a16="http://schemas.microsoft.com/office/drawing/2014/main" val="861582522"/>
                    </a:ext>
                  </a:extLst>
                </a:gridCol>
              </a:tblGrid>
              <a:tr h="3430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Results of </a:t>
                      </a:r>
                      <a:r>
                        <a:rPr lang="en-US" sz="1600" dirty="0" err="1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OpenVINO</a:t>
                      </a:r>
                      <a:r>
                        <a:rPr lang="en-US" sz="1600" dirty="0">
                          <a:solidFill>
                            <a:prstClr val="black"/>
                          </a:solidFill>
                          <a:latin typeface="+mn-lt"/>
                          <a:cs typeface="Arial" panose="020B0604020202020204" pitchFamily="34" charset="0"/>
                        </a:rPr>
                        <a:t> Optimized Model - GPU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873253"/>
                  </a:ext>
                </a:extLst>
              </a:tr>
              <a:tr h="30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Precision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FP 32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FP 16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 8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9147842"/>
                  </a:ext>
                </a:extLst>
              </a:tr>
              <a:tr h="30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Throughput (FPS)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9.15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23.93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273573"/>
                  </a:ext>
                </a:extLst>
              </a:tr>
              <a:tr h="300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Accuracy (%)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92.19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92.13</a:t>
                      </a:r>
                      <a:endParaRPr lang="en-US" sz="160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59400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0FDE65-A9A9-505D-ACA8-C84C6EFE3835}"/>
              </a:ext>
            </a:extLst>
          </p:cNvPr>
          <p:cNvSpPr txBox="1"/>
          <p:nvPr/>
        </p:nvSpPr>
        <p:spPr>
          <a:xfrm>
            <a:off x="4364171" y="1820091"/>
            <a:ext cx="355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5: Results of the optimized model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144490D-2572-F673-D8FD-25384A977B50}"/>
              </a:ext>
            </a:extLst>
          </p:cNvPr>
          <p:cNvSpPr/>
          <p:nvPr/>
        </p:nvSpPr>
        <p:spPr>
          <a:xfrm rot="10800000">
            <a:off x="4188517" y="1888240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8DA08-ADEE-6694-9EE6-348ABAEF3129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23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IV. Experimental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Comparison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1317-F72C-E300-45EF-A02399CE3104}"/>
              </a:ext>
            </a:extLst>
          </p:cNvPr>
          <p:cNvSpPr txBox="1"/>
          <p:nvPr/>
        </p:nvSpPr>
        <p:spPr>
          <a:xfrm>
            <a:off x="838198" y="1547051"/>
            <a:ext cx="10045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comparison is done on the TensorFlow model and the optimized models.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GPU hardware, FP 16 precision model achieves a substantial improvement of 211 % in throughput while only sacrificing 0.935 % accuracy.</a:t>
            </a:r>
          </a:p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comparisons show that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OpenVINO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optimized models have a better performance enhancement over the TensorFlow’s model.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89E0B11-6CEC-1A91-8C40-61450D955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36342"/>
              </p:ext>
            </p:extLst>
          </p:nvPr>
        </p:nvGraphicFramePr>
        <p:xfrm>
          <a:off x="1739124" y="2408825"/>
          <a:ext cx="87137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584">
                  <a:extLst>
                    <a:ext uri="{9D8B030D-6E8A-4147-A177-3AD203B41FA5}">
                      <a16:colId xmlns:a16="http://schemas.microsoft.com/office/drawing/2014/main" val="2776577712"/>
                    </a:ext>
                  </a:extLst>
                </a:gridCol>
                <a:gridCol w="2904584">
                  <a:extLst>
                    <a:ext uri="{9D8B030D-6E8A-4147-A177-3AD203B41FA5}">
                      <a16:colId xmlns:a16="http://schemas.microsoft.com/office/drawing/2014/main" val="1068645671"/>
                    </a:ext>
                  </a:extLst>
                </a:gridCol>
                <a:gridCol w="2904584">
                  <a:extLst>
                    <a:ext uri="{9D8B030D-6E8A-4147-A177-3AD203B41FA5}">
                      <a16:colId xmlns:a16="http://schemas.microsoft.com/office/drawing/2014/main" val="1357336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Optimized FP 32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Optimized INT 8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85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+ 53.4 %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+ 177 %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16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- 0.871 %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- 0.753 %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1959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AF69ED-6807-39F1-D52A-DD4477C2E71D}"/>
              </a:ext>
            </a:extLst>
          </p:cNvPr>
          <p:cNvSpPr txBox="1"/>
          <p:nvPr/>
        </p:nvSpPr>
        <p:spPr>
          <a:xfrm>
            <a:off x="3367948" y="2051826"/>
            <a:ext cx="5623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 6: Performance comparison based on TensorFlow model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7C8E203-7854-781E-FD9A-577D176F6F68}"/>
              </a:ext>
            </a:extLst>
          </p:cNvPr>
          <p:cNvSpPr/>
          <p:nvPr/>
        </p:nvSpPr>
        <p:spPr>
          <a:xfrm rot="10800000">
            <a:off x="3192294" y="2119975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7DE61-6837-777B-C491-7C12B38C8B48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11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I. Introduction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200" y="1061935"/>
            <a:ext cx="722345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Natural disaster are events that result from natural processes.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27,146 reported natural disasters from 1900 – 2020.*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natural disasters can be reduced by developing a deep learning model to detects disaster and alert the communities.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data from https://ourworldindata.org/natural-disasters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69E27-A9B7-4281-A393-46D5B20D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50" y="2577734"/>
            <a:ext cx="4097695" cy="2892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041F1-5F0F-364C-2BED-77FD03134C6C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7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IV. Experimental Results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performance parameters in DL Workbench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91317-F72C-E300-45EF-A02399CE3104}"/>
              </a:ext>
            </a:extLst>
          </p:cNvPr>
          <p:cNvSpPr txBox="1"/>
          <p:nvPr/>
        </p:nvSpPr>
        <p:spPr>
          <a:xfrm>
            <a:off x="838198" y="1547051"/>
            <a:ext cx="10045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 Workbench is able to display the results of the performance summary of the model.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D6A64-BF06-6243-F15E-B39F3D6410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54" r="20520" b="14924"/>
          <a:stretch/>
        </p:blipFill>
        <p:spPr bwMode="auto">
          <a:xfrm>
            <a:off x="1244644" y="2408825"/>
            <a:ext cx="9702712" cy="2788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67257B-AA76-5574-4457-67AC78B93BB6}"/>
              </a:ext>
            </a:extLst>
          </p:cNvPr>
          <p:cNvSpPr/>
          <p:nvPr/>
        </p:nvSpPr>
        <p:spPr>
          <a:xfrm>
            <a:off x="9367935" y="2254937"/>
            <a:ext cx="1621490" cy="305601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E81AC-9539-9840-FF96-60C82FF6480A}"/>
              </a:ext>
            </a:extLst>
          </p:cNvPr>
          <p:cNvSpPr txBox="1"/>
          <p:nvPr/>
        </p:nvSpPr>
        <p:spPr>
          <a:xfrm>
            <a:off x="2948093" y="5310949"/>
            <a:ext cx="5738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4: Screenshot of performance summary in DL Workbench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2040C0D-0548-B7F3-7F97-882CD6BD6840}"/>
              </a:ext>
            </a:extLst>
          </p:cNvPr>
          <p:cNvSpPr/>
          <p:nvPr/>
        </p:nvSpPr>
        <p:spPr>
          <a:xfrm>
            <a:off x="2810539" y="5375559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2D37E-C1C7-A9BA-06D2-70D87FCB2B64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49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V. Conclusion and Future Lines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of this study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Consolidating a balanced natural disaster dataset.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Trained a new natural disaster classification model to classify natural disaster and non-disaster scenarios.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Addressed the need for powerful hardware by deploying the trained model into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OpenVINO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platform.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Evaluated the performance of the trained model and concluded that the model performs significantly better in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OpenVINO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environment as compared to the TensorFlow environment.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F499E-AFC1-FC67-18CA-A6FE0B51EE99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564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V. Conclusion and Future Lines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Works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consumption of the model running in different environments can be measured and it will be used as one of the performance metrics.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0CC35-54A8-D007-3F89-D1D0E47A489B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72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Acknowledgement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1020387" y="2767280"/>
            <a:ext cx="10151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work is the output of the ASEAN IVO (http://www.nict.go.jp/en/asean_ivo/index.html) project titled “Context-Aware Disaster Mitigation using Mobile Edge Computing and Wireless Mesh Network” and financially supported by NICT (http://www.nict.go.jp/en/index.html).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D7B5E-34DE-DFC7-04EF-D73138AF9D7B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835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Questions and Answers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716901" y="2998113"/>
            <a:ext cx="10151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 &amp; 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65294-81AD-1A2B-32AD-C42DEEBCE35D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21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I. Introduction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6142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Convolutional neural network (CNN) is able to learn more meaningful insights from images.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growing popularity of CNN have paved the way for new computer vision applications.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specific area would be disaster management.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 these disasters at large-scale coverage would require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 hardware to run the deep learning model.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paper, we propose a lightweight disaster classification model that identifies four types of natural disasters and one non-disaster class.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66B4D-921B-3F42-7B18-A01840C449F1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50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I. Introduction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 and Objectives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consolidate a dataset which consists of natural disaster and non-disaster images.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employ transfer learning approach to output a disaster classification model before optimizing the model with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OpenVINO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provide benchmark results for both training and inference stages, which sheds more insights into the actual implementation performance.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5B182-7CCA-1926-84B9-DFF7AF33A0C7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23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II. Related Work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Literature Review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works have focused on CNN instead of machine learning (ML). [6]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Authors in [7] consolidated a substantial amount of dataset for disaster management application, but did not consider disaster event classification.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[8], the authors utilized various CNN architectures in identifying survivors in debris, but the annotated images were focused on earthquake-hit regions only.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CCA9C-3498-2C75-E4A5-D8A8E38FEAF0}"/>
              </a:ext>
            </a:extLst>
          </p:cNvPr>
          <p:cNvSpPr txBox="1"/>
          <p:nvPr/>
        </p:nvSpPr>
        <p:spPr>
          <a:xfrm>
            <a:off x="838199" y="3887850"/>
            <a:ext cx="101512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[6] 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R. R. </a:t>
            </a:r>
            <a:r>
              <a:rPr lang="en-US" sz="1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Arinta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and E. Andi W.R., "Natural Disaster Application on Big Data and Machine Learning: A Review," </a:t>
            </a:r>
            <a:r>
              <a:rPr lang="en-US" sz="14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2019 4th International Conference on Information Technology, Information Systems and Electrical Engineering (ICITISEE)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2019, pp. 249-254, </a:t>
            </a:r>
            <a:r>
              <a:rPr lang="en-US" sz="1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doi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10.1109/ICITISEE48480.2019.9003984.</a:t>
            </a:r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[7] 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B. Mishra, D. Garg, P. Narang and V. Mishra, "Drone-surveillance for search and rescue in natural disaster", </a:t>
            </a:r>
            <a:r>
              <a:rPr lang="en-US" sz="14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Computer Communications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2020.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[8] 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Chaudhuri N, Bose I (2020) Exploring the role of deep neural networks for post-disaster decision support. </a:t>
            </a:r>
            <a:r>
              <a:rPr lang="en-US" sz="14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Decis</a:t>
            </a:r>
            <a:r>
              <a:rPr lang="en-US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Support Syst 130:113234. https://doi.org/10.1016/j.dss.2019.113234</a:t>
            </a:r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385D7-83BB-525C-5CC3-112F58D44B63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06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II. Related Work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Literature Review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work in [9] focused on classifying disaster events after collecting over 7000 natural disasters images from social media platforms.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authors in [10] further divided disaster-related images into four different categories, namely disaster type detection, informativeness, humanitarian and damage severity.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CCA9C-3498-2C75-E4A5-D8A8E38FEAF0}"/>
              </a:ext>
            </a:extLst>
          </p:cNvPr>
          <p:cNvSpPr txBox="1"/>
          <p:nvPr/>
        </p:nvSpPr>
        <p:spPr>
          <a:xfrm>
            <a:off x="838199" y="4257182"/>
            <a:ext cx="101512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[9] L. Ahmed, K. Ahmad, N. Said, B.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Qolomany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J. Qadir and A. Al-Fuqaha, "Active Learning Based Federated Learning for Waste and Natural Disaster Image Classification," in </a:t>
            </a:r>
            <a:r>
              <a:rPr kumimoji="0" lang="en-US" sz="1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Access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vol. 8, pp. 208518-208531, 2020,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10.1109/ACCESS.2020.3038676.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[10] F.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Ofli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Imran, T.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U. Qazi, "Deep Learning Benchmarks and Datasets for Social Media Image Classification for Disaster Response,"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IEEE/ACM International Conference on Advances in Social Networks Analysis and Mining (ASONAM)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2020, pp. 151-158,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10.1109/ASONAM49781.2020.9381294.</a:t>
            </a:r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91FDA-9D63-0E7A-141C-E9913DF3C16D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00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II. Related Work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Literature Review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Apart from disaster-related images, text messages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contains critical information.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multimodal fusion model, which combines both visual and textual features to classify relevant disaster images, have been developed by [11].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However, all the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focused on accuracy measurement, and uses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high-end graphics processing unit (GPU).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Deploying these trained models directly on resource-constrained edge devices remains a challenging task [12].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CCA9C-3498-2C75-E4A5-D8A8E38FEAF0}"/>
              </a:ext>
            </a:extLst>
          </p:cNvPr>
          <p:cNvSpPr txBox="1"/>
          <p:nvPr/>
        </p:nvSpPr>
        <p:spPr>
          <a:xfrm>
            <a:off x="838199" y="4688069"/>
            <a:ext cx="10151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[11] Zou, Z.; Gan, H.; Huang, Q.; Cai, T.; Cao, K. Disaster Image Classification by Fusing Multimodal Social Media Data. </a:t>
            </a:r>
            <a:r>
              <a:rPr kumimoji="0" lang="en-US" sz="1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ISPRS Int. J. Geo-Inf. 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2021, 10, 636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[12] Z. Jiang, T. Chen, and M. Li, “Efficient Deep Learning Inference on Edge Devices”, in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Proceedings of ACM Conference on Systems and Machine Learning (SysML’18)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C125F-DBBC-7192-4FA5-3AE8B09B61B5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18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II. Related Work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2F0D05C-ACBA-4705-B079-FD3668178B77}"/>
              </a:ext>
            </a:extLst>
          </p:cNvPr>
          <p:cNvSpPr txBox="1"/>
          <p:nvPr/>
        </p:nvSpPr>
        <p:spPr>
          <a:xfrm>
            <a:off x="838199" y="1061935"/>
            <a:ext cx="101512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Literature Review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contrary, the authors in [13] assessed the CNN performance in terms of accuracy and speed, and their proposed model achieve 9 frames per second (FPS).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did not explore the potential of neural network optimization on target devices at the inference stage.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acceleration can be done on open-source CNN model inference engine called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OpenVINO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Toolkit [14].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CCA9C-3498-2C75-E4A5-D8A8E38FEAF0}"/>
              </a:ext>
            </a:extLst>
          </p:cNvPr>
          <p:cNvSpPr txBox="1"/>
          <p:nvPr/>
        </p:nvSpPr>
        <p:spPr>
          <a:xfrm>
            <a:off x="838199" y="4472626"/>
            <a:ext cx="10151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[13] C.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Kyrkou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T.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Theocharides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"Deep-learning-based aerial image classification for emergency response applications using unmanned aerial vehicles", </a:t>
            </a:r>
            <a:r>
              <a:rPr kumimoji="0" lang="en-US" sz="1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Proc. IEEE Conf. </a:t>
            </a:r>
            <a:r>
              <a:rPr kumimoji="0" lang="en-US" sz="1400" b="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kumimoji="0" lang="en-US" sz="1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Vision Pattern </a:t>
            </a:r>
            <a:r>
              <a:rPr kumimoji="0" lang="en-US" sz="1400" b="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Recognit</a:t>
            </a:r>
            <a:r>
              <a:rPr kumimoji="0" lang="en-US" sz="14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Workshops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pp. 517-525, Jun. 2019.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[14] </a:t>
            </a:r>
            <a:r>
              <a:rPr lang="en-GB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Docs.openvinotoolkit.ai. 2022. </a:t>
            </a:r>
            <a:r>
              <a:rPr lang="en-GB" sz="14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Model Optimizer Developer Guide</a:t>
            </a:r>
            <a:r>
              <a:rPr lang="en-GB" sz="14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[online] Available at: &lt;https://docs.openvino.ai/latest/openvino_docs_MO_DG_Deep_Learning_Model_Optimizer_DevGuide.html&gt; [Accessed 21 March 2022].</a:t>
            </a:r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E5DA3-7029-4CD6-85C4-845D2B7C7C10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50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6BD05C2-088F-43CA-B109-CE3150BB9E9B}"/>
              </a:ext>
            </a:extLst>
          </p:cNvPr>
          <p:cNvSpPr>
            <a:spLocks noGrp="1"/>
          </p:cNvSpPr>
          <p:nvPr/>
        </p:nvSpPr>
        <p:spPr>
          <a:xfrm>
            <a:off x="1577788" y="118624"/>
            <a:ext cx="10614212" cy="66130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III. DL Model Deployment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6F0DD-965B-A4F8-C4BD-D808D58B0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73" y="1844154"/>
            <a:ext cx="9135853" cy="3596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859AA6-86B9-9AF9-53F7-605D9AE31925}"/>
              </a:ext>
            </a:extLst>
          </p:cNvPr>
          <p:cNvSpPr txBox="1"/>
          <p:nvPr/>
        </p:nvSpPr>
        <p:spPr>
          <a:xfrm>
            <a:off x="838199" y="1061935"/>
            <a:ext cx="100457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F0F80-D1DF-F501-3CA7-CF6C7417B33A}"/>
              </a:ext>
            </a:extLst>
          </p:cNvPr>
          <p:cNvSpPr txBox="1"/>
          <p:nvPr/>
        </p:nvSpPr>
        <p:spPr>
          <a:xfrm>
            <a:off x="4385420" y="5488288"/>
            <a:ext cx="3421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1: Overview of the project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9CCEA9F-96FF-AC84-4AE4-E93560597025}"/>
              </a:ext>
            </a:extLst>
          </p:cNvPr>
          <p:cNvSpPr/>
          <p:nvPr/>
        </p:nvSpPr>
        <p:spPr>
          <a:xfrm>
            <a:off x="4247866" y="5552898"/>
            <a:ext cx="175654" cy="18213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14E67-0EAB-EE93-3A31-CF36BAB3DEB1}"/>
              </a:ext>
            </a:extLst>
          </p:cNvPr>
          <p:cNvSpPr txBox="1"/>
          <p:nvPr/>
        </p:nvSpPr>
        <p:spPr>
          <a:xfrm>
            <a:off x="11453182" y="5505677"/>
            <a:ext cx="4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531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.8|7.1|27.4|3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1935</Words>
  <Application>Microsoft Office PowerPoint</Application>
  <PresentationFormat>Widescreen</PresentationFormat>
  <Paragraphs>322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Consolas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Nathaniel Tan</dc:creator>
  <cp:lastModifiedBy>Tham Mau Luen</cp:lastModifiedBy>
  <cp:revision>42</cp:revision>
  <dcterms:created xsi:type="dcterms:W3CDTF">2022-01-14T07:50:38Z</dcterms:created>
  <dcterms:modified xsi:type="dcterms:W3CDTF">2022-07-08T03:33:29Z</dcterms:modified>
</cp:coreProperties>
</file>