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51265-CA5B-48C2-B562-432E85EAD08D}" v="120" dt="2023-08-11T03:36:24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94830" autoAdjust="0"/>
  </p:normalViewPr>
  <p:slideViewPr>
    <p:cSldViewPr snapToGrid="0">
      <p:cViewPr>
        <p:scale>
          <a:sx n="33" d="100"/>
          <a:sy n="33" d="100"/>
        </p:scale>
        <p:origin x="2100" y="-21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Days with EPB per Month in 2022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302068851221327E-2"/>
          <c:y val="0.1377602436564638"/>
          <c:w val="0.90689204610293284"/>
          <c:h val="0.67335472445486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Month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13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16</c:v>
                </c:pt>
                <c:pt idx="9">
                  <c:v>28</c:v>
                </c:pt>
                <c:pt idx="10">
                  <c:v>13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2-4CE0-B44C-6CAFCA3C6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3"/>
        <c:axId val="83195088"/>
        <c:axId val="83195568"/>
      </c:barChart>
      <c:catAx>
        <c:axId val="8319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95568"/>
        <c:crosses val="autoZero"/>
        <c:auto val="1"/>
        <c:lblAlgn val="ctr"/>
        <c:lblOffset val="100"/>
        <c:noMultiLvlLbl val="0"/>
      </c:catAx>
      <c:valAx>
        <c:axId val="831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Days with EBP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9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4D39-63B2-42AA-9C99-90980AD48D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D0BE-7BD6-4A76-A700-D88F940B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ED0BE-7BD6-4A76-A700-D88F940B79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BFF95-774B-7D53-242F-8F7963F37D6A}"/>
              </a:ext>
            </a:extLst>
          </p:cNvPr>
          <p:cNvSpPr/>
          <p:nvPr userDrawn="1"/>
        </p:nvSpPr>
        <p:spPr>
          <a:xfrm>
            <a:off x="0" y="1"/>
            <a:ext cx="32399288" cy="3467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9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7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DCCC-77C0-4046-A04B-7098C83DBB7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6F41-BB4A-41B7-97EF-CF79E57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0.bin"/><Relationship Id="rId21" Type="http://schemas.openxmlformats.org/officeDocument/2006/relationships/image" Target="../media/image12.wmf"/><Relationship Id="rId42" Type="http://schemas.openxmlformats.org/officeDocument/2006/relationships/image" Target="../media/image23.wmf"/><Relationship Id="rId47" Type="http://schemas.openxmlformats.org/officeDocument/2006/relationships/image" Target="../media/image25.wmf"/><Relationship Id="rId63" Type="http://schemas.openxmlformats.org/officeDocument/2006/relationships/image" Target="../media/image33.wmf"/><Relationship Id="rId68" Type="http://schemas.openxmlformats.org/officeDocument/2006/relationships/oleObject" Target="../embeddings/oleObject30.bin"/><Relationship Id="rId1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15.bin"/><Relationship Id="rId53" Type="http://schemas.openxmlformats.org/officeDocument/2006/relationships/image" Target="../media/image28.wmf"/><Relationship Id="rId58" Type="http://schemas.openxmlformats.org/officeDocument/2006/relationships/oleObject" Target="../embeddings/oleObject26.bin"/><Relationship Id="rId74" Type="http://schemas.openxmlformats.org/officeDocument/2006/relationships/image" Target="../media/image41.jpeg"/><Relationship Id="rId79" Type="http://schemas.openxmlformats.org/officeDocument/2006/relationships/image" Target="../media/image46.jpg"/><Relationship Id="rId5" Type="http://schemas.openxmlformats.org/officeDocument/2006/relationships/image" Target="../media/image3.png"/><Relationship Id="rId61" Type="http://schemas.openxmlformats.org/officeDocument/2006/relationships/image" Target="../media/image32.wmf"/><Relationship Id="rId82" Type="http://schemas.openxmlformats.org/officeDocument/2006/relationships/image" Target="../media/image49.png"/><Relationship Id="rId19" Type="http://schemas.openxmlformats.org/officeDocument/2006/relationships/image" Target="../media/image11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15.wmf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4.bin"/><Relationship Id="rId43" Type="http://schemas.openxmlformats.org/officeDocument/2006/relationships/oleObject" Target="../embeddings/oleObject18.bin"/><Relationship Id="rId48" Type="http://schemas.openxmlformats.org/officeDocument/2006/relationships/oleObject" Target="../embeddings/oleObject21.bin"/><Relationship Id="rId56" Type="http://schemas.openxmlformats.org/officeDocument/2006/relationships/oleObject" Target="../embeddings/oleObject25.bin"/><Relationship Id="rId64" Type="http://schemas.openxmlformats.org/officeDocument/2006/relationships/image" Target="../media/image34.png"/><Relationship Id="rId69" Type="http://schemas.openxmlformats.org/officeDocument/2006/relationships/image" Target="../media/image37.wmf"/><Relationship Id="rId77" Type="http://schemas.openxmlformats.org/officeDocument/2006/relationships/image" Target="../media/image44.png"/><Relationship Id="rId8" Type="http://schemas.openxmlformats.org/officeDocument/2006/relationships/oleObject" Target="../embeddings/oleObject1.bin"/><Relationship Id="rId51" Type="http://schemas.openxmlformats.org/officeDocument/2006/relationships/image" Target="../media/image27.wmf"/><Relationship Id="rId72" Type="http://schemas.openxmlformats.org/officeDocument/2006/relationships/image" Target="../media/image40.png"/><Relationship Id="rId80" Type="http://schemas.openxmlformats.org/officeDocument/2006/relationships/image" Target="../media/image47.jpg"/><Relationship Id="rId3" Type="http://schemas.openxmlformats.org/officeDocument/2006/relationships/image" Target="../media/image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33" Type="http://schemas.openxmlformats.org/officeDocument/2006/relationships/oleObject" Target="../embeddings/oleObject13.bin"/><Relationship Id="rId38" Type="http://schemas.openxmlformats.org/officeDocument/2006/relationships/image" Target="../media/image21.wmf"/><Relationship Id="rId46" Type="http://schemas.openxmlformats.org/officeDocument/2006/relationships/oleObject" Target="../embeddings/oleObject20.bin"/><Relationship Id="rId59" Type="http://schemas.openxmlformats.org/officeDocument/2006/relationships/image" Target="../media/image31.wmf"/><Relationship Id="rId67" Type="http://schemas.openxmlformats.org/officeDocument/2006/relationships/image" Target="../media/image36.emf"/><Relationship Id="rId20" Type="http://schemas.openxmlformats.org/officeDocument/2006/relationships/oleObject" Target="../embeddings/oleObject7.bin"/><Relationship Id="rId41" Type="http://schemas.openxmlformats.org/officeDocument/2006/relationships/oleObject" Target="../embeddings/oleObject17.bin"/><Relationship Id="rId54" Type="http://schemas.openxmlformats.org/officeDocument/2006/relationships/oleObject" Target="../embeddings/oleObject24.bin"/><Relationship Id="rId62" Type="http://schemas.openxmlformats.org/officeDocument/2006/relationships/oleObject" Target="../embeddings/oleObject28.bin"/><Relationship Id="rId70" Type="http://schemas.openxmlformats.org/officeDocument/2006/relationships/image" Target="../media/image38.png"/><Relationship Id="rId75" Type="http://schemas.openxmlformats.org/officeDocument/2006/relationships/image" Target="../media/image42.png"/><Relationship Id="rId83" Type="http://schemas.openxmlformats.org/officeDocument/2006/relationships/hyperlink" Target="http://iono-gnss.kmitl.ac.t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28" Type="http://schemas.openxmlformats.org/officeDocument/2006/relationships/image" Target="../media/image16.png"/><Relationship Id="rId36" Type="http://schemas.openxmlformats.org/officeDocument/2006/relationships/image" Target="../media/image20.wmf"/><Relationship Id="rId49" Type="http://schemas.openxmlformats.org/officeDocument/2006/relationships/image" Target="../media/image26.wmf"/><Relationship Id="rId57" Type="http://schemas.openxmlformats.org/officeDocument/2006/relationships/image" Target="../media/image30.wmf"/><Relationship Id="rId10" Type="http://schemas.openxmlformats.org/officeDocument/2006/relationships/oleObject" Target="../embeddings/oleObject2.bin"/><Relationship Id="rId31" Type="http://schemas.openxmlformats.org/officeDocument/2006/relationships/oleObject" Target="../embeddings/oleObject12.bin"/><Relationship Id="rId44" Type="http://schemas.openxmlformats.org/officeDocument/2006/relationships/image" Target="../media/image24.wmf"/><Relationship Id="rId52" Type="http://schemas.openxmlformats.org/officeDocument/2006/relationships/oleObject" Target="../embeddings/oleObject23.bin"/><Relationship Id="rId60" Type="http://schemas.openxmlformats.org/officeDocument/2006/relationships/oleObject" Target="../embeddings/oleObject27.bin"/><Relationship Id="rId65" Type="http://schemas.openxmlformats.org/officeDocument/2006/relationships/image" Target="../media/image35.png"/><Relationship Id="rId73" Type="http://schemas.openxmlformats.org/officeDocument/2006/relationships/chart" Target="../charts/chart1.xml"/><Relationship Id="rId78" Type="http://schemas.openxmlformats.org/officeDocument/2006/relationships/image" Target="../media/image45.jpg"/><Relationship Id="rId81" Type="http://schemas.openxmlformats.org/officeDocument/2006/relationships/image" Target="../media/image48.jpg"/><Relationship Id="rId4" Type="http://schemas.openxmlformats.org/officeDocument/2006/relationships/image" Target="../media/image2.png"/><Relationship Id="rId9" Type="http://schemas.openxmlformats.org/officeDocument/2006/relationships/image" Target="../media/image6.wmf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6.bin"/><Relationship Id="rId39" Type="http://schemas.openxmlformats.org/officeDocument/2006/relationships/oleObject" Target="../embeddings/oleObject16.bin"/><Relationship Id="rId34" Type="http://schemas.openxmlformats.org/officeDocument/2006/relationships/image" Target="../media/image19.wmf"/><Relationship Id="rId50" Type="http://schemas.openxmlformats.org/officeDocument/2006/relationships/oleObject" Target="../embeddings/oleObject22.bin"/><Relationship Id="rId55" Type="http://schemas.openxmlformats.org/officeDocument/2006/relationships/image" Target="../media/image29.wmf"/><Relationship Id="rId76" Type="http://schemas.openxmlformats.org/officeDocument/2006/relationships/image" Target="../media/image43.png"/><Relationship Id="rId7" Type="http://schemas.openxmlformats.org/officeDocument/2006/relationships/image" Target="../media/image5.png"/><Relationship Id="rId71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29" Type="http://schemas.openxmlformats.org/officeDocument/2006/relationships/oleObject" Target="../embeddings/oleObject11.bin"/><Relationship Id="rId24" Type="http://schemas.openxmlformats.org/officeDocument/2006/relationships/oleObject" Target="../embeddings/oleObject9.bin"/><Relationship Id="rId40" Type="http://schemas.openxmlformats.org/officeDocument/2006/relationships/image" Target="../media/image22.wmf"/><Relationship Id="rId45" Type="http://schemas.openxmlformats.org/officeDocument/2006/relationships/oleObject" Target="../embeddings/oleObject19.bin"/><Relationship Id="rId66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08F6D1D-9ACC-53B1-CBCF-7F0EB180D038}"/>
              </a:ext>
            </a:extLst>
          </p:cNvPr>
          <p:cNvSpPr/>
          <p:nvPr/>
        </p:nvSpPr>
        <p:spPr>
          <a:xfrm>
            <a:off x="22094675" y="-19005"/>
            <a:ext cx="10318523" cy="34966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196793A-2509-4C34-94BE-68413AD8342F}"/>
              </a:ext>
            </a:extLst>
          </p:cNvPr>
          <p:cNvSpPr/>
          <p:nvPr/>
        </p:nvSpPr>
        <p:spPr>
          <a:xfrm>
            <a:off x="22390194" y="40306205"/>
            <a:ext cx="9236891" cy="2605220"/>
          </a:xfrm>
          <a:prstGeom prst="roundRect">
            <a:avLst>
              <a:gd name="adj" fmla="val 65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Rectangle: Rounded Corners 1229">
            <a:extLst>
              <a:ext uri="{FF2B5EF4-FFF2-40B4-BE49-F238E27FC236}">
                <a16:creationId xmlns:a16="http://schemas.microsoft.com/office/drawing/2014/main" id="{B12A0ECD-439A-7713-4FF3-F0A57D7F67FA}"/>
              </a:ext>
            </a:extLst>
          </p:cNvPr>
          <p:cNvSpPr/>
          <p:nvPr/>
        </p:nvSpPr>
        <p:spPr>
          <a:xfrm>
            <a:off x="16527696" y="3726076"/>
            <a:ext cx="15206940" cy="32115534"/>
          </a:xfrm>
          <a:prstGeom prst="roundRect">
            <a:avLst>
              <a:gd name="adj" fmla="val 1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28" name="Picture 4" descr="KMITL EN | กำแพงพักใจ">
            <a:extLst>
              <a:ext uri="{FF2B5EF4-FFF2-40B4-BE49-F238E27FC236}">
                <a16:creationId xmlns:a16="http://schemas.microsoft.com/office/drawing/2014/main" id="{3399D1EE-CB24-EC75-7DA4-DF0416FC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240" y="40485654"/>
            <a:ext cx="217927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Nict [ Download - Logo - icon ] png svg">
            <a:extLst>
              <a:ext uri="{FF2B5EF4-FFF2-40B4-BE49-F238E27FC236}">
                <a16:creationId xmlns:a16="http://schemas.microsoft.com/office/drawing/2014/main" id="{0BAC8349-7848-FD54-9D06-B71FC76A8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46" t="5867" r="53581" b="29734"/>
          <a:stretch/>
        </p:blipFill>
        <p:spPr bwMode="auto">
          <a:xfrm>
            <a:off x="24912880" y="38897928"/>
            <a:ext cx="3352800" cy="36804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กรมโยธาธิการและผังเมือง - ประวัติความเป็นมาและตราสัญลักษณ์">
            <a:extLst>
              <a:ext uri="{FF2B5EF4-FFF2-40B4-BE49-F238E27FC236}">
                <a16:creationId xmlns:a16="http://schemas.microsoft.com/office/drawing/2014/main" id="{6BD09073-7C11-7E10-7339-646734D3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787" y="40496252"/>
            <a:ext cx="217757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E73FA-0D7A-D42E-585F-B31D0A24EBF1}"/>
              </a:ext>
            </a:extLst>
          </p:cNvPr>
          <p:cNvSpPr txBox="1"/>
          <p:nvPr/>
        </p:nvSpPr>
        <p:spPr>
          <a:xfrm>
            <a:off x="698638" y="238102"/>
            <a:ext cx="20349019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Near Real-time Equatorial Plasma Bubble Monitoring System using GNSS at the Low Latitude Region in ASEAN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EB34C-488A-0FC0-2C28-B2FFC48DF623}"/>
              </a:ext>
            </a:extLst>
          </p:cNvPr>
          <p:cNvSpPr txBox="1"/>
          <p:nvPr/>
        </p:nvSpPr>
        <p:spPr>
          <a:xfrm>
            <a:off x="875355" y="2097539"/>
            <a:ext cx="1970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N.Tongkasem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(1)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L.M.M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</a:t>
            </a:r>
            <a:r>
              <a:rPr lang="en-US" sz="3200" err="1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Myint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* (1)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P. </a:t>
            </a:r>
            <a:r>
              <a:rPr lang="en-US" sz="3200" dirty="0" err="1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Supnithi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(1)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K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</a:t>
            </a:r>
            <a:r>
              <a:rPr lang="en-US" sz="3200" err="1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Hozumi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(2)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</a:t>
            </a:r>
            <a:r>
              <a:rPr lang="en-US" sz="3200" err="1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Lakanchanh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(3)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and T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Nhem(4)</a:t>
            </a:r>
            <a:endParaRPr lang="en-US" sz="3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78D93-4F24-B37D-A3E6-F54F6D1F85D0}"/>
              </a:ext>
            </a:extLst>
          </p:cNvPr>
          <p:cNvSpPr txBox="1"/>
          <p:nvPr/>
        </p:nvSpPr>
        <p:spPr>
          <a:xfrm>
            <a:off x="671967" y="40562994"/>
            <a:ext cx="77447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000" dirty="0">
                <a:latin typeface="Book Antiqua" panose="02040602050305030304" pitchFamily="18" charset="0"/>
                <a:cs typeface="Calibri" panose="020F0502020204030204" pitchFamily="34" charset="0"/>
              </a:rPr>
              <a:t>School of Engineering, King Mongkut’s Institute of Technology Ladkrabang, Bangkok 10520, Thailand</a:t>
            </a:r>
          </a:p>
          <a:p>
            <a:pPr marL="514350" indent="-514350">
              <a:buFontTx/>
              <a:buAutoNum type="arabicParenBoth"/>
            </a:pPr>
            <a:r>
              <a:rPr lang="en-US" sz="2000" dirty="0">
                <a:latin typeface="Book Antiqua" panose="02040602050305030304" pitchFamily="18" charset="0"/>
                <a:cs typeface="Calibri" panose="020F0502020204030204" pitchFamily="34" charset="0"/>
              </a:rPr>
              <a:t>National Institute of Information and Communications Technology, Koganei, Tokyo, 184-8795, JAPAN</a:t>
            </a:r>
          </a:p>
          <a:p>
            <a:pPr marL="514350" indent="-514350">
              <a:buAutoNum type="arabicParenBoth"/>
            </a:pPr>
            <a:r>
              <a:rPr lang="en-US" sz="2000" dirty="0">
                <a:latin typeface="Book Antiqua" panose="02040602050305030304" pitchFamily="18" charset="0"/>
                <a:cs typeface="Calibri" panose="020F0502020204030204" pitchFamily="34" charset="0"/>
              </a:rPr>
              <a:t>Faculty of Engineering, National University of Laos, Lao PDR</a:t>
            </a:r>
            <a:endParaRPr lang="th-TH" sz="2000" dirty="0"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514350" indent="-514350">
              <a:buAutoNum type="arabicParenBoth"/>
            </a:pPr>
            <a:r>
              <a:rPr lang="en-US" sz="2000" dirty="0">
                <a:latin typeface="Book Antiqua" panose="02040602050305030304" pitchFamily="18" charset="0"/>
                <a:cs typeface="Calibri" panose="020F0502020204030204" pitchFamily="34" charset="0"/>
              </a:rPr>
              <a:t>Institute of Digital Research and Innovation, Cambodia Academy of Digital Technology, 12252, Cambodia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E1358F-744F-9046-FBC9-EE6B64E44234}"/>
              </a:ext>
            </a:extLst>
          </p:cNvPr>
          <p:cNvSpPr/>
          <p:nvPr/>
        </p:nvSpPr>
        <p:spPr>
          <a:xfrm>
            <a:off x="730209" y="3710902"/>
            <a:ext cx="15436575" cy="5330256"/>
          </a:xfrm>
          <a:prstGeom prst="roundRect">
            <a:avLst>
              <a:gd name="adj" fmla="val 3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D5C44-A775-7216-1449-B93683D29A2C}"/>
              </a:ext>
            </a:extLst>
          </p:cNvPr>
          <p:cNvSpPr txBox="1"/>
          <p:nvPr/>
        </p:nvSpPr>
        <p:spPr>
          <a:xfrm>
            <a:off x="1175944" y="4034145"/>
            <a:ext cx="455610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FAC5AA-209E-4A32-485E-A14D7460963E}"/>
              </a:ext>
            </a:extLst>
          </p:cNvPr>
          <p:cNvSpPr/>
          <p:nvPr/>
        </p:nvSpPr>
        <p:spPr>
          <a:xfrm>
            <a:off x="763068" y="9487552"/>
            <a:ext cx="15432122" cy="18385775"/>
          </a:xfrm>
          <a:prstGeom prst="roundRect">
            <a:avLst>
              <a:gd name="adj" fmla="val 20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34ECA-B765-1CD6-DD7A-E51BB175D14D}"/>
              </a:ext>
            </a:extLst>
          </p:cNvPr>
          <p:cNvSpPr txBox="1"/>
          <p:nvPr/>
        </p:nvSpPr>
        <p:spPr>
          <a:xfrm>
            <a:off x="1215216" y="9613254"/>
            <a:ext cx="3549981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3B206-302C-40CD-F4F2-89630944EDEA}"/>
              </a:ext>
            </a:extLst>
          </p:cNvPr>
          <p:cNvSpPr txBox="1"/>
          <p:nvPr/>
        </p:nvSpPr>
        <p:spPr>
          <a:xfrm>
            <a:off x="18230930" y="3946382"/>
            <a:ext cx="11466944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sources and Results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67268F-F889-86B8-3E20-A36A045849A4}"/>
              </a:ext>
            </a:extLst>
          </p:cNvPr>
          <p:cNvSpPr/>
          <p:nvPr/>
        </p:nvSpPr>
        <p:spPr>
          <a:xfrm>
            <a:off x="16449737" y="36076959"/>
            <a:ext cx="15243916" cy="3981072"/>
          </a:xfrm>
          <a:prstGeom prst="roundRect">
            <a:avLst>
              <a:gd name="adj" fmla="val 65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7FD4CD-D8AC-98ED-E32B-E0365F09F66A}"/>
              </a:ext>
            </a:extLst>
          </p:cNvPr>
          <p:cNvSpPr txBox="1"/>
          <p:nvPr/>
        </p:nvSpPr>
        <p:spPr>
          <a:xfrm>
            <a:off x="20361278" y="35940699"/>
            <a:ext cx="7167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4C21F-2276-76D3-EA41-D575F1E8CEA5}"/>
              </a:ext>
            </a:extLst>
          </p:cNvPr>
          <p:cNvSpPr txBox="1"/>
          <p:nvPr/>
        </p:nvSpPr>
        <p:spPr>
          <a:xfrm>
            <a:off x="6297482" y="11205979"/>
            <a:ext cx="7793969" cy="892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TEC</a:t>
            </a:r>
            <a:r>
              <a:rPr lang="en-US" sz="2600" dirty="0">
                <a:latin typeface="Book Antiqua" panose="02040602050305030304" pitchFamily="18" charset="0"/>
              </a:rPr>
              <a:t> can be calculated from </a:t>
            </a:r>
            <a:r>
              <a:rPr lang="en-US" sz="2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pseudorange</a:t>
            </a:r>
            <a:r>
              <a:rPr lang="en-US" sz="2600" dirty="0">
                <a:latin typeface="Book Antiqua" panose="02040602050305030304" pitchFamily="18" charset="0"/>
              </a:rPr>
              <a:t>, which recorded from </a:t>
            </a:r>
            <a:r>
              <a:rPr lang="en-US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code or carrier phase measurement</a:t>
            </a:r>
            <a:r>
              <a:rPr lang="en-US" sz="2600" dirty="0">
                <a:latin typeface="Book Antiqua" panose="02040602050305030304" pitchFamily="18" charset="0"/>
              </a:rPr>
              <a:t>.</a:t>
            </a:r>
            <a:endParaRPr lang="en-US" sz="2600" b="1" dirty="0">
              <a:solidFill>
                <a:srgbClr val="F27E3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AEEA2-1ADC-62ED-1EE4-255C5E5E2087}"/>
              </a:ext>
            </a:extLst>
          </p:cNvPr>
          <p:cNvSpPr txBox="1"/>
          <p:nvPr/>
        </p:nvSpPr>
        <p:spPr>
          <a:xfrm>
            <a:off x="11093334" y="12258479"/>
            <a:ext cx="39629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Book Antiqua" panose="02040602050305030304" pitchFamily="18" charset="0"/>
              </a:rPr>
              <a:t>Carrier phase </a:t>
            </a:r>
            <a:r>
              <a:rPr lang="en-US" sz="2400" b="1" dirty="0" err="1">
                <a:latin typeface="Book Antiqua" panose="02040602050305030304" pitchFamily="18" charset="0"/>
              </a:rPr>
              <a:t>pseudorange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grpSp>
        <p:nvGrpSpPr>
          <p:cNvPr id="5" name="Group 4" descr="Small circle with number 1 inside  indicating step 1">
            <a:extLst>
              <a:ext uri="{FF2B5EF4-FFF2-40B4-BE49-F238E27FC236}">
                <a16:creationId xmlns:a16="http://schemas.microsoft.com/office/drawing/2014/main" id="{4C72DF35-F56A-439A-B949-C7072B60F924}"/>
              </a:ext>
            </a:extLst>
          </p:cNvPr>
          <p:cNvGrpSpPr/>
          <p:nvPr/>
        </p:nvGrpSpPr>
        <p:grpSpPr bwMode="blackWhite">
          <a:xfrm>
            <a:off x="10513995" y="12276904"/>
            <a:ext cx="516082" cy="438760"/>
            <a:chOff x="7014428" y="711274"/>
            <a:chExt cx="279454" cy="248146"/>
          </a:xfrm>
        </p:grpSpPr>
        <p:sp>
          <p:nvSpPr>
            <p:cNvPr id="6" name="Oval 5" descr="Small circle">
              <a:extLst>
                <a:ext uri="{FF2B5EF4-FFF2-40B4-BE49-F238E27FC236}">
                  <a16:creationId xmlns:a16="http://schemas.microsoft.com/office/drawing/2014/main" id="{54467494-6EBD-1919-7AA4-1A9ED846C7DB}"/>
                </a:ext>
              </a:extLst>
            </p:cNvPr>
            <p:cNvSpPr/>
            <p:nvPr/>
          </p:nvSpPr>
          <p:spPr bwMode="blackWhite">
            <a:xfrm>
              <a:off x="7025069" y="711274"/>
              <a:ext cx="251540" cy="248146"/>
            </a:xfrm>
            <a:prstGeom prst="ellipse">
              <a:avLst/>
            </a:prstGeom>
            <a:solidFill>
              <a:srgbClr val="F27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 descr="Number 1">
              <a:extLst>
                <a:ext uri="{FF2B5EF4-FFF2-40B4-BE49-F238E27FC236}">
                  <a16:creationId xmlns:a16="http://schemas.microsoft.com/office/drawing/2014/main" id="{4A7CFC54-A1BB-ED83-480C-54878F5D418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7014428" y="716965"/>
              <a:ext cx="279454" cy="22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11" name="Content Placeholder 23">
            <a:extLst>
              <a:ext uri="{FF2B5EF4-FFF2-40B4-BE49-F238E27FC236}">
                <a16:creationId xmlns:a16="http://schemas.microsoft.com/office/drawing/2014/main" id="{F04106C4-DA0D-E404-7147-EC1139AC4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19" y="12807730"/>
            <a:ext cx="2442212" cy="1839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C5C96B-F43C-6E34-AEA2-91D3D350D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5756" y="12883451"/>
            <a:ext cx="2608512" cy="140385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6195F3A-F10F-D0C9-BD9B-484381B0D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351319"/>
              </p:ext>
            </p:extLst>
          </p:nvPr>
        </p:nvGraphicFramePr>
        <p:xfrm>
          <a:off x="5795316" y="14742903"/>
          <a:ext cx="3355184" cy="87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380880" progId="Equation.DSMT4">
                  <p:embed/>
                </p:oleObj>
              </mc:Choice>
              <mc:Fallback>
                <p:oleObj name="Equation" r:id="rId8" imgW="1663560" imgH="380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6195F3A-F10F-D0C9-BD9B-484381B0D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5316" y="14742903"/>
                        <a:ext cx="3355184" cy="872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A3E07D4-0D88-6780-79DF-9EF5A8ED5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71892"/>
              </p:ext>
            </p:extLst>
          </p:nvPr>
        </p:nvGraphicFramePr>
        <p:xfrm>
          <a:off x="10498693" y="14702112"/>
          <a:ext cx="2608511" cy="88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380880" progId="Equation.DSMT4">
                  <p:embed/>
                </p:oleObj>
              </mc:Choice>
              <mc:Fallback>
                <p:oleObj name="Equation" r:id="rId10" imgW="1282680" imgH="380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A3E07D4-0D88-6780-79DF-9EF5A8ED5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98693" y="14702112"/>
                        <a:ext cx="2608511" cy="8800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A448FA6-0583-2226-5F52-A837FC63ACAA}"/>
              </a:ext>
            </a:extLst>
          </p:cNvPr>
          <p:cNvSpPr txBox="1"/>
          <p:nvPr/>
        </p:nvSpPr>
        <p:spPr>
          <a:xfrm>
            <a:off x="9372977" y="1496708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636548-0706-9786-463A-719D9ED9FE1C}"/>
              </a:ext>
            </a:extLst>
          </p:cNvPr>
          <p:cNvSpPr txBox="1"/>
          <p:nvPr/>
        </p:nvSpPr>
        <p:spPr>
          <a:xfrm>
            <a:off x="13229128" y="1506306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(3)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1459DFBE-607D-F864-5E09-B0BEBB85FA09}"/>
              </a:ext>
            </a:extLst>
          </p:cNvPr>
          <p:cNvSpPr txBox="1"/>
          <p:nvPr/>
        </p:nvSpPr>
        <p:spPr>
          <a:xfrm>
            <a:off x="9359303" y="1603533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(4)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BE953079-B8F0-A041-9388-FA116E1761A9}"/>
              </a:ext>
            </a:extLst>
          </p:cNvPr>
          <p:cNvSpPr txBox="1"/>
          <p:nvPr/>
        </p:nvSpPr>
        <p:spPr>
          <a:xfrm>
            <a:off x="13275022" y="1606262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(5)</a:t>
            </a:r>
          </a:p>
        </p:txBody>
      </p:sp>
      <p:graphicFrame>
        <p:nvGraphicFramePr>
          <p:cNvPr id="1027" name="Object 1026">
            <a:extLst>
              <a:ext uri="{FF2B5EF4-FFF2-40B4-BE49-F238E27FC236}">
                <a16:creationId xmlns:a16="http://schemas.microsoft.com/office/drawing/2014/main" id="{DC3794F4-B1DD-C4AB-5C5B-02B500376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51503"/>
              </p:ext>
            </p:extLst>
          </p:nvPr>
        </p:nvGraphicFramePr>
        <p:xfrm>
          <a:off x="5770149" y="15854638"/>
          <a:ext cx="3428837" cy="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14320" imgH="380880" progId="Equation.DSMT4">
                  <p:embed/>
                </p:oleObj>
              </mc:Choice>
              <mc:Fallback>
                <p:oleObj name="Equation" r:id="rId12" imgW="1714320" imgH="380880" progId="Equation.DSMT4">
                  <p:embed/>
                  <p:pic>
                    <p:nvPicPr>
                      <p:cNvPr id="1027" name="Object 1026">
                        <a:extLst>
                          <a:ext uri="{FF2B5EF4-FFF2-40B4-BE49-F238E27FC236}">
                            <a16:creationId xmlns:a16="http://schemas.microsoft.com/office/drawing/2014/main" id="{DC3794F4-B1DD-C4AB-5C5B-02B500376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70149" y="15854638"/>
                        <a:ext cx="3428837" cy="865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28">
            <a:extLst>
              <a:ext uri="{FF2B5EF4-FFF2-40B4-BE49-F238E27FC236}">
                <a16:creationId xmlns:a16="http://schemas.microsoft.com/office/drawing/2014/main" id="{DF7D37D6-787C-8638-1415-A40C42F5D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56430"/>
              </p:ext>
            </p:extLst>
          </p:nvPr>
        </p:nvGraphicFramePr>
        <p:xfrm>
          <a:off x="13785273" y="15003584"/>
          <a:ext cx="1600646" cy="36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52200" imgH="190440" progId="Equation.DSMT4">
                  <p:embed/>
                </p:oleObj>
              </mc:Choice>
              <mc:Fallback>
                <p:oleObj name="Equation" r:id="rId14" imgW="952200" imgH="190440" progId="Equation.DSMT4">
                  <p:embed/>
                  <p:pic>
                    <p:nvPicPr>
                      <p:cNvPr id="1029" name="Object 1028">
                        <a:extLst>
                          <a:ext uri="{FF2B5EF4-FFF2-40B4-BE49-F238E27FC236}">
                            <a16:creationId xmlns:a16="http://schemas.microsoft.com/office/drawing/2014/main" id="{DF7D37D6-787C-8638-1415-A40C42F5D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785273" y="15003584"/>
                        <a:ext cx="1600646" cy="362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30">
            <a:extLst>
              <a:ext uri="{FF2B5EF4-FFF2-40B4-BE49-F238E27FC236}">
                <a16:creationId xmlns:a16="http://schemas.microsoft.com/office/drawing/2014/main" id="{D24E99BE-BA19-3C8D-73C3-FC5AAF149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20312"/>
              </p:ext>
            </p:extLst>
          </p:nvPr>
        </p:nvGraphicFramePr>
        <p:xfrm>
          <a:off x="10556920" y="15875584"/>
          <a:ext cx="2644177" cy="84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46040" imgH="380880" progId="Equation.DSMT4">
                  <p:embed/>
                </p:oleObj>
              </mc:Choice>
              <mc:Fallback>
                <p:oleObj name="Equation" r:id="rId16" imgW="1346040" imgH="380880" progId="Equation.DSMT4">
                  <p:embed/>
                  <p:pic>
                    <p:nvPicPr>
                      <p:cNvPr id="1031" name="Object 1030">
                        <a:extLst>
                          <a:ext uri="{FF2B5EF4-FFF2-40B4-BE49-F238E27FC236}">
                            <a16:creationId xmlns:a16="http://schemas.microsoft.com/office/drawing/2014/main" id="{D24E99BE-BA19-3C8D-73C3-FC5AAF1491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56920" y="15875584"/>
                        <a:ext cx="2644177" cy="8447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032">
            <a:extLst>
              <a:ext uri="{FF2B5EF4-FFF2-40B4-BE49-F238E27FC236}">
                <a16:creationId xmlns:a16="http://schemas.microsoft.com/office/drawing/2014/main" id="{B61EC222-3339-F79C-9877-EAD77FF31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990611"/>
              </p:ext>
            </p:extLst>
          </p:nvPr>
        </p:nvGraphicFramePr>
        <p:xfrm>
          <a:off x="13824107" y="16052884"/>
          <a:ext cx="1514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190440" progId="Equation.DSMT4">
                  <p:embed/>
                </p:oleObj>
              </mc:Choice>
              <mc:Fallback>
                <p:oleObj name="Equation" r:id="rId18" imgW="901440" imgH="190440" progId="Equation.DSMT4">
                  <p:embed/>
                  <p:pic>
                    <p:nvPicPr>
                      <p:cNvPr id="1033" name="Object 1032">
                        <a:extLst>
                          <a:ext uri="{FF2B5EF4-FFF2-40B4-BE49-F238E27FC236}">
                            <a16:creationId xmlns:a16="http://schemas.microsoft.com/office/drawing/2014/main" id="{B61EC222-3339-F79C-9877-EAD77FF31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824107" y="16052884"/>
                        <a:ext cx="1514475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758246A5-7BA6-CFA0-5603-C8AA18A3003C}"/>
              </a:ext>
            </a:extLst>
          </p:cNvPr>
          <p:cNvSpPr/>
          <p:nvPr/>
        </p:nvSpPr>
        <p:spPr>
          <a:xfrm>
            <a:off x="6692480" y="14768247"/>
            <a:ext cx="487681" cy="417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88B2825A-B454-25AE-1A74-5F29234C7271}"/>
              </a:ext>
            </a:extLst>
          </p:cNvPr>
          <p:cNvSpPr/>
          <p:nvPr/>
        </p:nvSpPr>
        <p:spPr>
          <a:xfrm>
            <a:off x="11419416" y="14702112"/>
            <a:ext cx="487681" cy="417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6" name="Group 1035" descr="Small circle with number 1 inside  indicating step 1">
            <a:extLst>
              <a:ext uri="{FF2B5EF4-FFF2-40B4-BE49-F238E27FC236}">
                <a16:creationId xmlns:a16="http://schemas.microsoft.com/office/drawing/2014/main" id="{AAE0FF5E-0A58-B542-0EF0-8ACB8077ED69}"/>
              </a:ext>
            </a:extLst>
          </p:cNvPr>
          <p:cNvGrpSpPr/>
          <p:nvPr/>
        </p:nvGrpSpPr>
        <p:grpSpPr bwMode="blackWhite">
          <a:xfrm>
            <a:off x="5383947" y="12230084"/>
            <a:ext cx="618702" cy="438760"/>
            <a:chOff x="6979737" y="711274"/>
            <a:chExt cx="335022" cy="248146"/>
          </a:xfrm>
        </p:grpSpPr>
        <p:sp>
          <p:nvSpPr>
            <p:cNvPr id="1037" name="Oval 1036" descr="Small circle">
              <a:extLst>
                <a:ext uri="{FF2B5EF4-FFF2-40B4-BE49-F238E27FC236}">
                  <a16:creationId xmlns:a16="http://schemas.microsoft.com/office/drawing/2014/main" id="{481F4553-3451-3B24-026E-3124C0E060BA}"/>
                </a:ext>
              </a:extLst>
            </p:cNvPr>
            <p:cNvSpPr/>
            <p:nvPr/>
          </p:nvSpPr>
          <p:spPr bwMode="blackWhite">
            <a:xfrm>
              <a:off x="7025069" y="711274"/>
              <a:ext cx="251540" cy="248146"/>
            </a:xfrm>
            <a:prstGeom prst="ellipse">
              <a:avLst/>
            </a:prstGeom>
            <a:solidFill>
              <a:srgbClr val="F27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TextBox 1037" descr="Number 1">
              <a:extLst>
                <a:ext uri="{FF2B5EF4-FFF2-40B4-BE49-F238E27FC236}">
                  <a16:creationId xmlns:a16="http://schemas.microsoft.com/office/drawing/2014/main" id="{FE44C226-7C61-54B9-8285-89808E3F8EB2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79737" y="717495"/>
              <a:ext cx="335022" cy="22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aphicFrame>
        <p:nvGraphicFramePr>
          <p:cNvPr id="1039" name="Object 1038">
            <a:extLst>
              <a:ext uri="{FF2B5EF4-FFF2-40B4-BE49-F238E27FC236}">
                <a16:creationId xmlns:a16="http://schemas.microsoft.com/office/drawing/2014/main" id="{2BDBB69D-4272-4791-AB60-C92594E93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30399"/>
              </p:ext>
            </p:extLst>
          </p:nvPr>
        </p:nvGraphicFramePr>
        <p:xfrm>
          <a:off x="1497943" y="13299249"/>
          <a:ext cx="2202662" cy="107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380880" progId="Equation.DSMT4">
                  <p:embed/>
                </p:oleObj>
              </mc:Choice>
              <mc:Fallback>
                <p:oleObj name="Equation" r:id="rId20" imgW="888840" imgH="380880" progId="Equation.DSMT4">
                  <p:embed/>
                  <p:pic>
                    <p:nvPicPr>
                      <p:cNvPr id="1039" name="Object 1038">
                        <a:extLst>
                          <a:ext uri="{FF2B5EF4-FFF2-40B4-BE49-F238E27FC236}">
                            <a16:creationId xmlns:a16="http://schemas.microsoft.com/office/drawing/2014/main" id="{2BDBB69D-4272-4791-AB60-C92594E93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97943" y="13299249"/>
                        <a:ext cx="2202662" cy="10714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27E3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Box 1039">
            <a:extLst>
              <a:ext uri="{FF2B5EF4-FFF2-40B4-BE49-F238E27FC236}">
                <a16:creationId xmlns:a16="http://schemas.microsoft.com/office/drawing/2014/main" id="{90E8B00B-B8BD-DB8E-467D-2B8518887A29}"/>
              </a:ext>
            </a:extLst>
          </p:cNvPr>
          <p:cNvSpPr txBox="1"/>
          <p:nvPr/>
        </p:nvSpPr>
        <p:spPr>
          <a:xfrm>
            <a:off x="3761847" y="1366593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(1)</a:t>
            </a:r>
          </a:p>
        </p:txBody>
      </p:sp>
      <p:graphicFrame>
        <p:nvGraphicFramePr>
          <p:cNvPr id="1041" name="Object 1040">
            <a:extLst>
              <a:ext uri="{FF2B5EF4-FFF2-40B4-BE49-F238E27FC236}">
                <a16:creationId xmlns:a16="http://schemas.microsoft.com/office/drawing/2014/main" id="{5B952FCA-DA67-CF5D-C58E-ADF3A45D1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06766"/>
              </p:ext>
            </p:extLst>
          </p:nvPr>
        </p:nvGraphicFramePr>
        <p:xfrm>
          <a:off x="5524891" y="16849253"/>
          <a:ext cx="4666485" cy="4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720" imgH="190440" progId="Equation.DSMT4">
                  <p:embed/>
                </p:oleObj>
              </mc:Choice>
              <mc:Fallback>
                <p:oleObj name="Equation" r:id="rId22" imgW="2412720" imgH="190440" progId="Equation.DSMT4">
                  <p:embed/>
                  <p:pic>
                    <p:nvPicPr>
                      <p:cNvPr id="1041" name="Object 1040">
                        <a:extLst>
                          <a:ext uri="{FF2B5EF4-FFF2-40B4-BE49-F238E27FC236}">
                            <a16:creationId xmlns:a16="http://schemas.microsoft.com/office/drawing/2014/main" id="{5B952FCA-DA67-CF5D-C58E-ADF3A45D1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24891" y="16849253"/>
                        <a:ext cx="4666485" cy="419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041">
            <a:extLst>
              <a:ext uri="{FF2B5EF4-FFF2-40B4-BE49-F238E27FC236}">
                <a16:creationId xmlns:a16="http://schemas.microsoft.com/office/drawing/2014/main" id="{F2629610-2345-3D08-4F12-3F862A01C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3438"/>
              </p:ext>
            </p:extLst>
          </p:nvPr>
        </p:nvGraphicFramePr>
        <p:xfrm>
          <a:off x="11488358" y="16848953"/>
          <a:ext cx="363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93680" imgH="190440" progId="Equation.DSMT4">
                  <p:embed/>
                </p:oleObj>
              </mc:Choice>
              <mc:Fallback>
                <p:oleObj name="Equation" r:id="rId24" imgW="1993680" imgH="190440" progId="Equation.DSMT4">
                  <p:embed/>
                  <p:pic>
                    <p:nvPicPr>
                      <p:cNvPr id="1042" name="Object 1041">
                        <a:extLst>
                          <a:ext uri="{FF2B5EF4-FFF2-40B4-BE49-F238E27FC236}">
                            <a16:creationId xmlns:a16="http://schemas.microsoft.com/office/drawing/2014/main" id="{F2629610-2345-3D08-4F12-3F862A01C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488358" y="16848953"/>
                        <a:ext cx="3633787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TextBox 1042">
            <a:extLst>
              <a:ext uri="{FF2B5EF4-FFF2-40B4-BE49-F238E27FC236}">
                <a16:creationId xmlns:a16="http://schemas.microsoft.com/office/drawing/2014/main" id="{0B050204-C6A7-DD1D-8576-EE210D7CC882}"/>
              </a:ext>
            </a:extLst>
          </p:cNvPr>
          <p:cNvSpPr txBox="1"/>
          <p:nvPr/>
        </p:nvSpPr>
        <p:spPr>
          <a:xfrm>
            <a:off x="4627327" y="1684564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(4)-(2)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A2798871-216D-8BAF-B746-D250B58FEEB2}"/>
              </a:ext>
            </a:extLst>
          </p:cNvPr>
          <p:cNvSpPr txBox="1"/>
          <p:nvPr/>
        </p:nvSpPr>
        <p:spPr>
          <a:xfrm>
            <a:off x="10490077" y="1681544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(3)-(5)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9179036F-58A7-5AC8-BEE6-C568274BE07A}"/>
              </a:ext>
            </a:extLst>
          </p:cNvPr>
          <p:cNvSpPr txBox="1"/>
          <p:nvPr/>
        </p:nvSpPr>
        <p:spPr>
          <a:xfrm>
            <a:off x="9900002" y="17625525"/>
            <a:ext cx="512133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Remove: Hardware delay, ambiguity and noise</a:t>
            </a:r>
          </a:p>
        </p:txBody>
      </p:sp>
      <p:graphicFrame>
        <p:nvGraphicFramePr>
          <p:cNvPr id="1046" name="Object 1045">
            <a:extLst>
              <a:ext uri="{FF2B5EF4-FFF2-40B4-BE49-F238E27FC236}">
                <a16:creationId xmlns:a16="http://schemas.microsoft.com/office/drawing/2014/main" id="{27C72A57-F55D-1DBA-5798-035D4881E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28313"/>
              </p:ext>
            </p:extLst>
          </p:nvPr>
        </p:nvGraphicFramePr>
        <p:xfrm>
          <a:off x="11662978" y="18495912"/>
          <a:ext cx="15033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44240" imgH="190440" progId="Equation.DSMT4">
                  <p:embed/>
                </p:oleObj>
              </mc:Choice>
              <mc:Fallback>
                <p:oleObj name="Equation" r:id="rId26" imgW="444240" imgH="190440" progId="Equation.DSMT4">
                  <p:embed/>
                  <p:pic>
                    <p:nvPicPr>
                      <p:cNvPr id="1046" name="Object 1045">
                        <a:extLst>
                          <a:ext uri="{FF2B5EF4-FFF2-40B4-BE49-F238E27FC236}">
                            <a16:creationId xmlns:a16="http://schemas.microsoft.com/office/drawing/2014/main" id="{27C72A57-F55D-1DBA-5798-035D4881E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662978" y="18495912"/>
                        <a:ext cx="1503363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1D1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TextBox 1046">
            <a:extLst>
              <a:ext uri="{FF2B5EF4-FFF2-40B4-BE49-F238E27FC236}">
                <a16:creationId xmlns:a16="http://schemas.microsoft.com/office/drawing/2014/main" id="{6FA22A45-A5F9-6CD5-5A90-DAAD1F6D0ED3}"/>
              </a:ext>
            </a:extLst>
          </p:cNvPr>
          <p:cNvSpPr txBox="1"/>
          <p:nvPr/>
        </p:nvSpPr>
        <p:spPr>
          <a:xfrm>
            <a:off x="9859807" y="19384157"/>
            <a:ext cx="55627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Schoolbook" panose="02040604050505020304" pitchFamily="18" charset="0"/>
              </a:rPr>
              <a:t>Slant Total Electron Content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437C9101-C6E8-2A16-E35F-CF0B6A91B4A7}"/>
              </a:ext>
            </a:extLst>
          </p:cNvPr>
          <p:cNvSpPr/>
          <p:nvPr/>
        </p:nvSpPr>
        <p:spPr>
          <a:xfrm>
            <a:off x="7310723" y="12941755"/>
            <a:ext cx="269651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Fig. 1. </a:t>
            </a: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The</a:t>
            </a:r>
            <a:r>
              <a:rPr lang="th-TH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pseudorange</a:t>
            </a: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 is calculated from the delay time of the code signal correlation</a:t>
            </a:r>
            <a:endParaRPr lang="en-US" sz="2000" b="1" dirty="0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8072E1C4-E218-D326-371B-D43C63779E49}"/>
              </a:ext>
            </a:extLst>
          </p:cNvPr>
          <p:cNvSpPr/>
          <p:nvPr/>
        </p:nvSpPr>
        <p:spPr>
          <a:xfrm>
            <a:off x="9886900" y="20182740"/>
            <a:ext cx="40380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Figure. </a:t>
            </a: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The observed TEC on 10/04/2018 at KMIT station.  </a:t>
            </a:r>
            <a:endParaRPr lang="en-US" sz="2400" b="1" dirty="0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05AC917B-E6E7-2E4C-1506-48FAFAD96EF2}"/>
              </a:ext>
            </a:extLst>
          </p:cNvPr>
          <p:cNvSpPr txBox="1"/>
          <p:nvPr/>
        </p:nvSpPr>
        <p:spPr>
          <a:xfrm>
            <a:off x="1313914" y="11548766"/>
            <a:ext cx="2946391" cy="1292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Ionospheric delay </a:t>
            </a:r>
            <a:r>
              <a:rPr lang="en-US" sz="2600" dirty="0">
                <a:latin typeface="Book Antiqua" panose="02040602050305030304" pitchFamily="18" charset="0"/>
              </a:rPr>
              <a:t>can be measured from </a:t>
            </a:r>
            <a:r>
              <a:rPr lang="en-US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TEC</a:t>
            </a:r>
            <a:endParaRPr lang="en-US" sz="2600" b="1" dirty="0">
              <a:solidFill>
                <a:srgbClr val="F27E35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F8129362-A4C5-6CDD-2883-81FBADD03CDD}"/>
              </a:ext>
            </a:extLst>
          </p:cNvPr>
          <p:cNvCxnSpPr>
            <a:cxnSpLocks/>
          </p:cNvCxnSpPr>
          <p:nvPr/>
        </p:nvCxnSpPr>
        <p:spPr>
          <a:xfrm>
            <a:off x="4576690" y="11418958"/>
            <a:ext cx="29013" cy="8653916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>
            <a:extLst>
              <a:ext uri="{FF2B5EF4-FFF2-40B4-BE49-F238E27FC236}">
                <a16:creationId xmlns:a16="http://schemas.microsoft.com/office/drawing/2014/main" id="{72CA2A49-F49F-F26B-4C7C-2F893CD23783}"/>
              </a:ext>
            </a:extLst>
          </p:cNvPr>
          <p:cNvSpPr txBox="1"/>
          <p:nvPr/>
        </p:nvSpPr>
        <p:spPr>
          <a:xfrm>
            <a:off x="6134880" y="12219423"/>
            <a:ext cx="28087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Book Antiqua" panose="02040602050305030304" pitchFamily="18" charset="0"/>
              </a:rPr>
              <a:t>Code </a:t>
            </a:r>
            <a:r>
              <a:rPr lang="en-US" sz="2400" b="1" dirty="0" err="1">
                <a:latin typeface="Book Antiqua" panose="02040602050305030304" pitchFamily="18" charset="0"/>
              </a:rPr>
              <a:t>pseudorange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1053" name="Picture 1052">
            <a:extLst>
              <a:ext uri="{FF2B5EF4-FFF2-40B4-BE49-F238E27FC236}">
                <a16:creationId xmlns:a16="http://schemas.microsoft.com/office/drawing/2014/main" id="{B1E0B4D5-070C-9E6A-EB6B-4CD69A9CE13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64025" y="17485970"/>
            <a:ext cx="4921491" cy="3691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054" name="Rectangle: Rounded Corners 1053">
            <a:extLst>
              <a:ext uri="{FF2B5EF4-FFF2-40B4-BE49-F238E27FC236}">
                <a16:creationId xmlns:a16="http://schemas.microsoft.com/office/drawing/2014/main" id="{13891BCF-D259-5A75-B795-BAB9B9A4A7F4}"/>
              </a:ext>
            </a:extLst>
          </p:cNvPr>
          <p:cNvSpPr/>
          <p:nvPr/>
        </p:nvSpPr>
        <p:spPr>
          <a:xfrm>
            <a:off x="7486782" y="16760447"/>
            <a:ext cx="2677447" cy="5972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5" name="Rectangle: Rounded Corners 1054">
            <a:extLst>
              <a:ext uri="{FF2B5EF4-FFF2-40B4-BE49-F238E27FC236}">
                <a16:creationId xmlns:a16="http://schemas.microsoft.com/office/drawing/2014/main" id="{1A1F535E-CADE-31A6-E85D-001A5DD0CC2B}"/>
              </a:ext>
            </a:extLst>
          </p:cNvPr>
          <p:cNvSpPr/>
          <p:nvPr/>
        </p:nvSpPr>
        <p:spPr>
          <a:xfrm>
            <a:off x="13285538" y="16771572"/>
            <a:ext cx="1968946" cy="5972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6" name="Arrow: Right 1055">
            <a:extLst>
              <a:ext uri="{FF2B5EF4-FFF2-40B4-BE49-F238E27FC236}">
                <a16:creationId xmlns:a16="http://schemas.microsoft.com/office/drawing/2014/main" id="{A29D9B6B-6DE6-CF04-C42C-EFF0A5293CF9}"/>
              </a:ext>
            </a:extLst>
          </p:cNvPr>
          <p:cNvSpPr/>
          <p:nvPr/>
        </p:nvSpPr>
        <p:spPr>
          <a:xfrm rot="2787220">
            <a:off x="10214070" y="17361670"/>
            <a:ext cx="211428" cy="225730"/>
          </a:xfrm>
          <a:prstGeom prst="rightArrow">
            <a:avLst/>
          </a:prstGeom>
          <a:solidFill>
            <a:schemeClr val="bg1"/>
          </a:solidFill>
          <a:ln>
            <a:solidFill>
              <a:srgbClr val="003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Arrow: Right 1056">
            <a:extLst>
              <a:ext uri="{FF2B5EF4-FFF2-40B4-BE49-F238E27FC236}">
                <a16:creationId xmlns:a16="http://schemas.microsoft.com/office/drawing/2014/main" id="{32E61182-3CCB-547F-BD32-4855976BC372}"/>
              </a:ext>
            </a:extLst>
          </p:cNvPr>
          <p:cNvSpPr/>
          <p:nvPr/>
        </p:nvSpPr>
        <p:spPr>
          <a:xfrm rot="7941628">
            <a:off x="13001132" y="17317645"/>
            <a:ext cx="211428" cy="225730"/>
          </a:xfrm>
          <a:prstGeom prst="rightArrow">
            <a:avLst/>
          </a:prstGeom>
          <a:solidFill>
            <a:schemeClr val="bg1"/>
          </a:solidFill>
          <a:ln>
            <a:solidFill>
              <a:srgbClr val="003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Arrow: Right 1057">
            <a:extLst>
              <a:ext uri="{FF2B5EF4-FFF2-40B4-BE49-F238E27FC236}">
                <a16:creationId xmlns:a16="http://schemas.microsoft.com/office/drawing/2014/main" id="{34B0FAA2-32ED-24FB-1D6A-AED4D7EBBF48}"/>
              </a:ext>
            </a:extLst>
          </p:cNvPr>
          <p:cNvSpPr/>
          <p:nvPr/>
        </p:nvSpPr>
        <p:spPr>
          <a:xfrm rot="5400000">
            <a:off x="12276505" y="18004702"/>
            <a:ext cx="237908" cy="491435"/>
          </a:xfrm>
          <a:prstGeom prst="rightArrow">
            <a:avLst/>
          </a:prstGeom>
          <a:solidFill>
            <a:schemeClr val="bg1"/>
          </a:solidFill>
          <a:ln>
            <a:solidFill>
              <a:srgbClr val="003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FA676AE2-BD37-32CD-6D60-7F83ECD38A5D}"/>
              </a:ext>
            </a:extLst>
          </p:cNvPr>
          <p:cNvSpPr/>
          <p:nvPr/>
        </p:nvSpPr>
        <p:spPr>
          <a:xfrm>
            <a:off x="13092342" y="12977941"/>
            <a:ext cx="264417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Fig. 2. </a:t>
            </a: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The</a:t>
            </a:r>
            <a:r>
              <a:rPr lang="th-TH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pseudorange</a:t>
            </a: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 is calculated from the carrier phase tacking</a:t>
            </a:r>
            <a:endParaRPr lang="en-US" sz="2000" b="1" dirty="0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4BF45FE6-5CBF-14B7-8BD3-CE45758CDF32}"/>
              </a:ext>
            </a:extLst>
          </p:cNvPr>
          <p:cNvCxnSpPr>
            <a:cxnSpLocks/>
          </p:cNvCxnSpPr>
          <p:nvPr/>
        </p:nvCxnSpPr>
        <p:spPr>
          <a:xfrm>
            <a:off x="10185934" y="12276904"/>
            <a:ext cx="0" cy="444317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25F3B451-E389-BD37-BEA1-9EC21D0972FF}"/>
              </a:ext>
            </a:extLst>
          </p:cNvPr>
          <p:cNvGrpSpPr/>
          <p:nvPr/>
        </p:nvGrpSpPr>
        <p:grpSpPr>
          <a:xfrm>
            <a:off x="1214044" y="14521236"/>
            <a:ext cx="3248166" cy="6704198"/>
            <a:chOff x="774630" y="21952428"/>
            <a:chExt cx="3248166" cy="6704198"/>
          </a:xfrm>
        </p:grpSpPr>
        <p:sp>
          <p:nvSpPr>
            <p:cNvPr id="1062" name="Rectangle: Rounded Corners 1061">
              <a:extLst>
                <a:ext uri="{FF2B5EF4-FFF2-40B4-BE49-F238E27FC236}">
                  <a16:creationId xmlns:a16="http://schemas.microsoft.com/office/drawing/2014/main" id="{D93EDE1F-98AE-C1F2-0C30-63631C68B195}"/>
                </a:ext>
              </a:extLst>
            </p:cNvPr>
            <p:cNvSpPr/>
            <p:nvPr/>
          </p:nvSpPr>
          <p:spPr>
            <a:xfrm>
              <a:off x="774630" y="22185296"/>
              <a:ext cx="3248166" cy="6471330"/>
            </a:xfrm>
            <a:prstGeom prst="roundRect">
              <a:avLst>
                <a:gd name="adj" fmla="val 835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63" name="Object 1062">
              <a:extLst>
                <a:ext uri="{FF2B5EF4-FFF2-40B4-BE49-F238E27FC236}">
                  <a16:creationId xmlns:a16="http://schemas.microsoft.com/office/drawing/2014/main" id="{AC4FF190-D9FA-5C54-8ADE-193EE2F452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200338"/>
                </p:ext>
              </p:extLst>
            </p:nvPr>
          </p:nvGraphicFramePr>
          <p:xfrm>
            <a:off x="955729" y="25727634"/>
            <a:ext cx="339252" cy="38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03040" imgH="203040" progId="Equation.DSMT4">
                    <p:embed/>
                  </p:oleObj>
                </mc:Choice>
                <mc:Fallback>
                  <p:oleObj name="Equation" r:id="rId29" imgW="203040" imgH="203040" progId="Equation.DSMT4">
                    <p:embed/>
                    <p:pic>
                      <p:nvPicPr>
                        <p:cNvPr id="1063" name="Object 1062">
                          <a:extLst>
                            <a:ext uri="{FF2B5EF4-FFF2-40B4-BE49-F238E27FC236}">
                              <a16:creationId xmlns:a16="http://schemas.microsoft.com/office/drawing/2014/main" id="{AC4FF190-D9FA-5C54-8ADE-193EE2F452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55729" y="25727634"/>
                          <a:ext cx="339252" cy="386811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89FB9F45-F7AD-94F2-AB3D-915EFD2D158E}"/>
                </a:ext>
              </a:extLst>
            </p:cNvPr>
            <p:cNvSpPr txBox="1"/>
            <p:nvPr/>
          </p:nvSpPr>
          <p:spPr>
            <a:xfrm>
              <a:off x="1281856" y="25712871"/>
              <a:ext cx="18668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 recorded code </a:t>
              </a:r>
              <a:r>
                <a:rPr lang="en-US" sz="1600" dirty="0" err="1">
                  <a:latin typeface="Book Antiqua" panose="02040602050305030304" pitchFamily="18" charset="0"/>
                </a:rPr>
                <a:t>pseudorange</a:t>
              </a:r>
              <a:r>
                <a:rPr lang="en-US" sz="1600" dirty="0">
                  <a:latin typeface="Book Antiqua" panose="02040602050305030304" pitchFamily="18" charset="0"/>
                </a:rPr>
                <a:t> </a:t>
              </a:r>
            </a:p>
          </p:txBody>
        </p:sp>
        <p:graphicFrame>
          <p:nvGraphicFramePr>
            <p:cNvPr id="1065" name="Object 1064">
              <a:extLst>
                <a:ext uri="{FF2B5EF4-FFF2-40B4-BE49-F238E27FC236}">
                  <a16:creationId xmlns:a16="http://schemas.microsoft.com/office/drawing/2014/main" id="{3BF915A3-0B6B-7DA8-66BF-32E4354DD6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5979851"/>
                </p:ext>
              </p:extLst>
            </p:nvPr>
          </p:nvGraphicFramePr>
          <p:xfrm>
            <a:off x="975384" y="26248378"/>
            <a:ext cx="337958" cy="385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203040" imgH="203040" progId="Equation.DSMT4">
                    <p:embed/>
                  </p:oleObj>
                </mc:Choice>
                <mc:Fallback>
                  <p:oleObj name="Equation" r:id="rId31" imgW="203040" imgH="203040" progId="Equation.DSMT4">
                    <p:embed/>
                    <p:pic>
                      <p:nvPicPr>
                        <p:cNvPr id="1065" name="Object 1064">
                          <a:extLst>
                            <a:ext uri="{FF2B5EF4-FFF2-40B4-BE49-F238E27FC236}">
                              <a16:creationId xmlns:a16="http://schemas.microsoft.com/office/drawing/2014/main" id="{3BF915A3-0B6B-7DA8-66BF-32E4354DD6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975384" y="26248378"/>
                          <a:ext cx="337958" cy="385115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6" name="Object 1065">
              <a:extLst>
                <a:ext uri="{FF2B5EF4-FFF2-40B4-BE49-F238E27FC236}">
                  <a16:creationId xmlns:a16="http://schemas.microsoft.com/office/drawing/2014/main" id="{D6A572C6-D44A-02AD-36F7-0476066183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571116"/>
                </p:ext>
              </p:extLst>
            </p:nvPr>
          </p:nvGraphicFramePr>
          <p:xfrm>
            <a:off x="2628046" y="24133573"/>
            <a:ext cx="294862" cy="276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15640" imgH="177480" progId="Equation.DSMT4">
                    <p:embed/>
                  </p:oleObj>
                </mc:Choice>
                <mc:Fallback>
                  <p:oleObj name="Equation" r:id="rId33" imgW="215640" imgH="177480" progId="Equation.DSMT4">
                    <p:embed/>
                    <p:pic>
                      <p:nvPicPr>
                        <p:cNvPr id="1066" name="Object 1065">
                          <a:extLst>
                            <a:ext uri="{FF2B5EF4-FFF2-40B4-BE49-F238E27FC236}">
                              <a16:creationId xmlns:a16="http://schemas.microsoft.com/office/drawing/2014/main" id="{D6A572C6-D44A-02AD-36F7-0476066183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628046" y="24133573"/>
                          <a:ext cx="294862" cy="27643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7" name="Object 1066">
              <a:extLst>
                <a:ext uri="{FF2B5EF4-FFF2-40B4-BE49-F238E27FC236}">
                  <a16:creationId xmlns:a16="http://schemas.microsoft.com/office/drawing/2014/main" id="{091F61D7-B440-9AB8-6841-B25D997BD6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9409319"/>
                </p:ext>
              </p:extLst>
            </p:nvPr>
          </p:nvGraphicFramePr>
          <p:xfrm>
            <a:off x="944024" y="24078567"/>
            <a:ext cx="244272" cy="303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39680" imgH="152280" progId="Equation.DSMT4">
                    <p:embed/>
                  </p:oleObj>
                </mc:Choice>
                <mc:Fallback>
                  <p:oleObj name="Equation" r:id="rId35" imgW="139680" imgH="152280" progId="Equation.DSMT4">
                    <p:embed/>
                    <p:pic>
                      <p:nvPicPr>
                        <p:cNvPr id="1067" name="Object 1066">
                          <a:extLst>
                            <a:ext uri="{FF2B5EF4-FFF2-40B4-BE49-F238E27FC236}">
                              <a16:creationId xmlns:a16="http://schemas.microsoft.com/office/drawing/2014/main" id="{091F61D7-B440-9AB8-6841-B25D997BD67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944024" y="24078567"/>
                          <a:ext cx="244272" cy="303077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2F07FEBC-A3D8-D6AF-AA07-DCE42E08B7AB}"/>
                </a:ext>
              </a:extLst>
            </p:cNvPr>
            <p:cNvSpPr txBox="1"/>
            <p:nvPr/>
          </p:nvSpPr>
          <p:spPr>
            <a:xfrm>
              <a:off x="1286720" y="24069195"/>
              <a:ext cx="14037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real distance</a:t>
              </a:r>
            </a:p>
          </p:txBody>
        </p:sp>
        <p:graphicFrame>
          <p:nvGraphicFramePr>
            <p:cNvPr id="1069" name="Object 1068">
              <a:extLst>
                <a:ext uri="{FF2B5EF4-FFF2-40B4-BE49-F238E27FC236}">
                  <a16:creationId xmlns:a16="http://schemas.microsoft.com/office/drawing/2014/main" id="{020C45D1-D288-53B2-7430-E5BC668EF3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1202440"/>
                </p:ext>
              </p:extLst>
            </p:nvPr>
          </p:nvGraphicFramePr>
          <p:xfrm>
            <a:off x="959195" y="24446962"/>
            <a:ext cx="2667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52280" imgH="177480" progId="Equation.DSMT4">
                    <p:embed/>
                  </p:oleObj>
                </mc:Choice>
                <mc:Fallback>
                  <p:oleObj name="Equation" r:id="rId37" imgW="152280" imgH="177480" progId="Equation.DSMT4">
                    <p:embed/>
                    <p:pic>
                      <p:nvPicPr>
                        <p:cNvPr id="1069" name="Object 1068">
                          <a:extLst>
                            <a:ext uri="{FF2B5EF4-FFF2-40B4-BE49-F238E27FC236}">
                              <a16:creationId xmlns:a16="http://schemas.microsoft.com/office/drawing/2014/main" id="{020C45D1-D288-53B2-7430-E5BC668EF3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959195" y="24446962"/>
                          <a:ext cx="266700" cy="35401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61968DD1-359C-D209-6D22-BC0408098382}"/>
                </a:ext>
              </a:extLst>
            </p:cNvPr>
            <p:cNvSpPr txBox="1"/>
            <p:nvPr/>
          </p:nvSpPr>
          <p:spPr>
            <a:xfrm>
              <a:off x="1241835" y="24462421"/>
              <a:ext cx="27055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receiver hardware delay</a:t>
              </a:r>
            </a:p>
          </p:txBody>
        </p:sp>
        <p:graphicFrame>
          <p:nvGraphicFramePr>
            <p:cNvPr id="1071" name="Object 1070">
              <a:extLst>
                <a:ext uri="{FF2B5EF4-FFF2-40B4-BE49-F238E27FC236}">
                  <a16:creationId xmlns:a16="http://schemas.microsoft.com/office/drawing/2014/main" id="{6164057B-7461-1CD7-A839-508E0B5D5C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0494265"/>
                </p:ext>
              </p:extLst>
            </p:nvPr>
          </p:nvGraphicFramePr>
          <p:xfrm>
            <a:off x="959195" y="24850834"/>
            <a:ext cx="2667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52280" imgH="177480" progId="Equation.DSMT4">
                    <p:embed/>
                  </p:oleObj>
                </mc:Choice>
                <mc:Fallback>
                  <p:oleObj name="Equation" r:id="rId39" imgW="152280" imgH="177480" progId="Equation.DSMT4">
                    <p:embed/>
                    <p:pic>
                      <p:nvPicPr>
                        <p:cNvPr id="1071" name="Object 1070">
                          <a:extLst>
                            <a:ext uri="{FF2B5EF4-FFF2-40B4-BE49-F238E27FC236}">
                              <a16:creationId xmlns:a16="http://schemas.microsoft.com/office/drawing/2014/main" id="{6164057B-7461-1CD7-A839-508E0B5D5C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959195" y="24850834"/>
                          <a:ext cx="266700" cy="35401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1686A6B5-B96C-3682-312C-47EDD6663462}"/>
                </a:ext>
              </a:extLst>
            </p:cNvPr>
            <p:cNvSpPr txBox="1"/>
            <p:nvPr/>
          </p:nvSpPr>
          <p:spPr>
            <a:xfrm>
              <a:off x="1241836" y="24866293"/>
              <a:ext cx="26184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satellite hardware delay</a:t>
              </a:r>
            </a:p>
          </p:txBody>
        </p:sp>
        <p:graphicFrame>
          <p:nvGraphicFramePr>
            <p:cNvPr id="1073" name="Object 1072">
              <a:extLst>
                <a:ext uri="{FF2B5EF4-FFF2-40B4-BE49-F238E27FC236}">
                  <a16:creationId xmlns:a16="http://schemas.microsoft.com/office/drawing/2014/main" id="{0D6684A4-7A7B-049C-163F-C86D217534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258523"/>
                </p:ext>
              </p:extLst>
            </p:nvPr>
          </p:nvGraphicFramePr>
          <p:xfrm>
            <a:off x="996417" y="27738433"/>
            <a:ext cx="200025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114120" imgH="126720" progId="Equation.DSMT4">
                    <p:embed/>
                  </p:oleObj>
                </mc:Choice>
                <mc:Fallback>
                  <p:oleObj name="Equation" r:id="rId41" imgW="114120" imgH="126720" progId="Equation.DSMT4">
                    <p:embed/>
                    <p:pic>
                      <p:nvPicPr>
                        <p:cNvPr id="1073" name="Object 1072">
                          <a:extLst>
                            <a:ext uri="{FF2B5EF4-FFF2-40B4-BE49-F238E27FC236}">
                              <a16:creationId xmlns:a16="http://schemas.microsoft.com/office/drawing/2014/main" id="{0D6684A4-7A7B-049C-163F-C86D217534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996417" y="27738433"/>
                          <a:ext cx="200025" cy="252412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64DDD492-61FF-C2DB-8D36-A89F6A40B8C3}"/>
                </a:ext>
              </a:extLst>
            </p:cNvPr>
            <p:cNvSpPr txBox="1"/>
            <p:nvPr/>
          </p:nvSpPr>
          <p:spPr>
            <a:xfrm>
              <a:off x="1274220" y="27656041"/>
              <a:ext cx="20349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noise and multipath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F0FE8114-42F8-E5B1-08B2-9FC4659AF2F7}"/>
                </a:ext>
              </a:extLst>
            </p:cNvPr>
            <p:cNvSpPr txBox="1"/>
            <p:nvPr/>
          </p:nvSpPr>
          <p:spPr>
            <a:xfrm>
              <a:off x="1317686" y="26245204"/>
              <a:ext cx="22534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 recorded carrier-phase </a:t>
              </a:r>
              <a:r>
                <a:rPr lang="en-US" sz="1600" dirty="0" err="1">
                  <a:latin typeface="Book Antiqua" panose="02040602050305030304" pitchFamily="18" charset="0"/>
                </a:rPr>
                <a:t>pseudorange</a:t>
              </a:r>
              <a:r>
                <a:rPr lang="en-US" sz="1600" dirty="0">
                  <a:latin typeface="Book Antiqua" panose="02040602050305030304" pitchFamily="18" charset="0"/>
                </a:rPr>
                <a:t> </a:t>
              </a:r>
            </a:p>
          </p:txBody>
        </p:sp>
        <p:graphicFrame>
          <p:nvGraphicFramePr>
            <p:cNvPr id="1076" name="Object 1075">
              <a:extLst>
                <a:ext uri="{FF2B5EF4-FFF2-40B4-BE49-F238E27FC236}">
                  <a16:creationId xmlns:a16="http://schemas.microsoft.com/office/drawing/2014/main" id="{5EAB47E7-E649-D411-FBD2-A70C8CD327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840122"/>
                </p:ext>
              </p:extLst>
            </p:nvPr>
          </p:nvGraphicFramePr>
          <p:xfrm>
            <a:off x="3594445" y="24525081"/>
            <a:ext cx="2413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177480" imgH="177480" progId="Equation.DSMT4">
                    <p:embed/>
                  </p:oleObj>
                </mc:Choice>
                <mc:Fallback>
                  <p:oleObj name="Equation" r:id="rId43" imgW="177480" imgH="177480" progId="Equation.DSMT4">
                    <p:embed/>
                    <p:pic>
                      <p:nvPicPr>
                        <p:cNvPr id="1076" name="Object 1075">
                          <a:extLst>
                            <a:ext uri="{FF2B5EF4-FFF2-40B4-BE49-F238E27FC236}">
                              <a16:creationId xmlns:a16="http://schemas.microsoft.com/office/drawing/2014/main" id="{5EAB47E7-E649-D411-FBD2-A70C8CD327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3594445" y="24525081"/>
                          <a:ext cx="241300" cy="276225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7" name="Object 1076">
              <a:extLst>
                <a:ext uri="{FF2B5EF4-FFF2-40B4-BE49-F238E27FC236}">
                  <a16:creationId xmlns:a16="http://schemas.microsoft.com/office/drawing/2014/main" id="{C05D275F-9505-E83B-7D04-10D031505B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098583"/>
                </p:ext>
              </p:extLst>
            </p:nvPr>
          </p:nvGraphicFramePr>
          <p:xfrm>
            <a:off x="3594445" y="24919054"/>
            <a:ext cx="2413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77480" imgH="177480" progId="Equation.DSMT4">
                    <p:embed/>
                  </p:oleObj>
                </mc:Choice>
                <mc:Fallback>
                  <p:oleObj name="Equation" r:id="rId45" imgW="177480" imgH="177480" progId="Equation.DSMT4">
                    <p:embed/>
                    <p:pic>
                      <p:nvPicPr>
                        <p:cNvPr id="1077" name="Object 1076">
                          <a:extLst>
                            <a:ext uri="{FF2B5EF4-FFF2-40B4-BE49-F238E27FC236}">
                              <a16:creationId xmlns:a16="http://schemas.microsoft.com/office/drawing/2014/main" id="{C05D275F-9505-E83B-7D04-10D031505B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3594445" y="24919054"/>
                          <a:ext cx="241300" cy="276225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8" name="Object 1077">
              <a:extLst>
                <a:ext uri="{FF2B5EF4-FFF2-40B4-BE49-F238E27FC236}">
                  <a16:creationId xmlns:a16="http://schemas.microsoft.com/office/drawing/2014/main" id="{03479380-EB94-52F1-1B21-746EF5D7CA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7052"/>
                </p:ext>
              </p:extLst>
            </p:nvPr>
          </p:nvGraphicFramePr>
          <p:xfrm>
            <a:off x="3265910" y="27700466"/>
            <a:ext cx="294862" cy="276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15640" imgH="177480" progId="Equation.DSMT4">
                    <p:embed/>
                  </p:oleObj>
                </mc:Choice>
                <mc:Fallback>
                  <p:oleObj name="Equation" r:id="rId33" imgW="215640" imgH="177480" progId="Equation.DSMT4">
                    <p:embed/>
                    <p:pic>
                      <p:nvPicPr>
                        <p:cNvPr id="1078" name="Object 1077">
                          <a:extLst>
                            <a:ext uri="{FF2B5EF4-FFF2-40B4-BE49-F238E27FC236}">
                              <a16:creationId xmlns:a16="http://schemas.microsoft.com/office/drawing/2014/main" id="{03479380-EB94-52F1-1B21-746EF5D7CAE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3265910" y="27700466"/>
                          <a:ext cx="294862" cy="27643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9" name="Object 1078">
              <a:extLst>
                <a:ext uri="{FF2B5EF4-FFF2-40B4-BE49-F238E27FC236}">
                  <a16:creationId xmlns:a16="http://schemas.microsoft.com/office/drawing/2014/main" id="{0B9AAFF9-CB36-1649-8727-218A29CCAC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0759764"/>
                </p:ext>
              </p:extLst>
            </p:nvPr>
          </p:nvGraphicFramePr>
          <p:xfrm>
            <a:off x="969477" y="25294818"/>
            <a:ext cx="1778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6" imgW="101520" imgH="126720" progId="Equation.DSMT4">
                    <p:embed/>
                  </p:oleObj>
                </mc:Choice>
                <mc:Fallback>
                  <p:oleObj name="Equation" r:id="rId46" imgW="101520" imgH="126720" progId="Equation.DSMT4">
                    <p:embed/>
                    <p:pic>
                      <p:nvPicPr>
                        <p:cNvPr id="1079" name="Object 1078">
                          <a:extLst>
                            <a:ext uri="{FF2B5EF4-FFF2-40B4-BE49-F238E27FC236}">
                              <a16:creationId xmlns:a16="http://schemas.microsoft.com/office/drawing/2014/main" id="{0B9AAFF9-CB36-1649-8727-218A29CCAC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969477" y="25294818"/>
                          <a:ext cx="177800" cy="252412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862983BC-BF92-CD6F-E9C7-C6744167B06D}"/>
                </a:ext>
              </a:extLst>
            </p:cNvPr>
            <p:cNvSpPr txBox="1"/>
            <p:nvPr/>
          </p:nvSpPr>
          <p:spPr>
            <a:xfrm>
              <a:off x="1207668" y="25260160"/>
              <a:ext cx="119830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light speed</a:t>
              </a:r>
            </a:p>
          </p:txBody>
        </p:sp>
        <p:graphicFrame>
          <p:nvGraphicFramePr>
            <p:cNvPr id="1081" name="Object 1080">
              <a:extLst>
                <a:ext uri="{FF2B5EF4-FFF2-40B4-BE49-F238E27FC236}">
                  <a16:creationId xmlns:a16="http://schemas.microsoft.com/office/drawing/2014/main" id="{D7CFC1A1-D352-E35C-EE64-D7E3F36C6A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39068"/>
                </p:ext>
              </p:extLst>
            </p:nvPr>
          </p:nvGraphicFramePr>
          <p:xfrm>
            <a:off x="2386357" y="25296606"/>
            <a:ext cx="4826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8" imgW="355320" imgH="190440" progId="Equation.DSMT4">
                    <p:embed/>
                  </p:oleObj>
                </mc:Choice>
                <mc:Fallback>
                  <p:oleObj name="Equation" r:id="rId48" imgW="355320" imgH="190440" progId="Equation.DSMT4">
                    <p:embed/>
                    <p:pic>
                      <p:nvPicPr>
                        <p:cNvPr id="1081" name="Object 1080">
                          <a:extLst>
                            <a:ext uri="{FF2B5EF4-FFF2-40B4-BE49-F238E27FC236}">
                              <a16:creationId xmlns:a16="http://schemas.microsoft.com/office/drawing/2014/main" id="{D7CFC1A1-D352-E35C-EE64-D7E3F36C6A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2386357" y="25296606"/>
                          <a:ext cx="482600" cy="296862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2" name="Object 1081">
              <a:extLst>
                <a:ext uri="{FF2B5EF4-FFF2-40B4-BE49-F238E27FC236}">
                  <a16:creationId xmlns:a16="http://schemas.microsoft.com/office/drawing/2014/main" id="{25ED1602-3AFC-5625-BF52-B280F9CC55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439938"/>
                </p:ext>
              </p:extLst>
            </p:nvPr>
          </p:nvGraphicFramePr>
          <p:xfrm>
            <a:off x="3441269" y="25769536"/>
            <a:ext cx="294862" cy="276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15640" imgH="177480" progId="Equation.DSMT4">
                    <p:embed/>
                  </p:oleObj>
                </mc:Choice>
                <mc:Fallback>
                  <p:oleObj name="Equation" r:id="rId33" imgW="215640" imgH="177480" progId="Equation.DSMT4">
                    <p:embed/>
                    <p:pic>
                      <p:nvPicPr>
                        <p:cNvPr id="1082" name="Object 1081">
                          <a:extLst>
                            <a:ext uri="{FF2B5EF4-FFF2-40B4-BE49-F238E27FC236}">
                              <a16:creationId xmlns:a16="http://schemas.microsoft.com/office/drawing/2014/main" id="{25ED1602-3AFC-5625-BF52-B280F9CC55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3441269" y="25769536"/>
                          <a:ext cx="294862" cy="27643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3" name="Object 1082">
              <a:extLst>
                <a:ext uri="{FF2B5EF4-FFF2-40B4-BE49-F238E27FC236}">
                  <a16:creationId xmlns:a16="http://schemas.microsoft.com/office/drawing/2014/main" id="{4505E4DB-6CD6-D6CB-A612-2F7A64BCA5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6028236"/>
                </p:ext>
              </p:extLst>
            </p:nvPr>
          </p:nvGraphicFramePr>
          <p:xfrm>
            <a:off x="3467043" y="26431427"/>
            <a:ext cx="294862" cy="276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15640" imgH="177480" progId="Equation.DSMT4">
                    <p:embed/>
                  </p:oleObj>
                </mc:Choice>
                <mc:Fallback>
                  <p:oleObj name="Equation" r:id="rId33" imgW="215640" imgH="177480" progId="Equation.DSMT4">
                    <p:embed/>
                    <p:pic>
                      <p:nvPicPr>
                        <p:cNvPr id="1083" name="Object 1082">
                          <a:extLst>
                            <a:ext uri="{FF2B5EF4-FFF2-40B4-BE49-F238E27FC236}">
                              <a16:creationId xmlns:a16="http://schemas.microsoft.com/office/drawing/2014/main" id="{4505E4DB-6CD6-D6CB-A612-2F7A64BCA5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3467043" y="26431427"/>
                          <a:ext cx="294862" cy="27643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4" name="Object 1083">
              <a:extLst>
                <a:ext uri="{FF2B5EF4-FFF2-40B4-BE49-F238E27FC236}">
                  <a16:creationId xmlns:a16="http://schemas.microsoft.com/office/drawing/2014/main" id="{70A62BD4-A756-2986-5BAA-3CED8E5C31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593622"/>
                </p:ext>
              </p:extLst>
            </p:nvPr>
          </p:nvGraphicFramePr>
          <p:xfrm>
            <a:off x="965778" y="27262133"/>
            <a:ext cx="21113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0" imgW="126720" imgH="152280" progId="Equation.DSMT4">
                    <p:embed/>
                  </p:oleObj>
                </mc:Choice>
                <mc:Fallback>
                  <p:oleObj name="Equation" r:id="rId50" imgW="126720" imgH="152280" progId="Equation.DSMT4">
                    <p:embed/>
                    <p:pic>
                      <p:nvPicPr>
                        <p:cNvPr id="1084" name="Object 1083">
                          <a:extLst>
                            <a:ext uri="{FF2B5EF4-FFF2-40B4-BE49-F238E27FC236}">
                              <a16:creationId xmlns:a16="http://schemas.microsoft.com/office/drawing/2014/main" id="{70A62BD4-A756-2986-5BAA-3CED8E5C31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965778" y="27262133"/>
                          <a:ext cx="211137" cy="287337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472E5CBE-12A0-8E44-F998-2280BE8AB506}"/>
                </a:ext>
              </a:extLst>
            </p:cNvPr>
            <p:cNvSpPr txBox="1"/>
            <p:nvPr/>
          </p:nvSpPr>
          <p:spPr>
            <a:xfrm>
              <a:off x="1247876" y="27236524"/>
              <a:ext cx="7651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 phase</a:t>
              </a:r>
            </a:p>
          </p:txBody>
        </p:sp>
        <p:graphicFrame>
          <p:nvGraphicFramePr>
            <p:cNvPr id="1086" name="Object 1085">
              <a:extLst>
                <a:ext uri="{FF2B5EF4-FFF2-40B4-BE49-F238E27FC236}">
                  <a16:creationId xmlns:a16="http://schemas.microsoft.com/office/drawing/2014/main" id="{74D21DE5-3FA0-BD90-F73A-25FC09188B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2421113"/>
                </p:ext>
              </p:extLst>
            </p:nvPr>
          </p:nvGraphicFramePr>
          <p:xfrm>
            <a:off x="987890" y="26940778"/>
            <a:ext cx="190500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2" imgW="114120" imgH="126720" progId="Equation.DSMT4">
                    <p:embed/>
                  </p:oleObj>
                </mc:Choice>
                <mc:Fallback>
                  <p:oleObj name="Equation" r:id="rId52" imgW="114120" imgH="126720" progId="Equation.DSMT4">
                    <p:embed/>
                    <p:pic>
                      <p:nvPicPr>
                        <p:cNvPr id="1086" name="Object 1085">
                          <a:extLst>
                            <a:ext uri="{FF2B5EF4-FFF2-40B4-BE49-F238E27FC236}">
                              <a16:creationId xmlns:a16="http://schemas.microsoft.com/office/drawing/2014/main" id="{74D21DE5-3FA0-BD90-F73A-25FC09188B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987890" y="26940778"/>
                          <a:ext cx="190500" cy="239712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62AAE0D8-37BF-21A4-818F-E360BC9C0D57}"/>
                </a:ext>
              </a:extLst>
            </p:cNvPr>
            <p:cNvSpPr txBox="1"/>
            <p:nvPr/>
          </p:nvSpPr>
          <p:spPr>
            <a:xfrm>
              <a:off x="1240252" y="26874618"/>
              <a:ext cx="19539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 integer ambiguity</a:t>
              </a:r>
            </a:p>
          </p:txBody>
        </p:sp>
        <p:graphicFrame>
          <p:nvGraphicFramePr>
            <p:cNvPr id="1088" name="Object 1087">
              <a:extLst>
                <a:ext uri="{FF2B5EF4-FFF2-40B4-BE49-F238E27FC236}">
                  <a16:creationId xmlns:a16="http://schemas.microsoft.com/office/drawing/2014/main" id="{25050B2A-D03B-696E-FD33-FA3166A48E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490667"/>
                </p:ext>
              </p:extLst>
            </p:nvPr>
          </p:nvGraphicFramePr>
          <p:xfrm>
            <a:off x="2119799" y="27273037"/>
            <a:ext cx="294862" cy="276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15640" imgH="177480" progId="Equation.DSMT4">
                    <p:embed/>
                  </p:oleObj>
                </mc:Choice>
                <mc:Fallback>
                  <p:oleObj name="Equation" r:id="rId33" imgW="215640" imgH="177480" progId="Equation.DSMT4">
                    <p:embed/>
                    <p:pic>
                      <p:nvPicPr>
                        <p:cNvPr id="1088" name="Object 1087">
                          <a:extLst>
                            <a:ext uri="{FF2B5EF4-FFF2-40B4-BE49-F238E27FC236}">
                              <a16:creationId xmlns:a16="http://schemas.microsoft.com/office/drawing/2014/main" id="{25050B2A-D03B-696E-FD33-FA3166A48E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119799" y="27273037"/>
                          <a:ext cx="294862" cy="276433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9" name="Object 1088">
              <a:extLst>
                <a:ext uri="{FF2B5EF4-FFF2-40B4-BE49-F238E27FC236}">
                  <a16:creationId xmlns:a16="http://schemas.microsoft.com/office/drawing/2014/main" id="{055491AB-2C44-1196-0E6B-08C5AA45FC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2298638"/>
                </p:ext>
              </p:extLst>
            </p:nvPr>
          </p:nvGraphicFramePr>
          <p:xfrm>
            <a:off x="990642" y="28004402"/>
            <a:ext cx="2034995" cy="61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4" imgW="1587240" imgH="419040" progId="Equation.DSMT4">
                    <p:embed/>
                  </p:oleObj>
                </mc:Choice>
                <mc:Fallback>
                  <p:oleObj name="Equation" r:id="rId54" imgW="1587240" imgH="419040" progId="Equation.DSMT4">
                    <p:embed/>
                    <p:pic>
                      <p:nvPicPr>
                        <p:cNvPr id="1089" name="Object 1088">
                          <a:extLst>
                            <a:ext uri="{FF2B5EF4-FFF2-40B4-BE49-F238E27FC236}">
                              <a16:creationId xmlns:a16="http://schemas.microsoft.com/office/drawing/2014/main" id="{055491AB-2C44-1196-0E6B-08C5AA45FC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990642" y="28004402"/>
                          <a:ext cx="2034995" cy="610056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0" name="Object 1089">
              <a:extLst>
                <a:ext uri="{FF2B5EF4-FFF2-40B4-BE49-F238E27FC236}">
                  <a16:creationId xmlns:a16="http://schemas.microsoft.com/office/drawing/2014/main" id="{41C5FA0E-A77B-8E96-0EAA-11189FDCAF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70808"/>
                </p:ext>
              </p:extLst>
            </p:nvPr>
          </p:nvGraphicFramePr>
          <p:xfrm>
            <a:off x="3109787" y="28151120"/>
            <a:ext cx="77311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6" imgW="596880" imgH="203040" progId="Equation.DSMT4">
                    <p:embed/>
                  </p:oleObj>
                </mc:Choice>
                <mc:Fallback>
                  <p:oleObj name="Equation" r:id="rId56" imgW="596880" imgH="203040" progId="Equation.DSMT4">
                    <p:embed/>
                    <p:pic>
                      <p:nvPicPr>
                        <p:cNvPr id="1090" name="Object 1089">
                          <a:extLst>
                            <a:ext uri="{FF2B5EF4-FFF2-40B4-BE49-F238E27FC236}">
                              <a16:creationId xmlns:a16="http://schemas.microsoft.com/office/drawing/2014/main" id="{41C5FA0E-A77B-8E96-0EAA-11189FDCAF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3109787" y="28151120"/>
                          <a:ext cx="773112" cy="300038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0DB7308C-6A6D-8E06-CB54-FCDDAB3A9450}"/>
                </a:ext>
              </a:extLst>
            </p:cNvPr>
            <p:cNvSpPr txBox="1"/>
            <p:nvPr/>
          </p:nvSpPr>
          <p:spPr>
            <a:xfrm>
              <a:off x="1773428" y="21952428"/>
              <a:ext cx="12493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Parameters</a:t>
              </a:r>
            </a:p>
          </p:txBody>
        </p:sp>
        <p:graphicFrame>
          <p:nvGraphicFramePr>
            <p:cNvPr id="1092" name="Object 1091">
              <a:extLst>
                <a:ext uri="{FF2B5EF4-FFF2-40B4-BE49-F238E27FC236}">
                  <a16:creationId xmlns:a16="http://schemas.microsoft.com/office/drawing/2014/main" id="{A3D8EA8A-7CBD-BA4D-B67F-B02BF71958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422401"/>
                </p:ext>
              </p:extLst>
            </p:nvPr>
          </p:nvGraphicFramePr>
          <p:xfrm>
            <a:off x="838948" y="22490127"/>
            <a:ext cx="4445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8" imgW="253800" imgH="190440" progId="Equation.DSMT4">
                    <p:embed/>
                  </p:oleObj>
                </mc:Choice>
                <mc:Fallback>
                  <p:oleObj name="Equation" r:id="rId58" imgW="253800" imgH="190440" progId="Equation.DSMT4">
                    <p:embed/>
                    <p:pic>
                      <p:nvPicPr>
                        <p:cNvPr id="1092" name="Object 1091">
                          <a:extLst>
                            <a:ext uri="{FF2B5EF4-FFF2-40B4-BE49-F238E27FC236}">
                              <a16:creationId xmlns:a16="http://schemas.microsoft.com/office/drawing/2014/main" id="{A3D8EA8A-7CBD-BA4D-B67F-B02BF71958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838948" y="22490127"/>
                          <a:ext cx="444500" cy="377825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6D3CEBBE-4DC6-3287-FCA1-BBFA0C3B770C}"/>
                </a:ext>
              </a:extLst>
            </p:cNvPr>
            <p:cNvSpPr txBox="1"/>
            <p:nvPr/>
          </p:nvSpPr>
          <p:spPr>
            <a:xfrm>
              <a:off x="1411039" y="22492394"/>
              <a:ext cx="18353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ok Antiqua" panose="02040602050305030304" pitchFamily="18" charset="0"/>
                </a:rPr>
                <a:t>Ionospheric delay</a:t>
              </a:r>
            </a:p>
          </p:txBody>
        </p:sp>
        <p:graphicFrame>
          <p:nvGraphicFramePr>
            <p:cNvPr id="1094" name="Object 1093">
              <a:extLst>
                <a:ext uri="{FF2B5EF4-FFF2-40B4-BE49-F238E27FC236}">
                  <a16:creationId xmlns:a16="http://schemas.microsoft.com/office/drawing/2014/main" id="{70B7B3B0-059C-54B5-86A4-798C1EDF61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884419"/>
                </p:ext>
              </p:extLst>
            </p:nvPr>
          </p:nvGraphicFramePr>
          <p:xfrm>
            <a:off x="3365031" y="22532530"/>
            <a:ext cx="2413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0" imgW="177480" imgH="177480" progId="Equation.DSMT4">
                    <p:embed/>
                  </p:oleObj>
                </mc:Choice>
                <mc:Fallback>
                  <p:oleObj name="Equation" r:id="rId60" imgW="177480" imgH="177480" progId="Equation.DSMT4">
                    <p:embed/>
                    <p:pic>
                      <p:nvPicPr>
                        <p:cNvPr id="1094" name="Object 1093">
                          <a:extLst>
                            <a:ext uri="{FF2B5EF4-FFF2-40B4-BE49-F238E27FC236}">
                              <a16:creationId xmlns:a16="http://schemas.microsoft.com/office/drawing/2014/main" id="{70B7B3B0-059C-54B5-86A4-798C1EDF61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3365031" y="22532530"/>
                          <a:ext cx="241300" cy="276225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" name="Object 1094">
              <a:extLst>
                <a:ext uri="{FF2B5EF4-FFF2-40B4-BE49-F238E27FC236}">
                  <a16:creationId xmlns:a16="http://schemas.microsoft.com/office/drawing/2014/main" id="{0F56F739-49EE-BF7A-C4CC-4156428485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8314426"/>
                </p:ext>
              </p:extLst>
            </p:nvPr>
          </p:nvGraphicFramePr>
          <p:xfrm>
            <a:off x="813902" y="22985555"/>
            <a:ext cx="4889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2" imgW="279360" imgH="152280" progId="Equation.DSMT4">
                    <p:embed/>
                  </p:oleObj>
                </mc:Choice>
                <mc:Fallback>
                  <p:oleObj name="Equation" r:id="rId62" imgW="279360" imgH="152280" progId="Equation.DSMT4">
                    <p:embed/>
                    <p:pic>
                      <p:nvPicPr>
                        <p:cNvPr id="1095" name="Object 1094">
                          <a:extLst>
                            <a:ext uri="{FF2B5EF4-FFF2-40B4-BE49-F238E27FC236}">
                              <a16:creationId xmlns:a16="http://schemas.microsoft.com/office/drawing/2014/main" id="{0F56F739-49EE-BF7A-C4CC-4156428485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813902" y="22985555"/>
                          <a:ext cx="488950" cy="301625"/>
                        </a:xfrm>
                        <a:prstGeom prst="rect">
                          <a:avLst/>
                        </a:prstGeom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351864AD-0672-D5F2-4C38-CFF83F208E42}"/>
                </a:ext>
              </a:extLst>
            </p:cNvPr>
            <p:cNvSpPr txBox="1"/>
            <p:nvPr/>
          </p:nvSpPr>
          <p:spPr>
            <a:xfrm>
              <a:off x="1294981" y="22983833"/>
              <a:ext cx="269668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ook Antiqua" panose="02040602050305030304" pitchFamily="18" charset="0"/>
                </a:rPr>
                <a:t>The amount of electron density between the satellite and the receiver, expressed in TECu </a:t>
              </a:r>
              <a:br>
                <a:rPr lang="en-US" sz="1400" dirty="0">
                  <a:latin typeface="Book Antiqua" panose="02040602050305030304" pitchFamily="18" charset="0"/>
                </a:rPr>
              </a:br>
              <a:r>
                <a:rPr lang="en-US" sz="1400" dirty="0">
                  <a:latin typeface="Book Antiqua" panose="02040602050305030304" pitchFamily="18" charset="0"/>
                </a:rPr>
                <a:t>(1 TECu = 10^16 electrons/m2). </a:t>
              </a:r>
            </a:p>
          </p:txBody>
        </p:sp>
      </p:grpSp>
      <p:sp>
        <p:nvSpPr>
          <p:cNvPr id="1201" name="Arrow: Right 1200">
            <a:extLst>
              <a:ext uri="{FF2B5EF4-FFF2-40B4-BE49-F238E27FC236}">
                <a16:creationId xmlns:a16="http://schemas.microsoft.com/office/drawing/2014/main" id="{FEE80C30-220F-9392-5852-9E0481F3BE0A}"/>
              </a:ext>
            </a:extLst>
          </p:cNvPr>
          <p:cNvSpPr/>
          <p:nvPr/>
        </p:nvSpPr>
        <p:spPr>
          <a:xfrm>
            <a:off x="16919040" y="38826318"/>
            <a:ext cx="379827" cy="4261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Arrow: Right 1201">
            <a:extLst>
              <a:ext uri="{FF2B5EF4-FFF2-40B4-BE49-F238E27FC236}">
                <a16:creationId xmlns:a16="http://schemas.microsoft.com/office/drawing/2014/main" id="{B122A381-4492-0A34-CCEA-13B9930308DA}"/>
              </a:ext>
            </a:extLst>
          </p:cNvPr>
          <p:cNvSpPr/>
          <p:nvPr/>
        </p:nvSpPr>
        <p:spPr>
          <a:xfrm>
            <a:off x="16919040" y="37430783"/>
            <a:ext cx="379827" cy="4261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TextBox 1203">
            <a:extLst>
              <a:ext uri="{FF2B5EF4-FFF2-40B4-BE49-F238E27FC236}">
                <a16:creationId xmlns:a16="http://schemas.microsoft.com/office/drawing/2014/main" id="{0D6B34ED-AB82-6B71-B938-C6065C995F71}"/>
              </a:ext>
            </a:extLst>
          </p:cNvPr>
          <p:cNvSpPr txBox="1"/>
          <p:nvPr/>
        </p:nvSpPr>
        <p:spPr>
          <a:xfrm>
            <a:off x="17661804" y="38575319"/>
            <a:ext cx="13580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results, the location of the EPB can be detected by the spatial ROTI maps and their spatial-temporal variation is monitored using the keogram plots for forecasting their occurrence and movement. </a:t>
            </a:r>
          </a:p>
        </p:txBody>
      </p:sp>
      <p:sp>
        <p:nvSpPr>
          <p:cNvPr id="1205" name="TextBox 1204">
            <a:extLst>
              <a:ext uri="{FF2B5EF4-FFF2-40B4-BE49-F238E27FC236}">
                <a16:creationId xmlns:a16="http://schemas.microsoft.com/office/drawing/2014/main" id="{7180B27F-2359-EF46-E957-06A3EAAEECFB}"/>
              </a:ext>
            </a:extLst>
          </p:cNvPr>
          <p:cNvSpPr txBox="1"/>
          <p:nvPr/>
        </p:nvSpPr>
        <p:spPr>
          <a:xfrm>
            <a:off x="17672084" y="37076271"/>
            <a:ext cx="138219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we examine the spatial and temporal changes of EPBs using the spatial ROTI map, latitudinal/longitudinal keogram plots developed from the GNSS receiver network in ASEAN’s northern hemisphere low latitudes.  </a:t>
            </a:r>
          </a:p>
        </p:txBody>
      </p:sp>
      <p:sp>
        <p:nvSpPr>
          <p:cNvPr id="1207" name="TextBox 1206">
            <a:extLst>
              <a:ext uri="{FF2B5EF4-FFF2-40B4-BE49-F238E27FC236}">
                <a16:creationId xmlns:a16="http://schemas.microsoft.com/office/drawing/2014/main" id="{13E849B7-12D6-BA36-E5C1-6B611C4988DB}"/>
              </a:ext>
            </a:extLst>
          </p:cNvPr>
          <p:cNvSpPr txBox="1"/>
          <p:nvPr/>
        </p:nvSpPr>
        <p:spPr>
          <a:xfrm>
            <a:off x="1802482" y="5895302"/>
            <a:ext cx="1457427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Develop a near real-time EPB monitoring system using Global Navigation Satellite System (GNSS) data from the receiver stations in Thailand as well as the stations in Lao and Cambodia.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08" name="Arrow: Right 1207">
            <a:extLst>
              <a:ext uri="{FF2B5EF4-FFF2-40B4-BE49-F238E27FC236}">
                <a16:creationId xmlns:a16="http://schemas.microsoft.com/office/drawing/2014/main" id="{6C0FB781-67D4-1688-D272-E8B6AF9247D2}"/>
              </a:ext>
            </a:extLst>
          </p:cNvPr>
          <p:cNvSpPr/>
          <p:nvPr/>
        </p:nvSpPr>
        <p:spPr>
          <a:xfrm>
            <a:off x="1440078" y="6066122"/>
            <a:ext cx="249381" cy="225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09" name="TextBox 1208">
            <a:extLst>
              <a:ext uri="{FF2B5EF4-FFF2-40B4-BE49-F238E27FC236}">
                <a16:creationId xmlns:a16="http://schemas.microsoft.com/office/drawing/2014/main" id="{1595EB0F-E094-AFF7-6768-3354A5F95168}"/>
              </a:ext>
            </a:extLst>
          </p:cNvPr>
          <p:cNvSpPr txBox="1"/>
          <p:nvPr/>
        </p:nvSpPr>
        <p:spPr>
          <a:xfrm>
            <a:off x="1881154" y="5000138"/>
            <a:ext cx="1381625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Monitor EPB occurrences using daily ionospheric total electron content (TEC) and rate of TEC change index (ROTI) map and </a:t>
            </a:r>
            <a:r>
              <a:rPr lang="en-US" sz="2800" dirty="0" err="1">
                <a:latin typeface="Times New Roman"/>
                <a:cs typeface="Times New Roman"/>
              </a:rPr>
              <a:t>keograms</a:t>
            </a:r>
            <a:r>
              <a:rPr lang="en-US" sz="2800" dirty="0">
                <a:latin typeface="Times New Roman"/>
                <a:cs typeface="Times New Roman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0" name="Arrow: Right 1209">
            <a:extLst>
              <a:ext uri="{FF2B5EF4-FFF2-40B4-BE49-F238E27FC236}">
                <a16:creationId xmlns:a16="http://schemas.microsoft.com/office/drawing/2014/main" id="{3DE887E6-57E5-9D1C-7D03-D0C96E423964}"/>
              </a:ext>
            </a:extLst>
          </p:cNvPr>
          <p:cNvSpPr/>
          <p:nvPr/>
        </p:nvSpPr>
        <p:spPr>
          <a:xfrm>
            <a:off x="1411650" y="5118892"/>
            <a:ext cx="249381" cy="225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14" name="TextBox 1213">
            <a:extLst>
              <a:ext uri="{FF2B5EF4-FFF2-40B4-BE49-F238E27FC236}">
                <a16:creationId xmlns:a16="http://schemas.microsoft.com/office/drawing/2014/main" id="{6C332ED7-1FBE-045B-DCC8-B40503D57630}"/>
              </a:ext>
            </a:extLst>
          </p:cNvPr>
          <p:cNvSpPr txBox="1"/>
          <p:nvPr/>
        </p:nvSpPr>
        <p:spPr>
          <a:xfrm>
            <a:off x="19936944" y="5152092"/>
            <a:ext cx="377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GNSS stations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Thailand region and nearby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88CE5EC-CEC7-AE95-3412-C3382DCD7E42}"/>
              </a:ext>
            </a:extLst>
          </p:cNvPr>
          <p:cNvPicPr>
            <a:picLocks noChangeAspect="1"/>
          </p:cNvPicPr>
          <p:nvPr/>
        </p:nvPicPr>
        <p:blipFill rotWithShape="1">
          <a:blip r:embed="rId64"/>
          <a:srcRect r="37598"/>
          <a:stretch/>
        </p:blipFill>
        <p:spPr>
          <a:xfrm>
            <a:off x="22108586" y="676284"/>
            <a:ext cx="10304613" cy="209691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EFE4E6F-BDE0-F627-242F-773C060E4E48}"/>
              </a:ext>
            </a:extLst>
          </p:cNvPr>
          <p:cNvSpPr txBox="1"/>
          <p:nvPr/>
        </p:nvSpPr>
        <p:spPr>
          <a:xfrm>
            <a:off x="1547928" y="2769170"/>
            <a:ext cx="842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*</a:t>
            </a:r>
            <a:r>
              <a:rPr lang="th-TH" sz="2800" b="1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Presenter email: </a:t>
            </a:r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linminmin.my@kmitl.ac.th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6346A0-44CE-01BC-467E-BE40AE541480}"/>
              </a:ext>
            </a:extLst>
          </p:cNvPr>
          <p:cNvSpPr txBox="1"/>
          <p:nvPr/>
        </p:nvSpPr>
        <p:spPr>
          <a:xfrm>
            <a:off x="1856067" y="6812780"/>
            <a:ext cx="1407102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Generate (every 15 minutes) 2D-maps (latitude and longitude) of TEC, ROTI covering the low latitude region from latitudes of N 0</a:t>
            </a:r>
            <a:r>
              <a:rPr lang="en-US" sz="2800" baseline="3000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 from N 25</a:t>
            </a:r>
            <a:r>
              <a:rPr lang="en-US" sz="2800" baseline="3000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, and the longitudes from E 95</a:t>
            </a:r>
            <a:r>
              <a:rPr lang="en-US" sz="2800" baseline="3000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 to E 110</a:t>
            </a:r>
            <a:r>
              <a:rPr lang="en-US" sz="2800" baseline="3000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. 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B396946-2EE7-465B-A690-3456CF22A05A}"/>
              </a:ext>
            </a:extLst>
          </p:cNvPr>
          <p:cNvSpPr/>
          <p:nvPr/>
        </p:nvSpPr>
        <p:spPr>
          <a:xfrm>
            <a:off x="1405192" y="6929101"/>
            <a:ext cx="249381" cy="225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7ABEE95-CB63-7E5B-439D-C12D3936959E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7249520" y="6147219"/>
            <a:ext cx="5746512" cy="6635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20E425-D9EA-6EEA-A2CA-D2A9F4A319FA}"/>
              </a:ext>
            </a:extLst>
          </p:cNvPr>
          <p:cNvSpPr/>
          <p:nvPr/>
        </p:nvSpPr>
        <p:spPr>
          <a:xfrm>
            <a:off x="700700" y="27990216"/>
            <a:ext cx="15432121" cy="12061548"/>
          </a:xfrm>
          <a:prstGeom prst="roundRect">
            <a:avLst>
              <a:gd name="adj" fmla="val 20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85AED-A971-D894-9124-4D50F687DE44}"/>
              </a:ext>
            </a:extLst>
          </p:cNvPr>
          <p:cNvSpPr txBox="1"/>
          <p:nvPr/>
        </p:nvSpPr>
        <p:spPr>
          <a:xfrm>
            <a:off x="1506508" y="34682636"/>
            <a:ext cx="5568008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17CE0E-7264-804A-71C0-4D12EDF21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5086"/>
              </p:ext>
            </p:extLst>
          </p:nvPr>
        </p:nvGraphicFramePr>
        <p:xfrm>
          <a:off x="2246235" y="23758265"/>
          <a:ext cx="4742763" cy="12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1542764" imgH="391277" progId="Equation.DSMT4">
                  <p:embed/>
                </p:oleObj>
              </mc:Choice>
              <mc:Fallback>
                <p:oleObj name="Equation" r:id="rId66" imgW="1542764" imgH="391277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17CE0E-7264-804A-71C0-4D12EDF21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2246235" y="23758265"/>
                        <a:ext cx="4742763" cy="120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4E59F44-9B4E-47ED-EB0A-363666EC5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313486"/>
              </p:ext>
            </p:extLst>
          </p:nvPr>
        </p:nvGraphicFramePr>
        <p:xfrm>
          <a:off x="1213544" y="26188931"/>
          <a:ext cx="654208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2501640" imgH="533160" progId="Equation.DSMT4">
                  <p:embed/>
                </p:oleObj>
              </mc:Choice>
              <mc:Fallback>
                <p:oleObj name="Equation" r:id="rId68" imgW="2501640" imgH="533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4E59F44-9B4E-47ED-EB0A-363666EC5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213544" y="26188931"/>
                        <a:ext cx="6542087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ACBB69E-1204-559D-5261-23F63929F4F9}"/>
              </a:ext>
            </a:extLst>
          </p:cNvPr>
          <p:cNvSpPr txBox="1"/>
          <p:nvPr/>
        </p:nvSpPr>
        <p:spPr>
          <a:xfrm>
            <a:off x="7696281" y="2403618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AFA923-B0F1-8A9C-E9FA-E210BEFF9062}"/>
              </a:ext>
            </a:extLst>
          </p:cNvPr>
          <p:cNvSpPr txBox="1"/>
          <p:nvPr/>
        </p:nvSpPr>
        <p:spPr>
          <a:xfrm>
            <a:off x="7696281" y="2678150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(7)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C6234D-8BDA-FB47-C7A4-808E0EC895CB}"/>
              </a:ext>
            </a:extLst>
          </p:cNvPr>
          <p:cNvSpPr/>
          <p:nvPr/>
        </p:nvSpPr>
        <p:spPr>
          <a:xfrm>
            <a:off x="1278362" y="22417741"/>
            <a:ext cx="675980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the slant differential TEC or rate of TEC, ROT in (6) is determined by calculating the change of slant TEC between consecutive intervals time 1 minute.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F28FA2-E3B8-5EC7-F23F-7024DA52196B}"/>
              </a:ext>
            </a:extLst>
          </p:cNvPr>
          <p:cNvSpPr/>
          <p:nvPr/>
        </p:nvSpPr>
        <p:spPr>
          <a:xfrm>
            <a:off x="1313914" y="25060956"/>
            <a:ext cx="67532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The ROTI in unit of TECu/min is computed from the standard deviation of ROT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F2DFF9-879D-369D-07D5-517E2A7F1C7C}"/>
              </a:ext>
            </a:extLst>
          </p:cNvPr>
          <p:cNvSpPr txBox="1"/>
          <p:nvPr/>
        </p:nvSpPr>
        <p:spPr>
          <a:xfrm>
            <a:off x="1358114" y="28221016"/>
            <a:ext cx="7585548" cy="13542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25 </a:t>
            </a:r>
            <a:b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[space weather prediction center, NOAA]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A screenshot of a graph&#10;&#10;Description automatically generated">
            <a:extLst>
              <a:ext uri="{FF2B5EF4-FFF2-40B4-BE49-F238E27FC236}">
                <a16:creationId xmlns:a16="http://schemas.microsoft.com/office/drawing/2014/main" id="{C46F4F16-DDE1-926E-5D0F-0EA3FAE7B6CB}"/>
              </a:ext>
            </a:extLst>
          </p:cNvPr>
          <p:cNvPicPr>
            <a:picLocks noChangeAspect="1"/>
          </p:cNvPicPr>
          <p:nvPr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8"/>
          <a:stretch/>
        </p:blipFill>
        <p:spPr>
          <a:xfrm>
            <a:off x="914623" y="29700882"/>
            <a:ext cx="8195472" cy="4956335"/>
          </a:xfrm>
          <a:prstGeom prst="rect">
            <a:avLst/>
          </a:prstGeom>
        </p:spPr>
      </p:pic>
      <p:pic>
        <p:nvPicPr>
          <p:cNvPr id="36" name="Picture 35" descr="A screenshot of a graph&#10;&#10;Description automatically generated">
            <a:extLst>
              <a:ext uri="{FF2B5EF4-FFF2-40B4-BE49-F238E27FC236}">
                <a16:creationId xmlns:a16="http://schemas.microsoft.com/office/drawing/2014/main" id="{75BDBBFA-6991-2744-32D0-A35B5CD42159}"/>
              </a:ext>
            </a:extLst>
          </p:cNvPr>
          <p:cNvPicPr>
            <a:picLocks noChangeAspect="1"/>
          </p:cNvPicPr>
          <p:nvPr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73425" r="11765" b="4607"/>
          <a:stretch/>
        </p:blipFill>
        <p:spPr>
          <a:xfrm>
            <a:off x="8550053" y="32296502"/>
            <a:ext cx="7182418" cy="174170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14D098D-D087-141B-96A9-643105E92707}"/>
              </a:ext>
            </a:extLst>
          </p:cNvPr>
          <p:cNvSpPr/>
          <p:nvPr/>
        </p:nvSpPr>
        <p:spPr>
          <a:xfrm>
            <a:off x="9357521" y="30107833"/>
            <a:ext cx="577703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The ascending phase of the Solar Cycle 25 are higher than the predicted sunspot number value (SSN), and higher than the peak of SSN in Solar Cycle 24.</a:t>
            </a:r>
          </a:p>
        </p:txBody>
      </p: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87389018-7B52-508A-E0AD-8243B6D3500F}"/>
              </a:ext>
            </a:extLst>
          </p:cNvPr>
          <p:cNvGrpSpPr/>
          <p:nvPr/>
        </p:nvGrpSpPr>
        <p:grpSpPr>
          <a:xfrm>
            <a:off x="1278362" y="34499907"/>
            <a:ext cx="13191403" cy="4949572"/>
            <a:chOff x="-32227" y="34598751"/>
            <a:chExt cx="13191403" cy="4949572"/>
          </a:xfrm>
        </p:grpSpPr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C1D9667F-2E9B-B3A6-FF46-06A7AEBF986E}"/>
                </a:ext>
              </a:extLst>
            </p:cNvPr>
            <p:cNvSpPr/>
            <p:nvPr/>
          </p:nvSpPr>
          <p:spPr>
            <a:xfrm>
              <a:off x="-32227" y="36460168"/>
              <a:ext cx="4178795" cy="1351596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GNSS data from GNSS stations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E2E68BB-FBD5-45D0-681D-0D61DFA8B129}"/>
                </a:ext>
              </a:extLst>
            </p:cNvPr>
            <p:cNvSpPr/>
            <p:nvPr/>
          </p:nvSpPr>
          <p:spPr>
            <a:xfrm>
              <a:off x="4713687" y="36348110"/>
              <a:ext cx="1951720" cy="15124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 estimation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261AED-9DA5-D7AF-045F-395F5CC1A766}"/>
                </a:ext>
              </a:extLst>
            </p:cNvPr>
            <p:cNvSpPr/>
            <p:nvPr/>
          </p:nvSpPr>
          <p:spPr>
            <a:xfrm>
              <a:off x="7687704" y="37699706"/>
              <a:ext cx="1951720" cy="15124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ROTI estimation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E3B7EC-D33C-F143-1DBD-DE79E7D423D1}"/>
                </a:ext>
              </a:extLst>
            </p:cNvPr>
            <p:cNvSpPr/>
            <p:nvPr/>
          </p:nvSpPr>
          <p:spPr>
            <a:xfrm>
              <a:off x="11134047" y="38642159"/>
              <a:ext cx="1951720" cy="9061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ROTI keogram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38DDAD-A9F9-2CC5-B9C6-088F05FC6C3C}"/>
                </a:ext>
              </a:extLst>
            </p:cNvPr>
            <p:cNvSpPr/>
            <p:nvPr/>
          </p:nvSpPr>
          <p:spPr>
            <a:xfrm>
              <a:off x="11108852" y="37337767"/>
              <a:ext cx="1951720" cy="9209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2D ROTI map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D3507A-CE7C-CA1C-FC49-048E9571ABA7}"/>
                </a:ext>
              </a:extLst>
            </p:cNvPr>
            <p:cNvSpPr/>
            <p:nvPr/>
          </p:nvSpPr>
          <p:spPr>
            <a:xfrm>
              <a:off x="11114997" y="35407602"/>
              <a:ext cx="1951720" cy="13111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2D TEC map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75D1FA-A346-CE0A-0B4E-ED9E2F1FDCE1}"/>
                </a:ext>
              </a:extLst>
            </p:cNvPr>
            <p:cNvSpPr txBox="1"/>
            <p:nvPr/>
          </p:nvSpPr>
          <p:spPr>
            <a:xfrm>
              <a:off x="11141508" y="34598751"/>
              <a:ext cx="2017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D7A4E93-9447-9CFE-9585-5F610FA5DA28}"/>
                </a:ext>
              </a:extLst>
            </p:cNvPr>
            <p:cNvCxnSpPr>
              <a:cxnSpLocks/>
              <a:stCxn id="38" idx="2"/>
              <a:endCxn id="39" idx="1"/>
            </p:cNvCxnSpPr>
            <p:nvPr/>
          </p:nvCxnSpPr>
          <p:spPr>
            <a:xfrm flipV="1">
              <a:off x="3977619" y="37104322"/>
              <a:ext cx="736068" cy="316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0A5E1CDB-D3B9-FF72-4855-8D2E918A6173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>
            <a:xfrm>
              <a:off x="6665407" y="37104322"/>
              <a:ext cx="1022297" cy="1351596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Connector: Elbow 1096">
              <a:extLst>
                <a:ext uri="{FF2B5EF4-FFF2-40B4-BE49-F238E27FC236}">
                  <a16:creationId xmlns:a16="http://schemas.microsoft.com/office/drawing/2014/main" id="{88E257FF-F183-DC61-C48F-95267552B3B4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flipV="1">
              <a:off x="6665407" y="36063180"/>
              <a:ext cx="4449590" cy="1041142"/>
            </a:xfrm>
            <a:prstGeom prst="bentConnector3">
              <a:avLst>
                <a:gd name="adj1" fmla="val 44577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Connector: Elbow 1100">
              <a:extLst>
                <a:ext uri="{FF2B5EF4-FFF2-40B4-BE49-F238E27FC236}">
                  <a16:creationId xmlns:a16="http://schemas.microsoft.com/office/drawing/2014/main" id="{7DBC8637-D096-46BD-F26F-D022D0440056}"/>
                </a:ext>
              </a:extLst>
            </p:cNvPr>
            <p:cNvCxnSpPr>
              <a:stCxn id="40" idx="3"/>
              <a:endCxn id="42" idx="1"/>
            </p:cNvCxnSpPr>
            <p:nvPr/>
          </p:nvCxnSpPr>
          <p:spPr>
            <a:xfrm flipV="1">
              <a:off x="9639424" y="37798258"/>
              <a:ext cx="1469428" cy="657660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Connector: Elbow 1102">
              <a:extLst>
                <a:ext uri="{FF2B5EF4-FFF2-40B4-BE49-F238E27FC236}">
                  <a16:creationId xmlns:a16="http://schemas.microsoft.com/office/drawing/2014/main" id="{B0E733E5-C07C-29F6-9D8D-2FD56A995378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>
            <a:xfrm>
              <a:off x="9639424" y="38455918"/>
              <a:ext cx="1494623" cy="639323"/>
            </a:xfrm>
            <a:prstGeom prst="bentConnector3">
              <a:avLst>
                <a:gd name="adj1" fmla="val 4898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9" name="Picture 1108" descr="A collage of people in different pictures&#10;&#10;Description automatically generated">
            <a:extLst>
              <a:ext uri="{FF2B5EF4-FFF2-40B4-BE49-F238E27FC236}">
                <a16:creationId xmlns:a16="http://schemas.microsoft.com/office/drawing/2014/main" id="{137ED537-495E-A3CA-A4AD-ED0A68355C40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r="23432" b="33364"/>
          <a:stretch/>
        </p:blipFill>
        <p:spPr>
          <a:xfrm>
            <a:off x="27119660" y="10781941"/>
            <a:ext cx="4354037" cy="2253635"/>
          </a:xfrm>
          <a:prstGeom prst="rect">
            <a:avLst/>
          </a:prstGeom>
        </p:spPr>
      </p:pic>
      <p:sp>
        <p:nvSpPr>
          <p:cNvPr id="1114" name="TextBox 1113">
            <a:extLst>
              <a:ext uri="{FF2B5EF4-FFF2-40B4-BE49-F238E27FC236}">
                <a16:creationId xmlns:a16="http://schemas.microsoft.com/office/drawing/2014/main" id="{86070E7D-9673-6859-3A6B-6790FFA26980}"/>
              </a:ext>
            </a:extLst>
          </p:cNvPr>
          <p:cNvSpPr txBox="1"/>
          <p:nvPr/>
        </p:nvSpPr>
        <p:spPr>
          <a:xfrm>
            <a:off x="23945136" y="11657873"/>
            <a:ext cx="27094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Laos (NUO2)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333C3C-155F-D890-991C-05DEEF71D2AE}"/>
              </a:ext>
            </a:extLst>
          </p:cNvPr>
          <p:cNvSpPr txBox="1"/>
          <p:nvPr/>
        </p:nvSpPr>
        <p:spPr>
          <a:xfrm>
            <a:off x="1126113" y="10686800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 calculation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30E463-543F-767B-19A4-404A2B76B8C4}"/>
              </a:ext>
            </a:extLst>
          </p:cNvPr>
          <p:cNvSpPr txBox="1"/>
          <p:nvPr/>
        </p:nvSpPr>
        <p:spPr>
          <a:xfrm>
            <a:off x="2570935" y="21417033"/>
            <a:ext cx="4402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ROTI calculation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080402-298F-1144-E383-0B5809FE4033}"/>
              </a:ext>
            </a:extLst>
          </p:cNvPr>
          <p:cNvSpPr txBox="1"/>
          <p:nvPr/>
        </p:nvSpPr>
        <p:spPr>
          <a:xfrm>
            <a:off x="16790802" y="5088804"/>
            <a:ext cx="3040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7485667-99C7-55AD-4FB0-9F9335194158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6919040" y="17856687"/>
            <a:ext cx="8944943" cy="7752283"/>
          </a:xfrm>
          <a:prstGeom prst="rect">
            <a:avLst/>
          </a:prstGeom>
        </p:spPr>
      </p:pic>
      <p:graphicFrame>
        <p:nvGraphicFramePr>
          <p:cNvPr id="52" name="Content Placeholder 7">
            <a:extLst>
              <a:ext uri="{FF2B5EF4-FFF2-40B4-BE49-F238E27FC236}">
                <a16:creationId xmlns:a16="http://schemas.microsoft.com/office/drawing/2014/main" id="{04B6F59B-9B4B-1232-F453-B56C414DC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812645"/>
              </p:ext>
            </p:extLst>
          </p:nvPr>
        </p:nvGraphicFramePr>
        <p:xfrm>
          <a:off x="17428476" y="30713746"/>
          <a:ext cx="13033320" cy="539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79B3A349-CEAF-B1B2-4D0E-E8FD752D3EC2}"/>
              </a:ext>
            </a:extLst>
          </p:cNvPr>
          <p:cNvSpPr txBox="1"/>
          <p:nvPr/>
        </p:nvSpPr>
        <p:spPr>
          <a:xfrm>
            <a:off x="16879232" y="13317126"/>
            <a:ext cx="383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Book Antiqua" panose="02040602050305030304" pitchFamily="18" charset="0"/>
              </a:rPr>
              <a:t>TEC map</a:t>
            </a:r>
          </a:p>
        </p:txBody>
      </p:sp>
      <p:sp>
        <p:nvSpPr>
          <p:cNvPr id="1102" name="TextBox 1101">
            <a:extLst>
              <a:ext uri="{FF2B5EF4-FFF2-40B4-BE49-F238E27FC236}">
                <a16:creationId xmlns:a16="http://schemas.microsoft.com/office/drawing/2014/main" id="{3F79DB60-8243-3DAB-730C-ADB769984CAF}"/>
              </a:ext>
            </a:extLst>
          </p:cNvPr>
          <p:cNvSpPr txBox="1"/>
          <p:nvPr/>
        </p:nvSpPr>
        <p:spPr>
          <a:xfrm>
            <a:off x="1370276" y="37879786"/>
            <a:ext cx="44918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slip correction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Elevation angle cut off</a:t>
            </a:r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AD03D133-07AB-D80C-B6F1-EC2E85107DE8}"/>
              </a:ext>
            </a:extLst>
          </p:cNvPr>
          <p:cNvSpPr txBox="1"/>
          <p:nvPr/>
        </p:nvSpPr>
        <p:spPr>
          <a:xfrm>
            <a:off x="27642648" y="9110228"/>
            <a:ext cx="36530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Cambodia Academy of Digital Technology (CADT) </a:t>
            </a:r>
          </a:p>
        </p:txBody>
      </p:sp>
      <p:pic>
        <p:nvPicPr>
          <p:cNvPr id="1099" name="Picture 2">
            <a:extLst>
              <a:ext uri="{FF2B5EF4-FFF2-40B4-BE49-F238E27FC236}">
                <a16:creationId xmlns:a16="http://schemas.microsoft.com/office/drawing/2014/main" id="{12AD5BC2-5B5B-54E7-B5A0-E7A08C323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b="8917"/>
          <a:stretch/>
        </p:blipFill>
        <p:spPr bwMode="auto">
          <a:xfrm>
            <a:off x="26968683" y="5429077"/>
            <a:ext cx="4563151" cy="27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" name="TextBox 1106">
            <a:extLst>
              <a:ext uri="{FF2B5EF4-FFF2-40B4-BE49-F238E27FC236}">
                <a16:creationId xmlns:a16="http://schemas.microsoft.com/office/drawing/2014/main" id="{D352B0EB-7FA0-938C-8192-6A4C1D21402D}"/>
              </a:ext>
            </a:extLst>
          </p:cNvPr>
          <p:cNvSpPr txBox="1"/>
          <p:nvPr/>
        </p:nvSpPr>
        <p:spPr>
          <a:xfrm>
            <a:off x="23774607" y="6147219"/>
            <a:ext cx="305048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Mongkut institute of Technology Ladkrabang (KMITL) </a:t>
            </a:r>
          </a:p>
        </p:txBody>
      </p:sp>
      <p:pic>
        <p:nvPicPr>
          <p:cNvPr id="1108" name="Picture 1107">
            <a:extLst>
              <a:ext uri="{FF2B5EF4-FFF2-40B4-BE49-F238E27FC236}">
                <a16:creationId xmlns:a16="http://schemas.microsoft.com/office/drawing/2014/main" id="{3F2F426B-A891-99F1-617F-38D811582A56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3393660" y="8098698"/>
            <a:ext cx="3812380" cy="2715536"/>
          </a:xfrm>
          <a:prstGeom prst="rect">
            <a:avLst/>
          </a:prstGeom>
        </p:spPr>
      </p:pic>
      <p:sp>
        <p:nvSpPr>
          <p:cNvPr id="1110" name="TextBox 1109">
            <a:extLst>
              <a:ext uri="{FF2B5EF4-FFF2-40B4-BE49-F238E27FC236}">
                <a16:creationId xmlns:a16="http://schemas.microsoft.com/office/drawing/2014/main" id="{7CECE36C-59FD-915C-C0BC-AE6AC66EDC19}"/>
              </a:ext>
            </a:extLst>
          </p:cNvPr>
          <p:cNvSpPr txBox="1"/>
          <p:nvPr/>
        </p:nvSpPr>
        <p:spPr>
          <a:xfrm>
            <a:off x="17198701" y="30204734"/>
            <a:ext cx="488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Book Antiqua" panose="02040602050305030304" pitchFamily="18" charset="0"/>
              </a:rPr>
              <a:t>EPB Statistics in 2022</a:t>
            </a:r>
          </a:p>
        </p:txBody>
      </p:sp>
      <p:pic>
        <p:nvPicPr>
          <p:cNvPr id="56" name="Picture 55" descr="A screenshot of a graph&#10;&#10;Description automatically generated">
            <a:extLst>
              <a:ext uri="{FF2B5EF4-FFF2-40B4-BE49-F238E27FC236}">
                <a16:creationId xmlns:a16="http://schemas.microsoft.com/office/drawing/2014/main" id="{E3E921C2-1ABF-6127-C702-D81604E1FF5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217" y="17974289"/>
            <a:ext cx="5386889" cy="7611326"/>
          </a:xfrm>
          <a:prstGeom prst="rect">
            <a:avLst/>
          </a:prstGeom>
        </p:spPr>
      </p:pic>
      <p:sp>
        <p:nvSpPr>
          <p:cNvPr id="1111" name="TextBox 1110">
            <a:extLst>
              <a:ext uri="{FF2B5EF4-FFF2-40B4-BE49-F238E27FC236}">
                <a16:creationId xmlns:a16="http://schemas.microsoft.com/office/drawing/2014/main" id="{E1D0D06A-F1C6-223A-D397-54DB299D6EBF}"/>
              </a:ext>
            </a:extLst>
          </p:cNvPr>
          <p:cNvSpPr txBox="1"/>
          <p:nvPr/>
        </p:nvSpPr>
        <p:spPr>
          <a:xfrm>
            <a:off x="17015112" y="25573023"/>
            <a:ext cx="383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Book Antiqua" panose="02040602050305030304" pitchFamily="18" charset="0"/>
              </a:rPr>
              <a:t>Quiet vs Disturb</a:t>
            </a:r>
          </a:p>
        </p:txBody>
      </p:sp>
      <p:sp>
        <p:nvSpPr>
          <p:cNvPr id="1142" name="TextBox 1141">
            <a:extLst>
              <a:ext uri="{FF2B5EF4-FFF2-40B4-BE49-F238E27FC236}">
                <a16:creationId xmlns:a16="http://schemas.microsoft.com/office/drawing/2014/main" id="{93E0AEDD-F8A8-41B7-8271-0A0E351CFB04}"/>
              </a:ext>
            </a:extLst>
          </p:cNvPr>
          <p:cNvSpPr txBox="1"/>
          <p:nvPr/>
        </p:nvSpPr>
        <p:spPr>
          <a:xfrm>
            <a:off x="20008924" y="17420926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u="sng" dirty="0">
                <a:latin typeface="Book Antiqua" panose="02040602050305030304" pitchFamily="18" charset="0"/>
              </a:rPr>
              <a:t>ROTI 2D map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AA3969-0832-0071-BB93-EED51B9744CB}"/>
              </a:ext>
            </a:extLst>
          </p:cNvPr>
          <p:cNvSpPr txBox="1"/>
          <p:nvPr/>
        </p:nvSpPr>
        <p:spPr>
          <a:xfrm>
            <a:off x="26589280" y="17570613"/>
            <a:ext cx="383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Book Antiqua" panose="02040602050305030304" pitchFamily="18" charset="0"/>
              </a:rPr>
              <a:t>ROTI keogram</a:t>
            </a:r>
          </a:p>
        </p:txBody>
      </p:sp>
      <p:sp>
        <p:nvSpPr>
          <p:cNvPr id="1115" name="TextBox 1114">
            <a:extLst>
              <a:ext uri="{FF2B5EF4-FFF2-40B4-BE49-F238E27FC236}">
                <a16:creationId xmlns:a16="http://schemas.microsoft.com/office/drawing/2014/main" id="{5C3E412F-099D-7CE6-D5C7-038AC756EA89}"/>
              </a:ext>
            </a:extLst>
          </p:cNvPr>
          <p:cNvSpPr txBox="1"/>
          <p:nvPr/>
        </p:nvSpPr>
        <p:spPr>
          <a:xfrm>
            <a:off x="9807891" y="21350075"/>
            <a:ext cx="5420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EPB speed estimation</a:t>
            </a:r>
          </a:p>
        </p:txBody>
      </p:sp>
      <p:pic>
        <p:nvPicPr>
          <p:cNvPr id="1116" name="Picture 111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F850296B-9917-0AD3-B7F4-A9F82944007D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43" y="23570058"/>
            <a:ext cx="5613769" cy="4110654"/>
          </a:xfrm>
          <a:prstGeom prst="rect">
            <a:avLst/>
          </a:prstGeom>
        </p:spPr>
      </p:pic>
      <p:sp>
        <p:nvSpPr>
          <p:cNvPr id="1117" name="Rectangle 1116">
            <a:extLst>
              <a:ext uri="{FF2B5EF4-FFF2-40B4-BE49-F238E27FC236}">
                <a16:creationId xmlns:a16="http://schemas.microsoft.com/office/drawing/2014/main" id="{447AB2A8-4272-E685-5B4E-2F0F6D11BF40}"/>
              </a:ext>
            </a:extLst>
          </p:cNvPr>
          <p:cNvSpPr/>
          <p:nvPr/>
        </p:nvSpPr>
        <p:spPr>
          <a:xfrm>
            <a:off x="9558791" y="22268688"/>
            <a:ext cx="584554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The direction and speed of the EPBs can be estimated using the zonal drift velocities of the EPBs shape of ROTI keogram.</a:t>
            </a:r>
          </a:p>
        </p:txBody>
      </p:sp>
      <p:pic>
        <p:nvPicPr>
          <p:cNvPr id="1125" name="Picture 1124" descr="A graph showing the temperature of a person&#10;&#10;Description automatically generated with medium confidence">
            <a:extLst>
              <a:ext uri="{FF2B5EF4-FFF2-40B4-BE49-F238E27FC236}">
                <a16:creationId xmlns:a16="http://schemas.microsoft.com/office/drawing/2014/main" id="{96E9BEB8-AEBD-CBC3-E63F-CF7B1A1D1BE4}"/>
              </a:ext>
            </a:extLst>
          </p:cNvPr>
          <p:cNvPicPr>
            <a:picLocks noChangeAspect="1"/>
          </p:cNvPicPr>
          <p:nvPr/>
        </p:nvPicPr>
        <p:blipFill rotWithShape="1"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/>
          <a:stretch/>
        </p:blipFill>
        <p:spPr>
          <a:xfrm>
            <a:off x="24699948" y="27002143"/>
            <a:ext cx="3880367" cy="2728691"/>
          </a:xfrm>
          <a:prstGeom prst="rect">
            <a:avLst/>
          </a:prstGeom>
        </p:spPr>
      </p:pic>
      <p:pic>
        <p:nvPicPr>
          <p:cNvPr id="1127" name="Picture 1126" descr="A graph showing the temperature of the temperature&#10;&#10;Description automatically generated with medium confidence">
            <a:extLst>
              <a:ext uri="{FF2B5EF4-FFF2-40B4-BE49-F238E27FC236}">
                <a16:creationId xmlns:a16="http://schemas.microsoft.com/office/drawing/2014/main" id="{1134A3CD-5256-B7A4-8C85-9F8FB33504E3}"/>
              </a:ext>
            </a:extLst>
          </p:cNvPr>
          <p:cNvPicPr>
            <a:picLocks noChangeAspect="1"/>
          </p:cNvPicPr>
          <p:nvPr/>
        </p:nvPicPr>
        <p:blipFill rotWithShape="1"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/>
        </p:blipFill>
        <p:spPr>
          <a:xfrm>
            <a:off x="17294859" y="27058451"/>
            <a:ext cx="3880367" cy="2736191"/>
          </a:xfrm>
          <a:prstGeom prst="rect">
            <a:avLst/>
          </a:prstGeom>
        </p:spPr>
      </p:pic>
      <p:pic>
        <p:nvPicPr>
          <p:cNvPr id="1130" name="Picture 1129" descr="A diagram of a number of red and yellow dots&#10;&#10;Description automatically generated">
            <a:extLst>
              <a:ext uri="{FF2B5EF4-FFF2-40B4-BE49-F238E27FC236}">
                <a16:creationId xmlns:a16="http://schemas.microsoft.com/office/drawing/2014/main" id="{1E0DE55A-2A10-CB13-6095-DF4A296EF51E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/>
        </p:blipFill>
        <p:spPr>
          <a:xfrm>
            <a:off x="20076683" y="27044662"/>
            <a:ext cx="3880366" cy="2736191"/>
          </a:xfrm>
          <a:prstGeom prst="rect">
            <a:avLst/>
          </a:prstGeom>
        </p:spPr>
      </p:pic>
      <p:pic>
        <p:nvPicPr>
          <p:cNvPr id="1132" name="Picture 1131" descr="A diagram of a number of red and yellow dots&#10;&#10;Description automatically generated">
            <a:extLst>
              <a:ext uri="{FF2B5EF4-FFF2-40B4-BE49-F238E27FC236}">
                <a16:creationId xmlns:a16="http://schemas.microsoft.com/office/drawing/2014/main" id="{02567237-2FE8-C348-E073-C87C11430F64}"/>
              </a:ext>
            </a:extLst>
          </p:cNvPr>
          <p:cNvPicPr>
            <a:picLocks noChangeAspect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765"/>
          <a:stretch/>
        </p:blipFill>
        <p:spPr>
          <a:xfrm>
            <a:off x="27898415" y="26974567"/>
            <a:ext cx="3646201" cy="2741473"/>
          </a:xfrm>
          <a:prstGeom prst="rect">
            <a:avLst/>
          </a:prstGeom>
        </p:spPr>
      </p:pic>
      <p:sp>
        <p:nvSpPr>
          <p:cNvPr id="1133" name="Rectangle 1132">
            <a:extLst>
              <a:ext uri="{FF2B5EF4-FFF2-40B4-BE49-F238E27FC236}">
                <a16:creationId xmlns:a16="http://schemas.microsoft.com/office/drawing/2014/main" id="{349CE513-BD0A-CB87-D5EA-C165E6778E38}"/>
              </a:ext>
            </a:extLst>
          </p:cNvPr>
          <p:cNvSpPr/>
          <p:nvPr/>
        </p:nvSpPr>
        <p:spPr>
          <a:xfrm>
            <a:off x="18457742" y="27058451"/>
            <a:ext cx="11512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Doy 282</a:t>
            </a:r>
          </a:p>
        </p:txBody>
      </p:sp>
      <p:sp>
        <p:nvSpPr>
          <p:cNvPr id="1134" name="Rectangle 1133">
            <a:extLst>
              <a:ext uri="{FF2B5EF4-FFF2-40B4-BE49-F238E27FC236}">
                <a16:creationId xmlns:a16="http://schemas.microsoft.com/office/drawing/2014/main" id="{80131720-05A0-7223-BE79-E87BB45EA953}"/>
              </a:ext>
            </a:extLst>
          </p:cNvPr>
          <p:cNvSpPr/>
          <p:nvPr/>
        </p:nvSpPr>
        <p:spPr>
          <a:xfrm>
            <a:off x="21479031" y="27078742"/>
            <a:ext cx="11512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Doy 283</a:t>
            </a: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D7C6C215-E90E-64F6-3268-7D5714AE00E8}"/>
              </a:ext>
            </a:extLst>
          </p:cNvPr>
          <p:cNvSpPr/>
          <p:nvPr/>
        </p:nvSpPr>
        <p:spPr>
          <a:xfrm>
            <a:off x="26089946" y="27002143"/>
            <a:ext cx="11512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Doy 282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4CED3544-3EE7-2F64-3E18-DFEF9B3CFAE9}"/>
              </a:ext>
            </a:extLst>
          </p:cNvPr>
          <p:cNvSpPr/>
          <p:nvPr/>
        </p:nvSpPr>
        <p:spPr>
          <a:xfrm>
            <a:off x="29111235" y="27022434"/>
            <a:ext cx="11512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Doy 283</a:t>
            </a:r>
          </a:p>
        </p:txBody>
      </p:sp>
      <p:sp>
        <p:nvSpPr>
          <p:cNvPr id="1137" name="Rectangle 1136">
            <a:extLst>
              <a:ext uri="{FF2B5EF4-FFF2-40B4-BE49-F238E27FC236}">
                <a16:creationId xmlns:a16="http://schemas.microsoft.com/office/drawing/2014/main" id="{32825456-C21F-4FFE-1210-F75125AF9DDE}"/>
              </a:ext>
            </a:extLst>
          </p:cNvPr>
          <p:cNvSpPr/>
          <p:nvPr/>
        </p:nvSpPr>
        <p:spPr>
          <a:xfrm>
            <a:off x="19180755" y="26412628"/>
            <a:ext cx="34126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ROTI </a:t>
            </a: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latitude</a:t>
            </a: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 keogram</a:t>
            </a: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123F3625-F3A8-4124-835F-DE0759252B22}"/>
              </a:ext>
            </a:extLst>
          </p:cNvPr>
          <p:cNvSpPr/>
          <p:nvPr/>
        </p:nvSpPr>
        <p:spPr>
          <a:xfrm>
            <a:off x="26600266" y="26412665"/>
            <a:ext cx="34126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ROTI </a:t>
            </a: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longitude</a:t>
            </a:r>
            <a:r>
              <a:rPr lang="en-US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 keogram</a:t>
            </a:r>
          </a:p>
        </p:txBody>
      </p:sp>
      <p:pic>
        <p:nvPicPr>
          <p:cNvPr id="1139" name="Picture 1138">
            <a:extLst>
              <a:ext uri="{FF2B5EF4-FFF2-40B4-BE49-F238E27FC236}">
                <a16:creationId xmlns:a16="http://schemas.microsoft.com/office/drawing/2014/main" id="{78184786-6999-A64D-C63A-FF8495742592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6852008" y="14026851"/>
            <a:ext cx="14695112" cy="3237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5809AE-458F-8EA4-8CDD-02346FAE1F27}"/>
              </a:ext>
            </a:extLst>
          </p:cNvPr>
          <p:cNvSpPr txBox="1"/>
          <p:nvPr/>
        </p:nvSpPr>
        <p:spPr>
          <a:xfrm>
            <a:off x="1789995" y="7898484"/>
            <a:ext cx="1407102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Detect the occurrence of EPB from the generated 2D-maps using image processing of AI </a:t>
            </a:r>
            <a:r>
              <a:rPr lang="en-US" sz="2800">
                <a:latin typeface="Times New Roman"/>
                <a:cs typeface="Times New Roman"/>
              </a:rPr>
              <a:t>in future. 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24794F9A-6B54-2953-9201-E9EEC86AA973}"/>
              </a:ext>
            </a:extLst>
          </p:cNvPr>
          <p:cNvSpPr/>
          <p:nvPr/>
        </p:nvSpPr>
        <p:spPr>
          <a:xfrm>
            <a:off x="1411650" y="7982822"/>
            <a:ext cx="249381" cy="225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DDD44E-D6F4-52CD-26C9-02E96491B048}"/>
              </a:ext>
            </a:extLst>
          </p:cNvPr>
          <p:cNvSpPr txBox="1"/>
          <p:nvPr/>
        </p:nvSpPr>
        <p:spPr>
          <a:xfrm>
            <a:off x="11258245" y="40050590"/>
            <a:ext cx="7167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F25647-3E6F-7F91-7AEB-AF02143C8620}"/>
              </a:ext>
            </a:extLst>
          </p:cNvPr>
          <p:cNvSpPr txBox="1"/>
          <p:nvPr/>
        </p:nvSpPr>
        <p:spPr>
          <a:xfrm>
            <a:off x="8943662" y="40984657"/>
            <a:ext cx="13252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ASEAN IVO (http://www.nict.go.jp/en/asean_ivo/ index.html) project, [GNSS and Ionospheric Data Products for Disaster Prevention and Aviation in Magnetic Low- Latitude Regions (Phase II)], was also involved in the production of the contents of this work and financially supported by NICT (http://www.nict.go.jp/en/index.html).</a:t>
            </a:r>
          </a:p>
        </p:txBody>
      </p:sp>
      <p:sp>
        <p:nvSpPr>
          <p:cNvPr id="1211" name="TextBox 1210">
            <a:extLst>
              <a:ext uri="{FF2B5EF4-FFF2-40B4-BE49-F238E27FC236}">
                <a16:creationId xmlns:a16="http://schemas.microsoft.com/office/drawing/2014/main" id="{69473032-ADBA-98EA-2725-3A2FEF1C1CBD}"/>
              </a:ext>
            </a:extLst>
          </p:cNvPr>
          <p:cNvSpPr txBox="1"/>
          <p:nvPr/>
        </p:nvSpPr>
        <p:spPr>
          <a:xfrm>
            <a:off x="899231" y="39431647"/>
            <a:ext cx="1020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  <a:cs typeface="Calibri" panose="020F0502020204030204" pitchFamily="34" charset="0"/>
              </a:rPr>
              <a:t>Publish on the Website: </a:t>
            </a:r>
            <a:r>
              <a:rPr lang="en-US" sz="3200" dirty="0">
                <a:latin typeface="Book Antiqua" panose="02040602050305030304" pitchFamily="18" charset="0"/>
                <a:cs typeface="Calibri" panose="020F0502020204030204" pitchFamily="34" charset="0"/>
                <a:hlinkClick r:id="rId83"/>
              </a:rPr>
              <a:t>http://iono-gnss.kmitl.ac.th/</a:t>
            </a:r>
            <a:r>
              <a:rPr lang="en-US" sz="3200" dirty="0"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35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808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Napat Tong</dc:creator>
  <cp:lastModifiedBy>Napat Tongkasem</cp:lastModifiedBy>
  <cp:revision>22</cp:revision>
  <dcterms:created xsi:type="dcterms:W3CDTF">2022-09-01T05:34:54Z</dcterms:created>
  <dcterms:modified xsi:type="dcterms:W3CDTF">2023-08-18T10:12:18Z</dcterms:modified>
</cp:coreProperties>
</file>