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837" r:id="rId1"/>
  </p:sldMasterIdLst>
  <p:notesMasterIdLst>
    <p:notesMasterId r:id="rId3"/>
  </p:notesMasterIdLst>
  <p:handoutMasterIdLst>
    <p:handoutMasterId r:id="rId4"/>
  </p:handoutMasterIdLst>
  <p:sldIdLst>
    <p:sldId id="1635" r:id="rId2"/>
  </p:sldIdLst>
  <p:sldSz cx="9906000" cy="6858000" type="A4"/>
  <p:notesSz cx="6735763" cy="9866313"/>
  <p:defaultTextStyle>
    <a:defPPr>
      <a:defRPr lang="ja-JP"/>
    </a:defPPr>
    <a:lvl1pPr marL="0" algn="l" defTabSz="914226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114" algn="l" defTabSz="914226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226" algn="l" defTabSz="914226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341" algn="l" defTabSz="914226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454" algn="l" defTabSz="914226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567" algn="l" defTabSz="914226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2680" algn="l" defTabSz="914226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199794" algn="l" defTabSz="914226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6908" algn="l" defTabSz="914226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7" userDrawn="1">
          <p15:clr>
            <a:srgbClr val="A4A3A4"/>
          </p15:clr>
        </p15:guide>
        <p15:guide id="2" pos="212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EAF2"/>
    <a:srgbClr val="F79646"/>
    <a:srgbClr val="969696"/>
    <a:srgbClr val="F2DCDB"/>
    <a:srgbClr val="CCECFF"/>
    <a:srgbClr val="FFFFCC"/>
    <a:srgbClr val="FFFF99"/>
    <a:srgbClr val="CCFFFF"/>
    <a:srgbClr val="66FF33"/>
    <a:srgbClr val="DAEE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中間スタイル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C4B1156A-380E-4F78-BDF5-A606A8083BF9}" styleName="中間スタイル 4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16D9F66E-5EB9-4882-86FB-DCBF35E3C3E4}" styleName="中間スタイル 4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EC20E35-A176-4012-BC5E-935CFFF8708E}" styleName="スタイル (中間)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中間スタイル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中間スタイル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809" autoAdjust="0"/>
    <p:restoredTop sz="95400" autoAdjust="0"/>
  </p:normalViewPr>
  <p:slideViewPr>
    <p:cSldViewPr>
      <p:cViewPr varScale="1">
        <p:scale>
          <a:sx n="60" d="100"/>
          <a:sy n="60" d="100"/>
        </p:scale>
        <p:origin x="428" y="52"/>
      </p:cViewPr>
      <p:guideLst>
        <p:guide orient="horz" pos="2160"/>
        <p:guide pos="312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3576"/>
    </p:cViewPr>
  </p:sorterViewPr>
  <p:notesViewPr>
    <p:cSldViewPr showGuides="1">
      <p:cViewPr varScale="1">
        <p:scale>
          <a:sx n="51" d="100"/>
          <a:sy n="51" d="100"/>
        </p:scale>
        <p:origin x="-2688" y="-82"/>
      </p:cViewPr>
      <p:guideLst>
        <p:guide orient="horz" pos="3107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0" y="7"/>
            <a:ext cx="2918621" cy="493237"/>
          </a:xfrm>
          <a:prstGeom prst="rect">
            <a:avLst/>
          </a:prstGeom>
        </p:spPr>
        <p:txBody>
          <a:bodyPr vert="horz" lIns="90617" tIns="45308" rIns="90617" bIns="4530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581" y="7"/>
            <a:ext cx="2918621" cy="493237"/>
          </a:xfrm>
          <a:prstGeom prst="rect">
            <a:avLst/>
          </a:prstGeom>
        </p:spPr>
        <p:txBody>
          <a:bodyPr vert="horz" lIns="90617" tIns="45308" rIns="90617" bIns="45308" rtlCol="0"/>
          <a:lstStyle>
            <a:lvl1pPr algn="r">
              <a:defRPr sz="1200"/>
            </a:lvl1pPr>
          </a:lstStyle>
          <a:p>
            <a:fld id="{0497CD69-F19C-4BB5-B34C-53929F4B542F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0" y="9371508"/>
            <a:ext cx="2918621" cy="493236"/>
          </a:xfrm>
          <a:prstGeom prst="rect">
            <a:avLst/>
          </a:prstGeom>
        </p:spPr>
        <p:txBody>
          <a:bodyPr vert="horz" lIns="90617" tIns="45308" rIns="90617" bIns="4530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581" y="9371508"/>
            <a:ext cx="2918621" cy="493236"/>
          </a:xfrm>
          <a:prstGeom prst="rect">
            <a:avLst/>
          </a:prstGeom>
        </p:spPr>
        <p:txBody>
          <a:bodyPr vert="horz" lIns="90617" tIns="45308" rIns="90617" bIns="45308" rtlCol="0" anchor="b"/>
          <a:lstStyle>
            <a:lvl1pPr algn="r">
              <a:defRPr sz="1200"/>
            </a:lvl1pPr>
          </a:lstStyle>
          <a:p>
            <a:fld id="{B5444845-31D7-46FA-8610-EE8B360324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8918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7"/>
            <a:ext cx="2919302" cy="493237"/>
          </a:xfrm>
          <a:prstGeom prst="rect">
            <a:avLst/>
          </a:prstGeom>
        </p:spPr>
        <p:txBody>
          <a:bodyPr vert="horz" lIns="90516" tIns="45260" rIns="90516" bIns="4526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906" y="7"/>
            <a:ext cx="2919302" cy="493237"/>
          </a:xfrm>
          <a:prstGeom prst="rect">
            <a:avLst/>
          </a:prstGeom>
        </p:spPr>
        <p:txBody>
          <a:bodyPr vert="horz" lIns="90516" tIns="45260" rIns="90516" bIns="45260" rtlCol="0"/>
          <a:lstStyle>
            <a:lvl1pPr algn="r">
              <a:defRPr sz="1200"/>
            </a:lvl1pPr>
          </a:lstStyle>
          <a:p>
            <a:fld id="{6A953A7C-12A4-49CE-A74B-D43C2820363C}" type="datetimeFigureOut">
              <a:rPr kumimoji="1" lang="ja-JP" altLang="en-US" smtClean="0"/>
              <a:pPr/>
              <a:t>2026/1/8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8500" y="741363"/>
            <a:ext cx="5340350" cy="36972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516" tIns="45260" rIns="90516" bIns="4526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4063" y="4686539"/>
            <a:ext cx="5387666" cy="4439132"/>
          </a:xfrm>
          <a:prstGeom prst="rect">
            <a:avLst/>
          </a:prstGeom>
        </p:spPr>
        <p:txBody>
          <a:bodyPr vert="horz" lIns="90516" tIns="45260" rIns="90516" bIns="4526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9371528"/>
            <a:ext cx="2919302" cy="493236"/>
          </a:xfrm>
          <a:prstGeom prst="rect">
            <a:avLst/>
          </a:prstGeom>
        </p:spPr>
        <p:txBody>
          <a:bodyPr vert="horz" lIns="90516" tIns="45260" rIns="90516" bIns="4526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906" y="9371528"/>
            <a:ext cx="2919302" cy="493236"/>
          </a:xfrm>
          <a:prstGeom prst="rect">
            <a:avLst/>
          </a:prstGeom>
        </p:spPr>
        <p:txBody>
          <a:bodyPr vert="horz" lIns="90516" tIns="45260" rIns="90516" bIns="45260" rtlCol="0" anchor="b"/>
          <a:lstStyle>
            <a:lvl1pPr algn="r">
              <a:defRPr sz="1200"/>
            </a:lvl1pPr>
          </a:lstStyle>
          <a:p>
            <a:fld id="{D3FCC5D4-BA34-4955-8B3F-94E282EB9FA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9668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26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14" algn="l" defTabSz="914226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226" algn="l" defTabSz="914226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341" algn="l" defTabSz="914226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454" algn="l" defTabSz="914226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567" algn="l" defTabSz="914226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2680" algn="l" defTabSz="914226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199794" algn="l" defTabSz="914226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6908" algn="l" defTabSz="914226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98702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61983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9157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7" name="タイトル 6">
            <a:extLst>
              <a:ext uri="{FF2B5EF4-FFF2-40B4-BE49-F238E27FC236}">
                <a16:creationId xmlns:a16="http://schemas.microsoft.com/office/drawing/2014/main" id="{4732231B-26BD-4EAE-A66A-7D10E5E4B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8" name="日付プレースホルダー 7">
            <a:extLst>
              <a:ext uri="{FF2B5EF4-FFF2-40B4-BE49-F238E27FC236}">
                <a16:creationId xmlns:a16="http://schemas.microsoft.com/office/drawing/2014/main" id="{E351E33D-F505-47C5-B2E9-2AB74F3DA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9" name="フッター プレースホルダー 8">
            <a:extLst>
              <a:ext uri="{FF2B5EF4-FFF2-40B4-BE49-F238E27FC236}">
                <a16:creationId xmlns:a16="http://schemas.microsoft.com/office/drawing/2014/main" id="{CE02B8E5-6244-4235-8AA1-06829E242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E1BC3347-CA8A-4738-9273-16E19E6535AA}"/>
              </a:ext>
            </a:extLst>
          </p:cNvPr>
          <p:cNvSpPr/>
          <p:nvPr userDrawn="1"/>
        </p:nvSpPr>
        <p:spPr bwMode="auto">
          <a:xfrm>
            <a:off x="9345488" y="44624"/>
            <a:ext cx="428650" cy="293117"/>
          </a:xfrm>
          <a:prstGeom prst="rect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rtlCol="0" anchor="ctr"/>
          <a:lstStyle/>
          <a:p>
            <a:pPr marL="0" marR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fld id="{B05FBAE4-122E-47A5-976D-57A738A7B967}" type="slidenum">
              <a:rPr kumimoji="1" lang="ja-JP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1" lang="ja-JP" altLang="en-US" sz="16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ＭＳ Ｐゴシック" charset="-128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97747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95300" y="274639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2" tIns="45712" rIns="91422" bIns="457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マスター タイトルの書式設定</a:t>
            </a:r>
          </a:p>
        </p:txBody>
      </p:sp>
      <p:sp>
        <p:nvSpPr>
          <p:cNvPr id="4099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2" tIns="45712" rIns="91422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2" y="6356353"/>
            <a:ext cx="2311400" cy="365125"/>
          </a:xfrm>
          <a:prstGeom prst="rect">
            <a:avLst/>
          </a:prstGeom>
        </p:spPr>
        <p:txBody>
          <a:bodyPr vert="horz" lIns="91422" tIns="45712" rIns="91422" bIns="45712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Franklin Gothic Book"/>
                <a:ea typeface="ＭＳ Ｐゴシック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3" y="6356353"/>
            <a:ext cx="3136900" cy="365125"/>
          </a:xfrm>
          <a:prstGeom prst="rect">
            <a:avLst/>
          </a:prstGeom>
        </p:spPr>
        <p:txBody>
          <a:bodyPr vert="horz" lIns="91422" tIns="45712" rIns="91422" bIns="45712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Franklin Gothic Book"/>
                <a:ea typeface="ＭＳ Ｐゴシック"/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83125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8" r:id="rId1"/>
    <p:sldLayoutId id="2147483839" r:id="rId2"/>
    <p:sldLayoutId id="2147483840" r:id="rId3"/>
    <p:sldLayoutId id="2147483841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Franklin Gothic Medium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Franklin Gothic Medium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Franklin Gothic Medium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Franklin Gothic Medium" pitchFamily="34" charset="0"/>
        </a:defRPr>
      </a:lvl5pPr>
      <a:lvl6pPr marL="457114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Franklin Gothic Medium" pitchFamily="34" charset="0"/>
        </a:defRPr>
      </a:lvl6pPr>
      <a:lvl7pPr marL="914226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Franklin Gothic Medium" pitchFamily="34" charset="0"/>
        </a:defRPr>
      </a:lvl7pPr>
      <a:lvl8pPr marL="1371341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Franklin Gothic Medium" pitchFamily="34" charset="0"/>
        </a:defRPr>
      </a:lvl8pPr>
      <a:lvl9pPr marL="1828454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Franklin Gothic Medium" pitchFamily="34" charset="0"/>
        </a:defRPr>
      </a:lvl9pPr>
    </p:titleStyle>
    <p:bodyStyle>
      <a:lvl1pPr marL="342835" indent="-34283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09" indent="-28569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784" indent="-22855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897" indent="-22855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010" indent="-22855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124" indent="-228557" algn="l" defTabSz="914226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237" indent="-228557" algn="l" defTabSz="914226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51" indent="-228557" algn="l" defTabSz="914226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462" indent="-228557" algn="l" defTabSz="914226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22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14" algn="l" defTabSz="91422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26" algn="l" defTabSz="91422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41" algn="l" defTabSz="91422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54" algn="l" defTabSz="91422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67" algn="l" defTabSz="91422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680" algn="l" defTabSz="91422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94" algn="l" defTabSz="91422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08" algn="l" defTabSz="91422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-11293" y="327737"/>
            <a:ext cx="9917293" cy="362219"/>
          </a:xfrm>
          <a:prstGeom prst="rect">
            <a:avLst/>
          </a:prstGeom>
        </p:spPr>
        <p:txBody>
          <a:bodyPr wrap="square" lIns="84395" tIns="42198" rIns="84395" bIns="42198">
            <a:spAutoFit/>
          </a:bodyPr>
          <a:lstStyle/>
          <a:p>
            <a:pPr marL="0" marR="0" lvl="0" indent="0" algn="ctr" defTabSz="9142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＜</a:t>
            </a:r>
            <a:r>
              <a:rPr kumimoji="1" lang="ja-JP" alt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研究開発プロジェクト名を記載＞</a:t>
            </a:r>
          </a:p>
        </p:txBody>
      </p:sp>
      <p:cxnSp>
        <p:nvCxnSpPr>
          <p:cNvPr id="5" name="直線コネクタ 6"/>
          <p:cNvCxnSpPr>
            <a:cxnSpLocks noChangeShapeType="1"/>
          </p:cNvCxnSpPr>
          <p:nvPr/>
        </p:nvCxnSpPr>
        <p:spPr bwMode="auto">
          <a:xfrm>
            <a:off x="-11293" y="712822"/>
            <a:ext cx="9936000" cy="1465"/>
          </a:xfrm>
          <a:prstGeom prst="line">
            <a:avLst/>
          </a:prstGeom>
          <a:noFill/>
          <a:ln w="38100" algn="ctr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43D20F46-5DC4-4D56-9DE1-D5473FC8FFCA}"/>
              </a:ext>
            </a:extLst>
          </p:cNvPr>
          <p:cNvSpPr/>
          <p:nvPr/>
        </p:nvSpPr>
        <p:spPr>
          <a:xfrm>
            <a:off x="186000" y="1645517"/>
            <a:ext cx="9562375" cy="1639468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>
            <a:solidFill>
              <a:sysClr val="windowText" lastClr="00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tIns="72000" rIns="72000" rtlCol="0" anchor="t">
            <a:noAutofit/>
          </a:bodyPr>
          <a:lstStyle/>
          <a:p>
            <a:pPr marL="216000" marR="0" lvl="0" indent="-216000" algn="l" defTabSz="9143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0" lang="ja-JP" altLang="en-US" sz="1600" kern="0" dirty="0">
                <a:solidFill>
                  <a:prstClr val="black"/>
                </a:solidFill>
                <a:latin typeface="Arial" charset="0"/>
                <a:ea typeface="ＭＳ Ｐゴシック" pitchFamily="50" charset="-128"/>
              </a:rPr>
              <a:t>（研究開発プロジェクトの概要について記載）</a:t>
            </a:r>
            <a:endParaRPr kumimoji="0" lang="en-US" altLang="ja-JP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pitchFamily="50" charset="-128"/>
              <a:cs typeface="+mn-cs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14F5D0C-A563-1C17-CEBC-69E77F18A1A2}"/>
              </a:ext>
            </a:extLst>
          </p:cNvPr>
          <p:cNvSpPr/>
          <p:nvPr/>
        </p:nvSpPr>
        <p:spPr>
          <a:xfrm>
            <a:off x="199223" y="850810"/>
            <a:ext cx="1097947" cy="646259"/>
          </a:xfrm>
          <a:prstGeom prst="rect">
            <a:avLst/>
          </a:prstGeom>
          <a:gradFill rotWithShape="1">
            <a:gsLst>
              <a:gs pos="0">
                <a:schemeClr val="tx2">
                  <a:lumMod val="40000"/>
                  <a:lumOff val="60000"/>
                </a:schemeClr>
              </a:gs>
              <a:gs pos="3500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16200000" scaled="1"/>
          </a:gradFill>
          <a:ln w="9525" cap="flat" cmpd="sng" algn="ctr">
            <a:solidFill>
              <a:srgbClr val="0070C0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71954" rIns="35977" rtlCol="0" anchor="ctr">
            <a:noAutofit/>
          </a:bodyPr>
          <a:lstStyle/>
          <a:p>
            <a:pPr marL="85674" lvl="0" indent="-85674" algn="ctr" defTabSz="91385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ja-JP" altLang="en-US" sz="1300" b="1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提案者</a:t>
            </a:r>
            <a:endParaRPr kumimoji="0" lang="en-US" altLang="ja-JP" sz="13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C9D2538-EBC5-ECE0-4578-C23605741667}"/>
              </a:ext>
            </a:extLst>
          </p:cNvPr>
          <p:cNvSpPr txBox="1"/>
          <p:nvPr/>
        </p:nvSpPr>
        <p:spPr>
          <a:xfrm>
            <a:off x="1448991" y="862735"/>
            <a:ext cx="8280304" cy="649322"/>
          </a:xfrm>
          <a:prstGeom prst="rect">
            <a:avLst/>
          </a:prstGeom>
          <a:solidFill>
            <a:sysClr val="window" lastClr="FFFFFF"/>
          </a:solidFill>
          <a:ln w="19050">
            <a:solidFill>
              <a:srgbClr val="0070C0"/>
            </a:solidFill>
          </a:ln>
        </p:spPr>
        <p:txBody>
          <a:bodyPr wrap="square" lIns="36000" tIns="35977" rIns="36000" bIns="35977" rtlCol="0" anchor="ctr" anchorCtr="0">
            <a:noAutofit/>
          </a:bodyPr>
          <a:lstStyle/>
          <a:p>
            <a:pPr marL="144000" lvl="0" defTabSz="914400">
              <a:spcAft>
                <a:spcPts val="200"/>
              </a:spcAft>
              <a:defRPr/>
            </a:pPr>
            <a:r>
              <a:rPr kumimoji="0" lang="en-US" altLang="ja-JP" sz="14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AAAAAAAAAA</a:t>
            </a:r>
            <a:r>
              <a:rPr kumimoji="0" lang="ja-JP" altLang="en-US" sz="14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株式会社（代表提案者）、</a:t>
            </a:r>
          </a:p>
          <a:p>
            <a:pPr marL="144000" lvl="0" defTabSz="914400">
              <a:spcAft>
                <a:spcPts val="200"/>
              </a:spcAft>
              <a:defRPr/>
            </a:pPr>
            <a:r>
              <a:rPr kumimoji="0" lang="en-US" altLang="ja-JP" sz="14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BBBBBBB</a:t>
            </a:r>
            <a:r>
              <a:rPr kumimoji="0" lang="ja-JP" altLang="en-US" sz="14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株式会社、</a:t>
            </a:r>
            <a:r>
              <a:rPr kumimoji="0" lang="en-US" altLang="ja-JP" sz="14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CCCCCCCC</a:t>
            </a:r>
            <a:r>
              <a:rPr kumimoji="0" lang="ja-JP" altLang="en-US" sz="14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株式会社、株式会社</a:t>
            </a:r>
            <a:r>
              <a:rPr kumimoji="0" lang="en-US" altLang="ja-JP" sz="14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DDDDDDD</a:t>
            </a:r>
            <a:endParaRPr kumimoji="0" lang="en-US" altLang="ja-JP" sz="14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2DFA628-3A73-D488-F5E0-CB340C7ECB3A}"/>
              </a:ext>
            </a:extLst>
          </p:cNvPr>
          <p:cNvSpPr/>
          <p:nvPr/>
        </p:nvSpPr>
        <p:spPr>
          <a:xfrm>
            <a:off x="209899" y="6293503"/>
            <a:ext cx="1097947" cy="438339"/>
          </a:xfrm>
          <a:prstGeom prst="rect">
            <a:avLst/>
          </a:prstGeom>
          <a:gradFill rotWithShape="1">
            <a:gsLst>
              <a:gs pos="0">
                <a:schemeClr val="accent6">
                  <a:lumMod val="60000"/>
                  <a:lumOff val="40000"/>
                </a:schemeClr>
              </a:gs>
              <a:gs pos="35000">
                <a:schemeClr val="accent6">
                  <a:lumMod val="20000"/>
                  <a:lumOff val="80000"/>
                </a:schemeClr>
              </a:gs>
              <a:gs pos="100000">
                <a:schemeClr val="accent6">
                  <a:lumMod val="20000"/>
                  <a:lumOff val="80000"/>
                </a:schemeClr>
              </a:gs>
            </a:gsLst>
            <a:lin ang="16200000" scaled="1"/>
          </a:gradFill>
          <a:ln w="9525" cap="flat" cmpd="sng" algn="ctr">
            <a:solidFill>
              <a:schemeClr val="accent6">
                <a:lumMod val="75000"/>
              </a:scheme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71954" rIns="35977" rtlCol="0" anchor="ctr">
            <a:noAutofit/>
          </a:bodyPr>
          <a:lstStyle/>
          <a:p>
            <a:pPr marL="85674" lvl="0" indent="-85674" algn="ctr" defTabSz="91385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ja-JP" altLang="en-US" sz="1300" b="1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助成希望額</a:t>
            </a:r>
            <a:endParaRPr kumimoji="0" lang="en-US" altLang="ja-JP" sz="13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4DCE282-C07B-0611-7069-ACBD0F393697}"/>
              </a:ext>
            </a:extLst>
          </p:cNvPr>
          <p:cNvSpPr txBox="1"/>
          <p:nvPr/>
        </p:nvSpPr>
        <p:spPr>
          <a:xfrm>
            <a:off x="1473374" y="6293504"/>
            <a:ext cx="3298074" cy="438339"/>
          </a:xfrm>
          <a:prstGeom prst="rect">
            <a:avLst/>
          </a:prstGeom>
          <a:solidFill>
            <a:sysClr val="window" lastClr="FFFFFF"/>
          </a:solidFill>
          <a:ln w="19050">
            <a:solidFill>
              <a:schemeClr val="accent6">
                <a:lumMod val="75000"/>
              </a:schemeClr>
            </a:solidFill>
          </a:ln>
        </p:spPr>
        <p:txBody>
          <a:bodyPr wrap="square" lIns="35977" tIns="71954" rIns="71954" rtlCol="0" anchor="ctr" anchorCtr="0">
            <a:noAutofit/>
          </a:bodyPr>
          <a:lstStyle/>
          <a:p>
            <a:pPr marL="144000" lvl="0" defTabSz="457200">
              <a:spcBef>
                <a:spcPts val="600"/>
              </a:spcBef>
              <a:defRPr/>
            </a:pPr>
            <a:r>
              <a:rPr kumimoji="0" lang="ja-JP" alt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　億　万円（令和</a:t>
            </a:r>
            <a:r>
              <a:rPr kumimoji="0" lang="en-US" altLang="ja-JP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kumimoji="0" lang="ja-JP" alt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年度～令和</a:t>
            </a:r>
            <a:r>
              <a:rPr kumimoji="0" lang="en-US" altLang="ja-JP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kumimoji="0" lang="ja-JP" alt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年度）</a:t>
            </a:r>
            <a:endParaRPr kumimoji="0" lang="en-US" altLang="ja-JP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C59DF4DF-0377-5108-5B16-1378D626D393}"/>
              </a:ext>
            </a:extLst>
          </p:cNvPr>
          <p:cNvSpPr txBox="1"/>
          <p:nvPr/>
        </p:nvSpPr>
        <p:spPr>
          <a:xfrm>
            <a:off x="6450301" y="6277127"/>
            <a:ext cx="3298074" cy="438339"/>
          </a:xfrm>
          <a:prstGeom prst="rect">
            <a:avLst/>
          </a:prstGeom>
          <a:solidFill>
            <a:sysClr val="window" lastClr="FFFFFF"/>
          </a:solidFill>
          <a:ln w="19050">
            <a:solidFill>
              <a:srgbClr val="9BBB59">
                <a:lumMod val="75000"/>
              </a:srgbClr>
            </a:solidFill>
          </a:ln>
        </p:spPr>
        <p:txBody>
          <a:bodyPr wrap="square" lIns="35977" tIns="71954" rIns="71954" rtlCol="0" anchor="ctr" anchorCtr="0">
            <a:noAutofit/>
          </a:bodyPr>
          <a:lstStyle/>
          <a:p>
            <a:pPr marL="144000" lvl="0" defTabSz="457200">
              <a:spcBef>
                <a:spcPts val="600"/>
              </a:spcBef>
              <a:defRPr/>
            </a:pPr>
            <a:r>
              <a:rPr kumimoji="0" lang="ja-JP" alt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kumimoji="0" lang="en-US" altLang="ja-JP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kumimoji="0" lang="ja-JP" alt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年度</a:t>
            </a:r>
            <a:r>
              <a:rPr kumimoji="0" lang="ja-JP" altLang="en-US" sz="12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kumimoji="0" lang="ja-JP" alt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kumimoji="0" lang="ja-JP" altLang="en-US" sz="12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●</a:t>
            </a:r>
            <a:r>
              <a:rPr kumimoji="0" lang="ja-JP" alt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年度</a:t>
            </a:r>
            <a:endParaRPr kumimoji="0" lang="en-US" altLang="ja-JP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C1AB6F6-6539-46AF-8953-5DA93DA1E116}"/>
              </a:ext>
            </a:extLst>
          </p:cNvPr>
          <p:cNvSpPr txBox="1"/>
          <p:nvPr/>
        </p:nvSpPr>
        <p:spPr>
          <a:xfrm>
            <a:off x="80990" y="62714"/>
            <a:ext cx="2880000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1200" b="1" dirty="0">
                <a:ea typeface="ＭＳ ゴシック" panose="020B0609070205080204" pitchFamily="49" charset="-128"/>
                <a:cs typeface="ＭＳ 明朝" panose="02020609040205080304" pitchFamily="17" charset="-128"/>
              </a:rPr>
              <a:t>●●関連</a:t>
            </a:r>
            <a:r>
              <a:rPr lang="ja-JP" altLang="en-US" sz="1200" b="1" dirty="0">
                <a:effectLst/>
                <a:ea typeface="ＭＳ ゴシック" panose="020B0609070205080204" pitchFamily="49" charset="-128"/>
                <a:cs typeface="ＭＳ 明朝" panose="02020609040205080304" pitchFamily="17" charset="-128"/>
              </a:rPr>
              <a:t>技術</a:t>
            </a:r>
            <a:endParaRPr lang="ja-JP" altLang="en-US" sz="2400" dirty="0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CC9AE3E7-4A5B-D8EE-90CA-545F6B1CE156}"/>
              </a:ext>
            </a:extLst>
          </p:cNvPr>
          <p:cNvSpPr/>
          <p:nvPr/>
        </p:nvSpPr>
        <p:spPr>
          <a:xfrm>
            <a:off x="5164062" y="6277126"/>
            <a:ext cx="1097947" cy="438339"/>
          </a:xfrm>
          <a:prstGeom prst="rect">
            <a:avLst/>
          </a:prstGeom>
          <a:gradFill rotWithShape="1">
            <a:gsLst>
              <a:gs pos="0">
                <a:srgbClr val="9BBB59">
                  <a:lumMod val="60000"/>
                  <a:lumOff val="40000"/>
                </a:srgbClr>
              </a:gs>
              <a:gs pos="35000">
                <a:srgbClr val="9BBB59">
                  <a:lumMod val="20000"/>
                  <a:lumOff val="80000"/>
                </a:srgbClr>
              </a:gs>
              <a:gs pos="100000">
                <a:srgbClr val="9BBB59">
                  <a:lumMod val="20000"/>
                  <a:lumOff val="8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lumMod val="7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71954" rIns="35977" rtlCol="0" anchor="ctr">
            <a:noAutofit/>
          </a:bodyPr>
          <a:lstStyle/>
          <a:p>
            <a:pPr marL="85674" lvl="0" indent="-85674" algn="ctr" defTabSz="91385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ja-JP" altLang="en-US" sz="1200" b="1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研究開発期間</a:t>
            </a:r>
            <a:endParaRPr kumimoji="0" lang="en-US" altLang="ja-JP" sz="12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9899092-0210-78B7-2769-63E9B49EB8B9}"/>
              </a:ext>
            </a:extLst>
          </p:cNvPr>
          <p:cNvSpPr txBox="1"/>
          <p:nvPr/>
        </p:nvSpPr>
        <p:spPr>
          <a:xfrm>
            <a:off x="9150134" y="99921"/>
            <a:ext cx="598241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sz="1200" dirty="0"/>
              <a:t>別紙１</a:t>
            </a:r>
            <a:endParaRPr kumimoji="1" lang="ja-JP" altLang="en-US" sz="1200" dirty="0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C0FD82D1-8419-D685-A51B-FB3DCADFF85C}"/>
              </a:ext>
            </a:extLst>
          </p:cNvPr>
          <p:cNvSpPr/>
          <p:nvPr/>
        </p:nvSpPr>
        <p:spPr>
          <a:xfrm>
            <a:off x="1136576" y="3717032"/>
            <a:ext cx="7704856" cy="227823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altLang="ja-JP" kern="0" dirty="0"/>
              <a:t>【</a:t>
            </a:r>
            <a:r>
              <a:rPr lang="ja-JP" altLang="en-US" kern="0" dirty="0"/>
              <a:t>イメージ図</a:t>
            </a:r>
            <a:r>
              <a:rPr lang="en-US" altLang="ja-JP" kern="0" dirty="0"/>
              <a:t>】</a:t>
            </a:r>
            <a:endParaRPr kumimoji="1" lang="ja-JP" altLang="en-US" sz="18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3" name="四角形吹き出し 18">
            <a:extLst>
              <a:ext uri="{FF2B5EF4-FFF2-40B4-BE49-F238E27FC236}">
                <a16:creationId xmlns:a16="http://schemas.microsoft.com/office/drawing/2014/main" id="{4456B73B-6C7F-5DEC-C572-0F5BBF951379}"/>
              </a:ext>
            </a:extLst>
          </p:cNvPr>
          <p:cNvSpPr/>
          <p:nvPr/>
        </p:nvSpPr>
        <p:spPr>
          <a:xfrm>
            <a:off x="724465" y="2260922"/>
            <a:ext cx="4652321" cy="755394"/>
          </a:xfrm>
          <a:prstGeom prst="wedgeRectCallout">
            <a:avLst>
              <a:gd name="adj1" fmla="val -33470"/>
              <a:gd name="adj2" fmla="val -66821"/>
            </a:avLst>
          </a:prstGeom>
          <a:solidFill>
            <a:srgbClr val="005298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ea"/>
                <a:cs typeface="+mn-cs"/>
              </a:rPr>
              <a:t>１</a:t>
            </a:r>
            <a:r>
              <a:rPr kumimoji="0" lang="en-US" altLang="ja-JP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ea"/>
                <a:cs typeface="+mn-cs"/>
              </a:rPr>
              <a:t>-</a:t>
            </a: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ea"/>
                <a:cs typeface="+mn-cs"/>
              </a:rPr>
              <a:t>２の要旨をベースに</a:t>
            </a:r>
            <a:r>
              <a:rPr kumimoji="0" lang="ja-JP" altLang="en-US" sz="1600" kern="0" dirty="0">
                <a:solidFill>
                  <a:schemeClr val="bg1"/>
                </a:solidFill>
                <a:latin typeface="+mn-ea"/>
              </a:rPr>
              <a:t>概要</a:t>
            </a: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ea"/>
                <a:cs typeface="+mn-cs"/>
              </a:rPr>
              <a:t>を記載</a:t>
            </a:r>
            <a:endParaRPr kumimoji="0" lang="en-US" altLang="ja-JP" sz="16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kern="0" dirty="0">
                <a:solidFill>
                  <a:schemeClr val="bg1"/>
                </a:solidFill>
                <a:latin typeface="+mn-ea"/>
              </a:rPr>
              <a:t>最大３００文字程度</a:t>
            </a:r>
            <a:endParaRPr kumimoji="0" lang="ja-JP" altLang="en-US" sz="16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ea"/>
              <a:cs typeface="+mn-cs"/>
            </a:endParaRPr>
          </a:p>
        </p:txBody>
      </p:sp>
      <p:sp>
        <p:nvSpPr>
          <p:cNvPr id="14" name="四角形吹き出し 18">
            <a:extLst>
              <a:ext uri="{FF2B5EF4-FFF2-40B4-BE49-F238E27FC236}">
                <a16:creationId xmlns:a16="http://schemas.microsoft.com/office/drawing/2014/main" id="{703C35D3-9A3C-D80A-B78A-D40925E15883}"/>
              </a:ext>
            </a:extLst>
          </p:cNvPr>
          <p:cNvSpPr/>
          <p:nvPr/>
        </p:nvSpPr>
        <p:spPr>
          <a:xfrm>
            <a:off x="461514" y="5418094"/>
            <a:ext cx="3627390" cy="577171"/>
          </a:xfrm>
          <a:prstGeom prst="wedgeRectCallout">
            <a:avLst>
              <a:gd name="adj1" fmla="val 2874"/>
              <a:gd name="adj2" fmla="val 108689"/>
            </a:avLst>
          </a:prstGeom>
          <a:solidFill>
            <a:srgbClr val="005298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ea"/>
                <a:cs typeface="+mn-cs"/>
              </a:rPr>
              <a:t>最初の２か</a:t>
            </a:r>
            <a:r>
              <a:rPr kumimoji="0" lang="ja-JP" altLang="en-US" sz="1600" kern="0" dirty="0">
                <a:solidFill>
                  <a:schemeClr val="bg1"/>
                </a:solidFill>
                <a:latin typeface="+mn-ea"/>
              </a:rPr>
              <a:t>年度分</a:t>
            </a: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ea"/>
                <a:cs typeface="+mn-cs"/>
              </a:rPr>
              <a:t>の助成希望額を記載することとし、１万円未満は四捨五入</a:t>
            </a:r>
            <a:endParaRPr kumimoji="0" lang="en-US" altLang="ja-JP" sz="16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ea"/>
              <a:cs typeface="+mn-cs"/>
            </a:endParaRPr>
          </a:p>
        </p:txBody>
      </p:sp>
      <p:sp>
        <p:nvSpPr>
          <p:cNvPr id="17" name="四角形吹き出し 18">
            <a:extLst>
              <a:ext uri="{FF2B5EF4-FFF2-40B4-BE49-F238E27FC236}">
                <a16:creationId xmlns:a16="http://schemas.microsoft.com/office/drawing/2014/main" id="{4E61B64B-474F-1FAD-E708-D7CDB4E8A09F}"/>
              </a:ext>
            </a:extLst>
          </p:cNvPr>
          <p:cNvSpPr/>
          <p:nvPr/>
        </p:nvSpPr>
        <p:spPr>
          <a:xfrm>
            <a:off x="6659250" y="45875"/>
            <a:ext cx="2315917" cy="369332"/>
          </a:xfrm>
          <a:prstGeom prst="wedgeRectCallout">
            <a:avLst>
              <a:gd name="adj1" fmla="val -54431"/>
              <a:gd name="adj2" fmla="val 92585"/>
            </a:avLst>
          </a:prstGeom>
          <a:solidFill>
            <a:srgbClr val="005298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ea"/>
                <a:cs typeface="+mn-cs"/>
              </a:rPr>
              <a:t>＜＞は削除する</a:t>
            </a:r>
            <a:endParaRPr kumimoji="0" lang="en-US" altLang="ja-JP" sz="16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ea"/>
              <a:cs typeface="+mn-cs"/>
            </a:endParaRPr>
          </a:p>
        </p:txBody>
      </p:sp>
      <p:sp>
        <p:nvSpPr>
          <p:cNvPr id="18" name="四角形吹き出し 18">
            <a:extLst>
              <a:ext uri="{FF2B5EF4-FFF2-40B4-BE49-F238E27FC236}">
                <a16:creationId xmlns:a16="http://schemas.microsoft.com/office/drawing/2014/main" id="{4C9097DF-66B1-2BF0-F385-8998217CC32F}"/>
              </a:ext>
            </a:extLst>
          </p:cNvPr>
          <p:cNvSpPr/>
          <p:nvPr/>
        </p:nvSpPr>
        <p:spPr>
          <a:xfrm>
            <a:off x="3507768" y="3538925"/>
            <a:ext cx="4162750" cy="577171"/>
          </a:xfrm>
          <a:prstGeom prst="wedgeRectCallout">
            <a:avLst>
              <a:gd name="adj1" fmla="val 1717"/>
              <a:gd name="adj2" fmla="val 114503"/>
            </a:avLst>
          </a:prstGeom>
          <a:solidFill>
            <a:srgbClr val="005298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ea"/>
                <a:cs typeface="+mn-cs"/>
              </a:rPr>
              <a:t>このページは対外的に使用する可能性もあり、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ea"/>
                <a:cs typeface="+mn-cs"/>
              </a:rPr>
              <a:t>機微な情報や商標の記載は避けること</a:t>
            </a:r>
          </a:p>
        </p:txBody>
      </p:sp>
      <p:sp>
        <p:nvSpPr>
          <p:cNvPr id="13" name="四角形吹き出し 18">
            <a:extLst>
              <a:ext uri="{FF2B5EF4-FFF2-40B4-BE49-F238E27FC236}">
                <a16:creationId xmlns:a16="http://schemas.microsoft.com/office/drawing/2014/main" id="{B5804F35-02B7-47BB-CB81-6F5AF458A56A}"/>
              </a:ext>
            </a:extLst>
          </p:cNvPr>
          <p:cNvSpPr/>
          <p:nvPr/>
        </p:nvSpPr>
        <p:spPr>
          <a:xfrm>
            <a:off x="2607686" y="-64294"/>
            <a:ext cx="2772000" cy="369332"/>
          </a:xfrm>
          <a:prstGeom prst="wedgeRectCallout">
            <a:avLst>
              <a:gd name="adj1" fmla="val -75090"/>
              <a:gd name="adj2" fmla="val 35008"/>
            </a:avLst>
          </a:prstGeom>
          <a:solidFill>
            <a:srgbClr val="005298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kern="0" dirty="0">
                <a:solidFill>
                  <a:schemeClr val="bg1"/>
                </a:solidFill>
                <a:latin typeface="+mn-ea"/>
              </a:rPr>
              <a:t>該当する技術分野を記載する</a:t>
            </a:r>
            <a:endParaRPr kumimoji="0" lang="en-US" altLang="ja-JP" sz="16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120827"/>
      </p:ext>
    </p:extLst>
  </p:cSld>
  <p:clrMapOvr>
    <a:masterClrMapping/>
  </p:clrMapOvr>
</p:sld>
</file>

<file path=ppt/theme/theme1.xml><?xml version="1.0" encoding="utf-8"?>
<a:theme xmlns:a="http://schemas.openxmlformats.org/drawingml/2006/main" name="5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アングル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ysClr val="window" lastClr="FFFFFF"/>
        </a:solidFill>
        <a:ln w="12700" cap="flat" cmpd="sng" algn="ctr">
          <a:solidFill>
            <a:sysClr val="windowText" lastClr="000000"/>
          </a:solidFill>
          <a:prstDash val="solid"/>
          <a:miter lim="800000"/>
        </a:ln>
        <a:effectLst/>
      </a:spPr>
      <a:bodyPr rtlCol="0" anchor="ctr"/>
      <a:lstStyle>
        <a:defPPr marL="0" marR="0" indent="0" algn="ctr" defTabSz="91440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1" sz="1800" b="0" i="0" u="none" strike="noStrike" kern="0" cap="none" spc="0" normalizeH="0" baseline="0" noProof="0" dirty="0">
            <a:ln>
              <a:noFill/>
            </a:ln>
            <a:solidFill>
              <a:prstClr val="white"/>
            </a:solidFill>
            <a:effectLst/>
            <a:uLnTx/>
            <a:uFillTx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140</Words>
  <Application>Microsoft Office PowerPoint</Application>
  <PresentationFormat>A4 210 x 297 mm</PresentationFormat>
  <Paragraphs>19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HGP創英角ｺﾞｼｯｸUB</vt:lpstr>
      <vt:lpstr>Meiryo UI</vt:lpstr>
      <vt:lpstr>ＭＳ Ｐゴシック</vt:lpstr>
      <vt:lpstr>ＭＳ ゴシック</vt:lpstr>
      <vt:lpstr>Arial</vt:lpstr>
      <vt:lpstr>Calibri</vt:lpstr>
      <vt:lpstr>Franklin Gothic Book</vt:lpstr>
      <vt:lpstr>Franklin Gothic Medium</vt:lpstr>
      <vt:lpstr>Wingdings</vt:lpstr>
      <vt:lpstr>5_Office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2015-07-28T07:06:48Z</dcterms:created>
  <dcterms:modified xsi:type="dcterms:W3CDTF">2026-01-08T07:31:13Z</dcterms:modified>
</cp:coreProperties>
</file>