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2">
  <p:sldMasterIdLst>
    <p:sldMasterId id="2147483648" r:id="rId4"/>
    <p:sldMasterId id="2147483657" r:id="rId5"/>
  </p:sldMasterIdLst>
  <p:notesMasterIdLst>
    <p:notesMasterId r:id="rId38"/>
  </p:notesMasterIdLst>
  <p:handoutMasterIdLst>
    <p:handoutMasterId r:id="rId39"/>
  </p:handoutMasterIdLst>
  <p:sldIdLst>
    <p:sldId id="310" r:id="rId6"/>
    <p:sldId id="257" r:id="rId7"/>
    <p:sldId id="260" r:id="rId8"/>
    <p:sldId id="261" r:id="rId9"/>
    <p:sldId id="277" r:id="rId10"/>
    <p:sldId id="273" r:id="rId11"/>
    <p:sldId id="262" r:id="rId12"/>
    <p:sldId id="285" r:id="rId13"/>
    <p:sldId id="263" r:id="rId14"/>
    <p:sldId id="278" r:id="rId15"/>
    <p:sldId id="264" r:id="rId16"/>
    <p:sldId id="268" r:id="rId17"/>
    <p:sldId id="279" r:id="rId18"/>
    <p:sldId id="306" r:id="rId19"/>
    <p:sldId id="307" r:id="rId20"/>
    <p:sldId id="266" r:id="rId21"/>
    <p:sldId id="267" r:id="rId22"/>
    <p:sldId id="284" r:id="rId23"/>
    <p:sldId id="289" r:id="rId24"/>
    <p:sldId id="308" r:id="rId25"/>
    <p:sldId id="269" r:id="rId26"/>
    <p:sldId id="295" r:id="rId27"/>
    <p:sldId id="296" r:id="rId28"/>
    <p:sldId id="297" r:id="rId29"/>
    <p:sldId id="298" r:id="rId30"/>
    <p:sldId id="299" r:id="rId31"/>
    <p:sldId id="275" r:id="rId32"/>
    <p:sldId id="276" r:id="rId33"/>
    <p:sldId id="294" r:id="rId34"/>
    <p:sldId id="281" r:id="rId35"/>
    <p:sldId id="282" r:id="rId36"/>
    <p:sldId id="293" r:id="rId3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BFCFEB"/>
    <a:srgbClr val="4076C2"/>
    <a:srgbClr val="00529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44" autoAdjust="0"/>
    <p:restoredTop sz="96242" autoAdjust="0"/>
  </p:normalViewPr>
  <p:slideViewPr>
    <p:cSldViewPr snapToGrid="0">
      <p:cViewPr varScale="1">
        <p:scale>
          <a:sx n="60" d="100"/>
          <a:sy n="60" d="100"/>
        </p:scale>
        <p:origin x="1036" y="2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AE7FC07A-0F8D-341B-642A-4F44D9EE025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8101E8A3-AB1D-2267-8BBF-4A8457D7FAE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8477E61-01E4-4BFF-A6BF-88794E8FD70E}" type="datetimeFigureOut">
              <a:rPr kumimoji="1" lang="ja-JP" altLang="en-US" smtClean="0"/>
              <a:t>2026/4/22</a:t>
            </a:fld>
            <a:endParaRPr kumimoji="1" lang="ja-JP" altLang="en-US"/>
          </a:p>
        </p:txBody>
      </p:sp>
      <p:sp>
        <p:nvSpPr>
          <p:cNvPr id="4" name="フッター プレースホルダー 3">
            <a:extLst>
              <a:ext uri="{FF2B5EF4-FFF2-40B4-BE49-F238E27FC236}">
                <a16:creationId xmlns:a16="http://schemas.microsoft.com/office/drawing/2014/main" id="{16F282C2-09BA-4B94-C466-B369A02C98A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2012081D-DF70-559C-808C-596811847C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B76FDBF-7D79-4DFD-BD7C-36031B84C70D}" type="slidenum">
              <a:rPr kumimoji="1" lang="ja-JP" altLang="en-US" smtClean="0"/>
              <a:t>‹#›</a:t>
            </a:fld>
            <a:endParaRPr kumimoji="1" lang="ja-JP" altLang="en-US"/>
          </a:p>
        </p:txBody>
      </p:sp>
    </p:spTree>
    <p:extLst>
      <p:ext uri="{BB962C8B-B14F-4D97-AF65-F5344CB8AC3E}">
        <p14:creationId xmlns:p14="http://schemas.microsoft.com/office/powerpoint/2010/main" val="14945377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8D32CC-EC77-40E4-B1D7-19B6DC61F956}" type="datetimeFigureOut">
              <a:rPr kumimoji="1" lang="ja-JP" altLang="en-US" smtClean="0"/>
              <a:t>2026/4/22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182578-5456-46EF-9345-BF5CC6E77A9B}" type="slidenum">
              <a:rPr kumimoji="1" lang="ja-JP" altLang="en-US" smtClean="0"/>
              <a:t>‹#›</a:t>
            </a:fld>
            <a:endParaRPr kumimoji="1" lang="ja-JP" altLang="en-US"/>
          </a:p>
        </p:txBody>
      </p:sp>
    </p:spTree>
    <p:extLst>
      <p:ext uri="{BB962C8B-B14F-4D97-AF65-F5344CB8AC3E}">
        <p14:creationId xmlns:p14="http://schemas.microsoft.com/office/powerpoint/2010/main" val="17360759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E182578-5456-46EF-9345-BF5CC6E77A9B}"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1987501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E182578-5456-46EF-9345-BF5CC6E77A9B}" type="slidenum">
              <a:rPr kumimoji="1" lang="ja-JP" altLang="en-US" smtClean="0"/>
              <a:t>27</a:t>
            </a:fld>
            <a:endParaRPr kumimoji="1" lang="ja-JP" altLang="en-US"/>
          </a:p>
        </p:txBody>
      </p:sp>
    </p:spTree>
    <p:extLst>
      <p:ext uri="{BB962C8B-B14F-4D97-AF65-F5344CB8AC3E}">
        <p14:creationId xmlns:p14="http://schemas.microsoft.com/office/powerpoint/2010/main" val="1056395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E59E0FA-D6BC-44C4-9D1C-0B9314A46CBE}" type="slidenum">
              <a:rPr kumimoji="1" lang="ja-JP" altLang="en-US" smtClean="0"/>
              <a:t>32</a:t>
            </a:fld>
            <a:endParaRPr kumimoji="1" lang="ja-JP" altLang="en-US"/>
          </a:p>
        </p:txBody>
      </p:sp>
    </p:spTree>
    <p:extLst>
      <p:ext uri="{BB962C8B-B14F-4D97-AF65-F5344CB8AC3E}">
        <p14:creationId xmlns:p14="http://schemas.microsoft.com/office/powerpoint/2010/main" val="3511356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rgbClr val="005298"/>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CE826F-689B-651E-ED34-9688845ADE36}"/>
              </a:ext>
            </a:extLst>
          </p:cNvPr>
          <p:cNvSpPr>
            <a:spLocks noGrp="1"/>
          </p:cNvSpPr>
          <p:nvPr>
            <p:ph type="ctrTitle"/>
          </p:nvPr>
        </p:nvSpPr>
        <p:spPr>
          <a:xfrm>
            <a:off x="1524000" y="1122363"/>
            <a:ext cx="9144000" cy="1763077"/>
          </a:xfrm>
        </p:spPr>
        <p:txBody>
          <a:bodyPr anchor="b"/>
          <a:lstStyle>
            <a:lvl1pPr algn="l">
              <a:defRPr sz="6000" b="1">
                <a:solidFill>
                  <a:schemeClr val="bg1"/>
                </a:solidFill>
              </a:defRPr>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A37E934-32B8-4720-9B8B-50597F35E77B}"/>
              </a:ext>
            </a:extLst>
          </p:cNvPr>
          <p:cNvSpPr>
            <a:spLocks noGrp="1"/>
          </p:cNvSpPr>
          <p:nvPr>
            <p:ph type="subTitle" idx="1"/>
          </p:nvPr>
        </p:nvSpPr>
        <p:spPr>
          <a:xfrm>
            <a:off x="1524000" y="3602038"/>
            <a:ext cx="9144000"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6" name="スライド番号プレースホルダー 5">
            <a:extLst>
              <a:ext uri="{FF2B5EF4-FFF2-40B4-BE49-F238E27FC236}">
                <a16:creationId xmlns:a16="http://schemas.microsoft.com/office/drawing/2014/main" id="{E6892589-9C9A-C400-1D95-30226DFB67B4}"/>
              </a:ext>
            </a:extLst>
          </p:cNvPr>
          <p:cNvSpPr>
            <a:spLocks noGrp="1"/>
          </p:cNvSpPr>
          <p:nvPr>
            <p:ph type="sldNum" sz="quarter" idx="12"/>
          </p:nvPr>
        </p:nvSpPr>
        <p:spPr/>
        <p:txBody>
          <a:bodyPr/>
          <a:lstStyle>
            <a:lvl1pPr>
              <a:defRPr>
                <a:solidFill>
                  <a:schemeClr val="bg1"/>
                </a:solidFill>
              </a:defRPr>
            </a:lvl1pPr>
          </a:lstStyle>
          <a:p>
            <a:fld id="{C70A5F03-D4B6-4535-9D15-480E5B048A38}" type="slidenum">
              <a:rPr lang="ja-JP" altLang="en-US" smtClean="0"/>
              <a:pPr/>
              <a:t>‹#›</a:t>
            </a:fld>
            <a:endParaRPr lang="ja-JP" altLang="en-US"/>
          </a:p>
        </p:txBody>
      </p:sp>
    </p:spTree>
    <p:extLst>
      <p:ext uri="{BB962C8B-B14F-4D97-AF65-F5344CB8AC3E}">
        <p14:creationId xmlns:p14="http://schemas.microsoft.com/office/powerpoint/2010/main" val="4112378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スライド番号プレースホルダー 2">
            <a:extLst>
              <a:ext uri="{FF2B5EF4-FFF2-40B4-BE49-F238E27FC236}">
                <a16:creationId xmlns:a16="http://schemas.microsoft.com/office/drawing/2014/main" id="{BA868A48-EAE8-A151-2CAF-69E485AEFF54}"/>
              </a:ext>
            </a:extLst>
          </p:cNvPr>
          <p:cNvSpPr txBox="1">
            <a:spLocks/>
          </p:cNvSpPr>
          <p:nvPr userDrawn="1"/>
        </p:nvSpPr>
        <p:spPr bwMode="auto">
          <a:xfrm>
            <a:off x="11413517" y="6597352"/>
            <a:ext cx="778485" cy="260648"/>
          </a:xfrm>
          <a:prstGeom prst="rect">
            <a:avLst/>
          </a:prstGeom>
          <a:noFill/>
          <a:ln w="9525">
            <a:noFill/>
            <a:miter lim="800000"/>
            <a:headEnd/>
            <a:tailEnd/>
          </a:ln>
          <a:effectLst/>
        </p:spPr>
        <p:txBody>
          <a:bodyPr vert="horz" wrap="square" lIns="87109" tIns="43558" rIns="87109" bIns="43558" numCol="1" anchor="ctr" anchorCtr="0" compatLnSpc="1">
            <a:prstTxWarp prst="textNoShape">
              <a:avLst/>
            </a:prstTxWarp>
          </a:bodyPr>
          <a:lstStyle>
            <a:defPPr>
              <a:defRPr lang="ja-JP"/>
            </a:defPPr>
            <a:lvl1pPr marL="0" algn="r" defTabSz="914400" rtl="0" eaLnBrk="1" latinLnBrk="0" hangingPunct="1">
              <a:defRPr kumimoji="1" sz="1200" kern="1200">
                <a:solidFill>
                  <a:srgbClr val="000000"/>
                </a:solidFill>
                <a:latin typeface="メイリオ" panose="020B0604030504040204" pitchFamily="50" charset="-128"/>
                <a:ea typeface="メイリオ" panose="020B0604030504040204"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5F9E514-8C49-426D-942F-3C83D524FF06}" type="slidenum">
              <a:rPr kumimoji="1" lang="en-US" altLang="ja-JP" sz="1400" b="0" i="0" u="none" strike="noStrike" kern="1200" cap="none" spc="0" normalizeH="0" baseline="0" noProof="0" smtClean="0">
                <a:ln>
                  <a:noFill/>
                </a:ln>
                <a:solidFill>
                  <a:srgbClr val="000000"/>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3157337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_白紙">
    <p:spTree>
      <p:nvGrpSpPr>
        <p:cNvPr id="1" name=""/>
        <p:cNvGrpSpPr/>
        <p:nvPr/>
      </p:nvGrpSpPr>
      <p:grpSpPr>
        <a:xfrm>
          <a:off x="0" y="0"/>
          <a:ext cx="0" cy="0"/>
          <a:chOff x="0" y="0"/>
          <a:chExt cx="0" cy="0"/>
        </a:xfrm>
      </p:grpSpPr>
      <p:sp>
        <p:nvSpPr>
          <p:cNvPr id="5" name="タイトル 1"/>
          <p:cNvSpPr>
            <a:spLocks noGrp="1"/>
          </p:cNvSpPr>
          <p:nvPr>
            <p:ph type="title" hasCustomPrompt="1"/>
          </p:nvPr>
        </p:nvSpPr>
        <p:spPr>
          <a:xfrm>
            <a:off x="3697" y="-47180"/>
            <a:ext cx="12188304" cy="449759"/>
          </a:xfrm>
        </p:spPr>
        <p:txBody>
          <a:bodyPr>
            <a:normAutofit/>
          </a:bodyPr>
          <a:lstStyle>
            <a:lvl1pPr algn="ctr">
              <a:defRPr sz="2000" b="1">
                <a:latin typeface="Meiryo UI" panose="020B0604030504040204" pitchFamily="50" charset="-128"/>
                <a:ea typeface="Meiryo UI" panose="020B0604030504040204" pitchFamily="50" charset="-128"/>
              </a:defRPr>
            </a:lvl1pPr>
          </a:lstStyle>
          <a:p>
            <a:r>
              <a:rPr lang="ja-JP" altLang="en-US" dirty="0"/>
              <a:t>マスタ タイトルの書式設定</a:t>
            </a:r>
          </a:p>
        </p:txBody>
      </p:sp>
      <p:cxnSp>
        <p:nvCxnSpPr>
          <p:cNvPr id="8" name="直線コネクタ 7"/>
          <p:cNvCxnSpPr>
            <a:cxnSpLocks noChangeShapeType="1"/>
          </p:cNvCxnSpPr>
          <p:nvPr userDrawn="1"/>
        </p:nvCxnSpPr>
        <p:spPr bwMode="auto">
          <a:xfrm>
            <a:off x="3696" y="438894"/>
            <a:ext cx="12184617" cy="1587"/>
          </a:xfrm>
          <a:prstGeom prst="line">
            <a:avLst/>
          </a:prstGeom>
          <a:noFill/>
          <a:ln w="63500" cmpd="thickThin" algn="ctr">
            <a:solidFill>
              <a:srgbClr val="FF9900"/>
            </a:solidFill>
            <a:round/>
            <a:headEnd/>
            <a:tailEnd/>
          </a:ln>
          <a:extLst>
            <a:ext uri="{909E8E84-426E-40DD-AFC4-6F175D3DCCD1}">
              <a14:hiddenFill xmlns:a14="http://schemas.microsoft.com/office/drawing/2010/main">
                <a:noFill/>
              </a14:hiddenFill>
            </a:ext>
          </a:extLst>
        </p:spPr>
      </p:cxnSp>
      <p:sp>
        <p:nvSpPr>
          <p:cNvPr id="6" name="スライド番号プレースホルダー 3"/>
          <p:cNvSpPr txBox="1">
            <a:spLocks/>
          </p:cNvSpPr>
          <p:nvPr userDrawn="1"/>
        </p:nvSpPr>
        <p:spPr>
          <a:xfrm>
            <a:off x="11679449" y="24350"/>
            <a:ext cx="443067" cy="359992"/>
          </a:xfrm>
          <a:prstGeom prst="roundRect">
            <a:avLst/>
          </a:prstGeom>
          <a:ln w="28575">
            <a:solidFill>
              <a:schemeClr val="bg1">
                <a:lumMod val="50000"/>
              </a:schemeClr>
            </a:solidFill>
          </a:ln>
        </p:spPr>
        <p:style>
          <a:lnRef idx="2">
            <a:schemeClr val="dk1"/>
          </a:lnRef>
          <a:fillRef idx="1">
            <a:schemeClr val="lt1"/>
          </a:fillRef>
          <a:effectRef idx="0">
            <a:schemeClr val="dk1"/>
          </a:effectRef>
          <a:fontRef idx="minor">
            <a:schemeClr val="dk1"/>
          </a:fontRef>
        </p:style>
        <p:txBody>
          <a:bodyPr vert="horz" wrap="none" lIns="91440" tIns="45720" rIns="91440" bIns="45720" rtlCol="0" anchor="ctr"/>
          <a:lstStyle>
            <a:defPPr>
              <a:defRPr lang="ja-JP"/>
            </a:defPPr>
            <a:lvl1pPr marL="0" algn="ctr" defTabSz="914400" rtl="0" eaLnBrk="1" latinLnBrk="0" hangingPunct="1">
              <a:defRPr kumimoji="1" sz="1800" b="1" kern="1200">
                <a:solidFill>
                  <a:schemeClr val="tx1"/>
                </a:solidFill>
                <a:latin typeface="+mj-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0D5569C1-63D5-49F9-9DE7-3F409A6614B3}" type="slidenum">
              <a:rPr lang="ja-JP" altLang="en-US" sz="1600" b="0" smtClean="0">
                <a:solidFill>
                  <a:schemeClr val="bg1">
                    <a:lumMod val="50000"/>
                  </a:schemeClr>
                </a:solidFill>
                <a:latin typeface="Meiryo UI" panose="020B0604030504040204" pitchFamily="50" charset="-128"/>
                <a:ea typeface="Meiryo UI" panose="020B0604030504040204" pitchFamily="50" charset="-128"/>
              </a:rPr>
              <a:pPr/>
              <a:t>‹#›</a:t>
            </a:fld>
            <a:endParaRPr lang="ja-JP" altLang="en-US" sz="1800" b="0" dirty="0">
              <a:solidFill>
                <a:schemeClr val="bg1">
                  <a:lumMod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93961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rgbClr val="005298"/>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CE826F-689B-651E-ED34-9688845ADE36}"/>
              </a:ext>
            </a:extLst>
          </p:cNvPr>
          <p:cNvSpPr>
            <a:spLocks noGrp="1"/>
          </p:cNvSpPr>
          <p:nvPr>
            <p:ph type="ctrTitle"/>
          </p:nvPr>
        </p:nvSpPr>
        <p:spPr>
          <a:xfrm>
            <a:off x="1524000" y="1122363"/>
            <a:ext cx="9144000" cy="1763077"/>
          </a:xfrm>
        </p:spPr>
        <p:txBody>
          <a:bodyPr anchor="b"/>
          <a:lstStyle>
            <a:lvl1pPr algn="l">
              <a:defRPr sz="6000" b="1">
                <a:solidFill>
                  <a:schemeClr val="bg1"/>
                </a:solidFill>
              </a:defRPr>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A37E934-32B8-4720-9B8B-50597F35E77B}"/>
              </a:ext>
            </a:extLst>
          </p:cNvPr>
          <p:cNvSpPr>
            <a:spLocks noGrp="1"/>
          </p:cNvSpPr>
          <p:nvPr>
            <p:ph type="subTitle" idx="1"/>
          </p:nvPr>
        </p:nvSpPr>
        <p:spPr>
          <a:xfrm>
            <a:off x="1524000" y="3602038"/>
            <a:ext cx="9144000"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6" name="スライド番号プレースホルダー 5">
            <a:extLst>
              <a:ext uri="{FF2B5EF4-FFF2-40B4-BE49-F238E27FC236}">
                <a16:creationId xmlns:a16="http://schemas.microsoft.com/office/drawing/2014/main" id="{E6892589-9C9A-C400-1D95-30226DFB67B4}"/>
              </a:ext>
            </a:extLst>
          </p:cNvPr>
          <p:cNvSpPr>
            <a:spLocks noGrp="1"/>
          </p:cNvSpPr>
          <p:nvPr>
            <p:ph type="sldNum" sz="quarter" idx="12"/>
          </p:nvPr>
        </p:nvSpPr>
        <p:spPr/>
        <p:txBody>
          <a:bodyPr/>
          <a:lstStyle>
            <a:lvl1pPr>
              <a:defRPr>
                <a:solidFill>
                  <a:schemeClr val="bg1"/>
                </a:solidFill>
              </a:defRPr>
            </a:lvl1pPr>
          </a:lstStyle>
          <a:p>
            <a:fld id="{C70A5F03-D4B6-4535-9D15-480E5B048A38}" type="slidenum">
              <a:rPr lang="ja-JP" altLang="en-US" smtClean="0"/>
              <a:pPr/>
              <a:t>‹#›</a:t>
            </a:fld>
            <a:endParaRPr lang="ja-JP" altLang="en-US"/>
          </a:p>
        </p:txBody>
      </p:sp>
    </p:spTree>
    <p:extLst>
      <p:ext uri="{BB962C8B-B14F-4D97-AF65-F5344CB8AC3E}">
        <p14:creationId xmlns:p14="http://schemas.microsoft.com/office/powerpoint/2010/main" val="858661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スライド番号プレースホルダー 2">
            <a:extLst>
              <a:ext uri="{FF2B5EF4-FFF2-40B4-BE49-F238E27FC236}">
                <a16:creationId xmlns:a16="http://schemas.microsoft.com/office/drawing/2014/main" id="{BA868A48-EAE8-A151-2CAF-69E485AEFF54}"/>
              </a:ext>
            </a:extLst>
          </p:cNvPr>
          <p:cNvSpPr txBox="1">
            <a:spLocks/>
          </p:cNvSpPr>
          <p:nvPr userDrawn="1"/>
        </p:nvSpPr>
        <p:spPr bwMode="auto">
          <a:xfrm>
            <a:off x="11402364" y="6575047"/>
            <a:ext cx="778485" cy="260648"/>
          </a:xfrm>
          <a:prstGeom prst="rect">
            <a:avLst/>
          </a:prstGeom>
          <a:noFill/>
          <a:ln w="9525">
            <a:noFill/>
            <a:miter lim="800000"/>
            <a:headEnd/>
            <a:tailEnd/>
          </a:ln>
          <a:effectLst/>
        </p:spPr>
        <p:txBody>
          <a:bodyPr vert="horz" wrap="square" lIns="87109" tIns="43558" rIns="87109" bIns="43558" numCol="1" anchor="ctr" anchorCtr="0" compatLnSpc="1">
            <a:prstTxWarp prst="textNoShape">
              <a:avLst/>
            </a:prstTxWarp>
          </a:bodyPr>
          <a:lstStyle>
            <a:defPPr>
              <a:defRPr lang="ja-JP"/>
            </a:defPPr>
            <a:lvl1pPr marL="0" algn="r" defTabSz="914400" rtl="0" eaLnBrk="1" latinLnBrk="0" hangingPunct="1">
              <a:defRPr kumimoji="1" sz="1200" kern="1200">
                <a:solidFill>
                  <a:srgbClr val="000000"/>
                </a:solidFill>
                <a:latin typeface="メイリオ" panose="020B0604030504040204" pitchFamily="50" charset="-128"/>
                <a:ea typeface="メイリオ" panose="020B0604030504040204"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5F9E514-8C49-426D-942F-3C83D524FF06}" type="slidenum">
              <a:rPr kumimoji="1" lang="en-US" altLang="ja-JP" sz="1400" b="0" i="0" u="none" strike="noStrike" kern="1200" cap="none" spc="0" normalizeH="0" baseline="0" noProof="0" smtClean="0">
                <a:ln>
                  <a:noFill/>
                </a:ln>
                <a:solidFill>
                  <a:srgbClr val="000000"/>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580872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白紙">
    <p:spTree>
      <p:nvGrpSpPr>
        <p:cNvPr id="1" name=""/>
        <p:cNvGrpSpPr/>
        <p:nvPr/>
      </p:nvGrpSpPr>
      <p:grpSpPr>
        <a:xfrm>
          <a:off x="0" y="0"/>
          <a:ext cx="0" cy="0"/>
          <a:chOff x="0" y="0"/>
          <a:chExt cx="0" cy="0"/>
        </a:xfrm>
      </p:grpSpPr>
      <p:sp>
        <p:nvSpPr>
          <p:cNvPr id="5" name="タイトル 1"/>
          <p:cNvSpPr>
            <a:spLocks noGrp="1"/>
          </p:cNvSpPr>
          <p:nvPr>
            <p:ph type="title" hasCustomPrompt="1"/>
          </p:nvPr>
        </p:nvSpPr>
        <p:spPr>
          <a:xfrm>
            <a:off x="3697" y="-47180"/>
            <a:ext cx="12188304" cy="449759"/>
          </a:xfrm>
        </p:spPr>
        <p:txBody>
          <a:bodyPr>
            <a:normAutofit/>
          </a:bodyPr>
          <a:lstStyle>
            <a:lvl1pPr algn="ctr">
              <a:defRPr sz="2000" b="1">
                <a:latin typeface="Meiryo UI" panose="020B0604030504040204" pitchFamily="50" charset="-128"/>
                <a:ea typeface="Meiryo UI" panose="020B0604030504040204" pitchFamily="50" charset="-128"/>
              </a:defRPr>
            </a:lvl1pPr>
          </a:lstStyle>
          <a:p>
            <a:r>
              <a:rPr lang="ja-JP" altLang="en-US" dirty="0"/>
              <a:t>マスタ タイトルの書式設定</a:t>
            </a:r>
          </a:p>
        </p:txBody>
      </p:sp>
      <p:cxnSp>
        <p:nvCxnSpPr>
          <p:cNvPr id="8" name="直線コネクタ 7"/>
          <p:cNvCxnSpPr>
            <a:cxnSpLocks noChangeShapeType="1"/>
          </p:cNvCxnSpPr>
          <p:nvPr userDrawn="1"/>
        </p:nvCxnSpPr>
        <p:spPr bwMode="auto">
          <a:xfrm>
            <a:off x="3696" y="438894"/>
            <a:ext cx="12184617" cy="1587"/>
          </a:xfrm>
          <a:prstGeom prst="line">
            <a:avLst/>
          </a:prstGeom>
          <a:noFill/>
          <a:ln w="63500" cmpd="thickThin" algn="ctr">
            <a:solidFill>
              <a:srgbClr val="FF9900"/>
            </a:solidFill>
            <a:round/>
            <a:headEnd/>
            <a:tailEnd/>
          </a:ln>
          <a:extLst>
            <a:ext uri="{909E8E84-426E-40DD-AFC4-6F175D3DCCD1}">
              <a14:hiddenFill xmlns:a14="http://schemas.microsoft.com/office/drawing/2010/main">
                <a:noFill/>
              </a14:hiddenFill>
            </a:ext>
          </a:extLst>
        </p:spPr>
      </p:cxnSp>
      <p:sp>
        <p:nvSpPr>
          <p:cNvPr id="6" name="スライド番号プレースホルダー 3"/>
          <p:cNvSpPr txBox="1">
            <a:spLocks/>
          </p:cNvSpPr>
          <p:nvPr userDrawn="1"/>
        </p:nvSpPr>
        <p:spPr>
          <a:xfrm>
            <a:off x="11679449" y="24350"/>
            <a:ext cx="443067" cy="359992"/>
          </a:xfrm>
          <a:prstGeom prst="roundRect">
            <a:avLst/>
          </a:prstGeom>
          <a:ln w="28575">
            <a:solidFill>
              <a:schemeClr val="bg1">
                <a:lumMod val="50000"/>
              </a:schemeClr>
            </a:solidFill>
          </a:ln>
        </p:spPr>
        <p:style>
          <a:lnRef idx="2">
            <a:schemeClr val="dk1"/>
          </a:lnRef>
          <a:fillRef idx="1">
            <a:schemeClr val="lt1"/>
          </a:fillRef>
          <a:effectRef idx="0">
            <a:schemeClr val="dk1"/>
          </a:effectRef>
          <a:fontRef idx="minor">
            <a:schemeClr val="dk1"/>
          </a:fontRef>
        </p:style>
        <p:txBody>
          <a:bodyPr vert="horz" wrap="none" lIns="91440" tIns="45720" rIns="91440" bIns="45720" rtlCol="0" anchor="ctr"/>
          <a:lstStyle>
            <a:defPPr>
              <a:defRPr lang="ja-JP"/>
            </a:defPPr>
            <a:lvl1pPr marL="0" algn="ctr" defTabSz="914400" rtl="0" eaLnBrk="1" latinLnBrk="0" hangingPunct="1">
              <a:defRPr kumimoji="1" sz="1800" b="1" kern="1200">
                <a:solidFill>
                  <a:schemeClr val="tx1"/>
                </a:solidFill>
                <a:latin typeface="+mj-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0D5569C1-63D5-49F9-9DE7-3F409A6614B3}" type="slidenum">
              <a:rPr lang="ja-JP" altLang="en-US" sz="1600" b="0" smtClean="0">
                <a:solidFill>
                  <a:schemeClr val="bg1">
                    <a:lumMod val="50000"/>
                  </a:schemeClr>
                </a:solidFill>
                <a:latin typeface="Meiryo UI" panose="020B0604030504040204" pitchFamily="50" charset="-128"/>
                <a:ea typeface="Meiryo UI" panose="020B0604030504040204" pitchFamily="50" charset="-128"/>
              </a:rPr>
              <a:pPr/>
              <a:t>‹#›</a:t>
            </a:fld>
            <a:endParaRPr lang="ja-JP" altLang="en-US" sz="1800" b="0" dirty="0">
              <a:solidFill>
                <a:schemeClr val="bg1">
                  <a:lumMod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2617990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C30D551-CEC6-24A6-13F1-3BD425ECB5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85DCFFA-E068-4A4C-42EE-CB4F84F514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1CD05A2E-350D-5204-44F7-16B532DFED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0A5F03-D4B6-4535-9D15-480E5B048A38}" type="slidenum">
              <a:rPr kumimoji="1" lang="ja-JP" altLang="en-US" smtClean="0"/>
              <a:t>‹#›</a:t>
            </a:fld>
            <a:endParaRPr kumimoji="1" lang="ja-JP" altLang="en-US"/>
          </a:p>
        </p:txBody>
      </p:sp>
    </p:spTree>
    <p:extLst>
      <p:ext uri="{BB962C8B-B14F-4D97-AF65-F5344CB8AC3E}">
        <p14:creationId xmlns:p14="http://schemas.microsoft.com/office/powerpoint/2010/main" val="3419932459"/>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6" r:id="rId3"/>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C30D551-CEC6-24A6-13F1-3BD425ECB5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85DCFFA-E068-4A4C-42EE-CB4F84F514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1CD05A2E-350D-5204-44F7-16B532DFED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0A5F03-D4B6-4535-9D15-480E5B048A38}" type="slidenum">
              <a:rPr kumimoji="1" lang="ja-JP" altLang="en-US" smtClean="0"/>
              <a:t>‹#›</a:t>
            </a:fld>
            <a:endParaRPr kumimoji="1" lang="ja-JP" altLang="en-US"/>
          </a:p>
        </p:txBody>
      </p:sp>
    </p:spTree>
    <p:extLst>
      <p:ext uri="{BB962C8B-B14F-4D97-AF65-F5344CB8AC3E}">
        <p14:creationId xmlns:p14="http://schemas.microsoft.com/office/powerpoint/2010/main" val="1307947369"/>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soumu.go.jp/main_content/000867569.pdf"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5CEB0F-515D-932A-0FA0-9ABB3A1E9F1E}"/>
              </a:ext>
            </a:extLst>
          </p:cNvPr>
          <p:cNvSpPr>
            <a:spLocks noGrp="1"/>
          </p:cNvSpPr>
          <p:nvPr>
            <p:ph type="ctrTitle"/>
          </p:nvPr>
        </p:nvSpPr>
        <p:spPr>
          <a:xfrm>
            <a:off x="717884" y="161096"/>
            <a:ext cx="9144000" cy="753134"/>
          </a:xfrm>
        </p:spPr>
        <p:txBody>
          <a:bodyPr>
            <a:normAutofit/>
          </a:bodyPr>
          <a:lstStyle/>
          <a:p>
            <a:r>
              <a:rPr kumimoji="1" lang="ja-JP" altLang="en-US" sz="4000" dirty="0">
                <a:solidFill>
                  <a:schemeClr val="tx1"/>
                </a:solidFill>
              </a:rPr>
              <a:t>（</a:t>
            </a:r>
            <a:r>
              <a:rPr lang="ja-JP" altLang="en-US" sz="4000" dirty="0">
                <a:solidFill>
                  <a:schemeClr val="tx1"/>
                </a:solidFill>
              </a:rPr>
              <a:t>研究開発プロジェクト名</a:t>
            </a:r>
            <a:r>
              <a:rPr kumimoji="1" lang="ja-JP" altLang="en-US" sz="4000" dirty="0">
                <a:solidFill>
                  <a:schemeClr val="tx1"/>
                </a:solidFill>
              </a:rPr>
              <a:t>）</a:t>
            </a:r>
          </a:p>
        </p:txBody>
      </p:sp>
      <p:sp>
        <p:nvSpPr>
          <p:cNvPr id="3" name="字幕 2">
            <a:extLst>
              <a:ext uri="{FF2B5EF4-FFF2-40B4-BE49-F238E27FC236}">
                <a16:creationId xmlns:a16="http://schemas.microsoft.com/office/drawing/2014/main" id="{DF3D3FD2-BCE3-E0B7-30D3-464EE04F2EA1}"/>
              </a:ext>
            </a:extLst>
          </p:cNvPr>
          <p:cNvSpPr>
            <a:spLocks noGrp="1"/>
          </p:cNvSpPr>
          <p:nvPr>
            <p:ph type="subTitle" idx="1"/>
          </p:nvPr>
        </p:nvSpPr>
        <p:spPr>
          <a:xfrm>
            <a:off x="1403684" y="1627296"/>
            <a:ext cx="9144000" cy="475012"/>
          </a:xfrm>
        </p:spPr>
        <p:txBody>
          <a:bodyPr>
            <a:normAutofit/>
          </a:bodyPr>
          <a:lstStyle/>
          <a:p>
            <a:pPr algn="l"/>
            <a:r>
              <a:rPr lang="ja-JP" altLang="en-US" dirty="0">
                <a:solidFill>
                  <a:schemeClr val="tx1"/>
                </a:solidFill>
              </a:rPr>
              <a:t>提供者名：</a:t>
            </a:r>
            <a:r>
              <a:rPr lang="en-US" altLang="ja-JP" dirty="0">
                <a:solidFill>
                  <a:schemeClr val="tx1"/>
                </a:solidFill>
              </a:rPr>
              <a:t>A</a:t>
            </a:r>
            <a:r>
              <a:rPr lang="ja-JP" altLang="en-US" dirty="0">
                <a:solidFill>
                  <a:schemeClr val="tx1"/>
                </a:solidFill>
              </a:rPr>
              <a:t>社（代表提案者）、</a:t>
            </a:r>
            <a:r>
              <a:rPr lang="en-US" altLang="ja-JP" dirty="0">
                <a:solidFill>
                  <a:schemeClr val="tx1"/>
                </a:solidFill>
              </a:rPr>
              <a:t>B</a:t>
            </a:r>
            <a:r>
              <a:rPr lang="ja-JP" altLang="en-US" dirty="0">
                <a:solidFill>
                  <a:schemeClr val="tx1"/>
                </a:solidFill>
              </a:rPr>
              <a:t>社（共同提案者）</a:t>
            </a:r>
            <a:r>
              <a:rPr lang="en-US" altLang="ja-JP" dirty="0">
                <a:solidFill>
                  <a:schemeClr val="tx1"/>
                </a:solidFill>
              </a:rPr>
              <a:t>…</a:t>
            </a:r>
            <a:endParaRPr kumimoji="1" lang="ja-JP" altLang="en-US" dirty="0">
              <a:solidFill>
                <a:schemeClr val="tx1"/>
              </a:solidFill>
            </a:endParaRPr>
          </a:p>
        </p:txBody>
      </p:sp>
      <p:cxnSp>
        <p:nvCxnSpPr>
          <p:cNvPr id="6" name="直線コネクタ 5">
            <a:extLst>
              <a:ext uri="{FF2B5EF4-FFF2-40B4-BE49-F238E27FC236}">
                <a16:creationId xmlns:a16="http://schemas.microsoft.com/office/drawing/2014/main" id="{F703544F-253F-98A4-D565-4E5F46FD65B3}"/>
              </a:ext>
            </a:extLst>
          </p:cNvPr>
          <p:cNvCxnSpPr/>
          <p:nvPr/>
        </p:nvCxnSpPr>
        <p:spPr>
          <a:xfrm>
            <a:off x="945403" y="984535"/>
            <a:ext cx="1003323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C9D10777-E69D-D51F-7D9E-250E58FA3E82}"/>
              </a:ext>
            </a:extLst>
          </p:cNvPr>
          <p:cNvSpPr txBox="1">
            <a:spLocks/>
          </p:cNvSpPr>
          <p:nvPr/>
        </p:nvSpPr>
        <p:spPr bwMode="blackWhite">
          <a:xfrm>
            <a:off x="1652630" y="2254751"/>
            <a:ext cx="9803059" cy="4522565"/>
          </a:xfrm>
          <a:prstGeom prst="rect">
            <a:avLst/>
          </a:prstGeom>
        </p:spPr>
        <p:txBody>
          <a:bodyPr vert="horz" wrap="square" lIns="0" tIns="0" rIns="0" bIns="0" rtlCol="0" anchor="t">
            <a:noAutofit/>
          </a:bodyPr>
          <a:lstStyle>
            <a:lvl1pPr algn="l" defTabSz="914400" rtl="0" eaLnBrk="1" latinLnBrk="0" hangingPunct="1">
              <a:lnSpc>
                <a:spcPct val="90000"/>
              </a:lnSpc>
              <a:spcBef>
                <a:spcPct val="0"/>
              </a:spcBef>
              <a:buNone/>
              <a:defRPr sz="5400" kern="1200">
                <a:solidFill>
                  <a:schemeClr val="bg1"/>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＜記載に当たっての注意事項＞</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ワードの</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提案書本体の内容を説明する資料として作成する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こと。</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様式の項目に従って、現時点で記載できる範囲で、</a:t>
            </a:r>
            <a:r>
              <a:rPr lang="ja-JP" altLang="en-US" sz="1100" b="1" dirty="0">
                <a:solidFill>
                  <a:prstClr val="black"/>
                </a:solidFill>
                <a:latin typeface="游ゴシック" panose="020B0400000000000000" pitchFamily="50" charset="-128"/>
                <a:ea typeface="游ゴシック" panose="020B0400000000000000" pitchFamily="50" charset="-128"/>
              </a:rPr>
              <a:t>可能な</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限り具体的に記入の上、提案すること。</a:t>
            </a: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各項目には、真に必要な説明・表・グラフ等のみ記載することとし、関連する説明・表・グラフ等は補足資料として</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８　その他</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に記載すること。</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各項目については必要に応じ、図や表等を使用しわかりやすく記載すること。なお、本様式の表・図・体裁・文章量は必要に応じて変えても差し支えない。なお、図や表等における重要なポイントについては文書（テキスト）として記載すること。</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記載にあたっては、「情報通信審議会 革新的情報通信技術</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WG</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とりまとめ」（</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hlinkClick r:id="rId2">
                  <a:extLst>
                    <a:ext uri="{A12FA001-AC4F-418D-AE19-62706E023703}">
                      <ahyp:hlinkClr xmlns:ahyp="http://schemas.microsoft.com/office/drawing/2018/hyperlinkcolor" val="tx"/>
                    </a:ext>
                  </a:extLst>
                </a:hlinkClick>
              </a:rPr>
              <a:t>https://www.soumu.go.jp/main_content/000867569.pdf</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）における「事業面からの評価項目」について十分検討いただき、</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特に以下の内容を必ず記載する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こと。</a:t>
            </a:r>
          </a:p>
          <a:p>
            <a:pPr marL="590550" marR="0" lvl="0" indent="-228600" algn="l" defTabSz="914400" rtl="0" eaLnBrk="1" fontAlgn="auto" latinLnBrk="0" hangingPunct="1">
              <a:lnSpc>
                <a:spcPct val="100000"/>
              </a:lnSpc>
              <a:spcBef>
                <a:spcPts val="600"/>
              </a:spcBef>
              <a:spcAft>
                <a:spcPts val="0"/>
              </a:spcAft>
              <a:buClrTx/>
              <a:buSzTx/>
              <a:buFont typeface="+mj-ea"/>
              <a:buAutoNum type="circleNumDbPlain"/>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市場機会の認識　「</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Where</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」（どこで（＝誰に対して））「</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When</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」（いつ（頃））</a:t>
            </a:r>
          </a:p>
          <a:p>
            <a:pPr marL="590550" marR="0" lvl="0" indent="-228600" algn="l" defTabSz="914400" rtl="0" eaLnBrk="1" fontAlgn="auto" latinLnBrk="0" hangingPunct="1">
              <a:lnSpc>
                <a:spcPct val="100000"/>
              </a:lnSpc>
              <a:spcBef>
                <a:spcPts val="600"/>
              </a:spcBef>
              <a:spcAft>
                <a:spcPts val="0"/>
              </a:spcAft>
              <a:buClrTx/>
              <a:buSzTx/>
              <a:buFont typeface="+mj-ea"/>
              <a:buAutoNum type="circleNumDbPlain"/>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事業内容、競争優位性　「</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What</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」（何を）、「</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Why</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」（なぜ）</a:t>
            </a:r>
          </a:p>
          <a:p>
            <a:pPr marL="590550" marR="0" lvl="0" indent="-228600" algn="l" defTabSz="914400" rtl="0" eaLnBrk="1" fontAlgn="auto" latinLnBrk="0" hangingPunct="1">
              <a:lnSpc>
                <a:spcPct val="100000"/>
              </a:lnSpc>
              <a:spcBef>
                <a:spcPts val="600"/>
              </a:spcBef>
              <a:spcAft>
                <a:spcPts val="0"/>
              </a:spcAft>
              <a:buClrTx/>
              <a:buSzTx/>
              <a:buFont typeface="+mj-ea"/>
              <a:buAutoNum type="circleNumDbPlain"/>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経営コミットメント・事業計画・推進体制　「</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Who</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」（誰が）、「</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How</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」（どうやって）</a:t>
            </a:r>
          </a:p>
          <a:p>
            <a:pPr marL="538163" marR="0" lvl="0" indent="0" algn="l" defTabSz="914400" rtl="0" eaLnBrk="1" fontAlgn="auto" latinLnBrk="0" hangingPunct="1">
              <a:lnSpc>
                <a:spcPct val="100000"/>
              </a:lnSpc>
              <a:spcBef>
                <a:spcPts val="60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　今後実施する予定の取組や構想段階の内容を含む。</a:t>
            </a: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事実・データ等の記載は、その出典を明記すること。</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各ページの記載ガイド（青色のボックス）は提出時に削除すること。</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必要に応じて、参考資料（自由様式）を挿入して差し支えない。</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提出された本提案書の情報は本基金事業以外の目的には使用しない。国立研究開発法人情報通信研究機構（</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NICT</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）が設置する外部評価委員会の委員、</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NICT</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の担当者及び総務省の担当者以外には提供しない。</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１－１項及び１－２項は今後の公募時の関連資料作成のために参照することがあるため、対外的に公表して問題ない内容とすること。２項以降の内容は対外的な公表は行わない。</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indent="-176213">
              <a:lnSpc>
                <a:spcPct val="100000"/>
              </a:lnSpc>
              <a:spcBef>
                <a:spcPts val="600"/>
              </a:spcBef>
              <a:buFont typeface="Arial" panose="020B0604020202020204" pitchFamily="34" charset="0"/>
              <a:buChar char="•"/>
            </a:pPr>
            <a:r>
              <a:rPr lang="ja-JP" altLang="en-US" sz="1100" dirty="0">
                <a:solidFill>
                  <a:schemeClr val="tx1"/>
                </a:solidFill>
                <a:latin typeface="游ゴシック" panose="020B0400000000000000" pitchFamily="50" charset="-128"/>
                <a:ea typeface="游ゴシック" panose="020B0400000000000000" pitchFamily="50" charset="-128"/>
              </a:rPr>
              <a:t>金額は、原則、消費税抜の額を記載すること。</a:t>
            </a:r>
            <a:endParaRPr lang="en-US" altLang="ja-JP" sz="1100" dirty="0">
              <a:solidFill>
                <a:schemeClr val="tx1"/>
              </a:solidFill>
              <a:latin typeface="游ゴシック" panose="020B0400000000000000" pitchFamily="50" charset="-128"/>
              <a:ea typeface="游ゴシック" panose="020B0400000000000000" pitchFamily="50" charset="-128"/>
            </a:endParaRPr>
          </a:p>
        </p:txBody>
      </p:sp>
      <p:sp>
        <p:nvSpPr>
          <p:cNvPr id="10" name="テキスト ボックス 1">
            <a:extLst>
              <a:ext uri="{FF2B5EF4-FFF2-40B4-BE49-F238E27FC236}">
                <a16:creationId xmlns:a16="http://schemas.microsoft.com/office/drawing/2014/main" id="{F8DDCE9F-D473-7C62-3C5C-41762BC7114F}"/>
              </a:ext>
            </a:extLst>
          </p:cNvPr>
          <p:cNvSpPr txBox="1"/>
          <p:nvPr/>
        </p:nvSpPr>
        <p:spPr>
          <a:xfrm>
            <a:off x="10824748" y="285082"/>
            <a:ext cx="1261884" cy="461665"/>
          </a:xfrm>
          <a:prstGeom prst="rect">
            <a:avLst/>
          </a:prstGeom>
          <a:solidFill>
            <a:sysClr val="window" lastClr="FFFFFF"/>
          </a:solidFill>
          <a:ln w="25400" cap="flat" cmpd="sng" algn="ctr">
            <a:solidFill>
              <a:sysClr val="windowText" lastClr="000000"/>
            </a:solidFill>
            <a:prstDash val="solid"/>
          </a:ln>
          <a:effectLst/>
        </p:spPr>
        <p:txBody>
          <a:bodyPr wrap="none" rtlCol="0">
            <a:spAutoFit/>
          </a:bodyPr>
          <a:lstStyle/>
          <a:p>
            <a:pPr marL="0" marR="0" lvl="0" indent="0" algn="just" defTabSz="914400" rtl="0" eaLnBrk="1" fontAlgn="base" latinLnBrk="0" hangingPunct="1">
              <a:lnSpc>
                <a:spcPct val="100000"/>
              </a:lnSpc>
              <a:spcBef>
                <a:spcPts val="0"/>
              </a:spcBef>
              <a:spcAft>
                <a:spcPts val="0"/>
              </a:spcAft>
              <a:buClrTx/>
              <a:buSzTx/>
              <a:buFontTx/>
              <a:buNone/>
              <a:tabLst/>
              <a:defRPr/>
            </a:pPr>
            <a:r>
              <a:rPr kumimoji="1" lang="ja-JP" altLang="en-US" sz="1200" b="0" i="0" u="none" strike="noStrike" kern="100" cap="none" spc="0" normalizeH="0" baseline="0" noProof="0" dirty="0">
                <a:ln>
                  <a:noFill/>
                </a:ln>
                <a:solidFill>
                  <a:srgbClr val="000000"/>
                </a:solidFill>
                <a:effectLst/>
                <a:uLnTx/>
                <a:uFillTx/>
                <a:latin typeface="游明朝" panose="02020400000000000000" pitchFamily="18" charset="-128"/>
                <a:ea typeface="ＭＳ ゴシック" panose="020B0609070205080204" pitchFamily="49" charset="-128"/>
                <a:cs typeface="Times New Roman" panose="02020603050405020304" pitchFamily="18" charset="0"/>
              </a:rPr>
              <a:t>予備調査</a:t>
            </a:r>
            <a:endParaRPr kumimoji="1" lang="en-US" altLang="ja-JP" sz="1200" b="0" i="0" u="none" strike="noStrike" kern="100" cap="none" spc="0" normalizeH="0" baseline="0" noProof="0" dirty="0">
              <a:ln>
                <a:noFill/>
              </a:ln>
              <a:solidFill>
                <a:srgbClr val="000000"/>
              </a:solidFill>
              <a:effectLst/>
              <a:uLnTx/>
              <a:uFillTx/>
              <a:latin typeface="游明朝" panose="02020400000000000000" pitchFamily="18" charset="-128"/>
              <a:ea typeface="ＭＳ ゴシック" panose="020B0609070205080204" pitchFamily="49" charset="-128"/>
              <a:cs typeface="Times New Roman" panose="02020603050405020304" pitchFamily="18" charset="0"/>
            </a:endParaRPr>
          </a:p>
          <a:p>
            <a:pPr marL="0" marR="0" lvl="0" indent="0" algn="just" defTabSz="914400" rtl="0" eaLnBrk="1" fontAlgn="base" latinLnBrk="0" hangingPunct="1">
              <a:lnSpc>
                <a:spcPct val="100000"/>
              </a:lnSpc>
              <a:spcBef>
                <a:spcPts val="0"/>
              </a:spcBef>
              <a:spcAft>
                <a:spcPts val="0"/>
              </a:spcAft>
              <a:buClrTx/>
              <a:buSzTx/>
              <a:buFontTx/>
              <a:buNone/>
              <a:tabLst/>
              <a:defRPr/>
            </a:pPr>
            <a:r>
              <a:rPr kumimoji="1" lang="ja-JP" altLang="en-US" sz="1200" b="0" i="0" u="none" strike="noStrike" kern="100" cap="none" spc="0" normalizeH="0" baseline="0" noProof="0" dirty="0">
                <a:ln>
                  <a:noFill/>
                </a:ln>
                <a:solidFill>
                  <a:srgbClr val="000000"/>
                </a:solidFill>
                <a:effectLst/>
                <a:uLnTx/>
                <a:uFillTx/>
                <a:latin typeface="游明朝" panose="02020400000000000000" pitchFamily="18" charset="-128"/>
                <a:ea typeface="ＭＳ ゴシック" panose="020B0609070205080204" pitchFamily="49" charset="-128"/>
                <a:cs typeface="Times New Roman" panose="02020603050405020304" pitchFamily="18" charset="0"/>
              </a:rPr>
              <a:t>提案書概要様式</a:t>
            </a:r>
            <a:endParaRPr kumimoji="1" lang="ja-JP" altLang="en-US" sz="105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p:txBody>
      </p:sp>
      <p:sp>
        <p:nvSpPr>
          <p:cNvPr id="11" name="四角形吹き出し 18">
            <a:extLst>
              <a:ext uri="{FF2B5EF4-FFF2-40B4-BE49-F238E27FC236}">
                <a16:creationId xmlns:a16="http://schemas.microsoft.com/office/drawing/2014/main" id="{90D2DCFF-60D9-6458-72B3-9686655D2F48}"/>
              </a:ext>
            </a:extLst>
          </p:cNvPr>
          <p:cNvSpPr/>
          <p:nvPr/>
        </p:nvSpPr>
        <p:spPr>
          <a:xfrm>
            <a:off x="7700210" y="1140479"/>
            <a:ext cx="2743672" cy="334374"/>
          </a:xfrm>
          <a:prstGeom prst="wedgeRectCallout">
            <a:avLst>
              <a:gd name="adj1" fmla="val -68661"/>
              <a:gd name="adj2" fmla="val -169889"/>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提案者によるプロジェクト名を記載する。</a:t>
            </a:r>
            <a:endPar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4" name="正方形/長方形 3">
            <a:extLst>
              <a:ext uri="{FF2B5EF4-FFF2-40B4-BE49-F238E27FC236}">
                <a16:creationId xmlns:a16="http://schemas.microsoft.com/office/drawing/2014/main" id="{34365418-1A41-0E66-D8F9-54952D57200C}"/>
              </a:ext>
            </a:extLst>
          </p:cNvPr>
          <p:cNvSpPr/>
          <p:nvPr/>
        </p:nvSpPr>
        <p:spPr>
          <a:xfrm>
            <a:off x="2003254" y="3604213"/>
            <a:ext cx="9467671" cy="136689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222175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4833D8C7-759A-41A2-B8A6-075899D3D7B3}"/>
              </a:ext>
            </a:extLst>
          </p:cNvPr>
          <p:cNvSpPr txBox="1"/>
          <p:nvPr/>
        </p:nvSpPr>
        <p:spPr>
          <a:xfrm>
            <a:off x="413155" y="738091"/>
            <a:ext cx="11166395" cy="2616101"/>
          </a:xfrm>
          <a:prstGeom prst="rect">
            <a:avLst/>
          </a:prstGeom>
          <a:noFill/>
        </p:spPr>
        <p:txBody>
          <a:bodyPr wrap="square" rtlCol="0">
            <a:spAutoFit/>
          </a:bodyPr>
          <a:lstStyle/>
          <a:p>
            <a:pPr marL="965200" indent="-247650">
              <a:spcBef>
                <a:spcPts val="600"/>
              </a:spcBef>
            </a:pPr>
            <a:r>
              <a:rPr lang="ja-JP" altLang="en-US" dirty="0">
                <a:solidFill>
                  <a:schemeClr val="accent1"/>
                </a:solidFill>
              </a:rPr>
              <a:t>＜本事業で目指す</a:t>
            </a:r>
            <a:r>
              <a:rPr lang="ja-JP" altLang="en-US" b="1" dirty="0">
                <a:solidFill>
                  <a:schemeClr val="accent1"/>
                </a:solidFill>
              </a:rPr>
              <a:t>野心的な目標（市場シェア等）</a:t>
            </a:r>
            <a:r>
              <a:rPr lang="ja-JP" altLang="en-US" dirty="0">
                <a:solidFill>
                  <a:schemeClr val="accent1"/>
                </a:solidFill>
              </a:rPr>
              <a:t>を記載する（</a:t>
            </a:r>
            <a:r>
              <a:rPr lang="en-US" altLang="ja-JP" dirty="0">
                <a:solidFill>
                  <a:schemeClr val="accent1"/>
                </a:solidFill>
              </a:rPr>
              <a:t>3-5</a:t>
            </a:r>
            <a:r>
              <a:rPr lang="ja-JP" altLang="en-US" dirty="0">
                <a:solidFill>
                  <a:schemeClr val="accent1"/>
                </a:solidFill>
              </a:rPr>
              <a:t>で記載する助成による具体的な効果についても触れること）。</a:t>
            </a:r>
            <a:r>
              <a:rPr lang="ja-JP" altLang="ja-JP" dirty="0">
                <a:solidFill>
                  <a:schemeClr val="accent1"/>
                </a:solidFill>
              </a:rPr>
              <a:t>本事業は国際競争力の強化等を目指したものであり、</a:t>
            </a:r>
            <a:r>
              <a:rPr lang="ja-JP" altLang="en-US" dirty="0">
                <a:solidFill>
                  <a:schemeClr val="accent1"/>
                </a:solidFill>
              </a:rPr>
              <a:t>世界市場におけるシェアを一定程度確保する等、高い目標を設定する。国際的な競争優位性を獲得していく「シナリオ」、「ストーリー」を記載する。＞</a:t>
            </a:r>
            <a:endParaRPr lang="en-US" altLang="ja-JP" dirty="0">
              <a:solidFill>
                <a:schemeClr val="accent1"/>
              </a:solidFill>
            </a:endParaRPr>
          </a:p>
          <a:p>
            <a:pPr marL="965200" indent="-247650">
              <a:spcBef>
                <a:spcPts val="600"/>
              </a:spcBef>
            </a:pPr>
            <a:r>
              <a:rPr lang="ja-JP" altLang="en-US" i="1" dirty="0">
                <a:solidFill>
                  <a:schemeClr val="accent1"/>
                </a:solidFill>
              </a:rPr>
              <a:t>概要：</a:t>
            </a:r>
          </a:p>
          <a:p>
            <a:pPr marL="965200" indent="-247650">
              <a:spcBef>
                <a:spcPts val="600"/>
              </a:spcBef>
            </a:pPr>
            <a:r>
              <a:rPr lang="ja-JP" altLang="en-US" i="1" dirty="0">
                <a:solidFill>
                  <a:schemeClr val="accent1"/>
                </a:solidFill>
              </a:rPr>
              <a:t>目的：</a:t>
            </a:r>
          </a:p>
          <a:p>
            <a:pPr marL="965200" indent="-247650">
              <a:spcBef>
                <a:spcPts val="600"/>
              </a:spcBef>
            </a:pPr>
            <a:r>
              <a:rPr lang="ja-JP" altLang="en-US" i="1" dirty="0">
                <a:solidFill>
                  <a:schemeClr val="accent1"/>
                </a:solidFill>
              </a:rPr>
              <a:t>野心的な目標（市場シェア等）・達成時期：</a:t>
            </a:r>
          </a:p>
          <a:p>
            <a:pPr marL="965200" indent="-247650">
              <a:spcBef>
                <a:spcPts val="600"/>
              </a:spcBef>
            </a:pPr>
            <a:r>
              <a:rPr lang="ja-JP" altLang="en-US" i="1" dirty="0">
                <a:solidFill>
                  <a:schemeClr val="accent1"/>
                </a:solidFill>
              </a:rPr>
              <a:t>国際的な競争優位性を獲得するストーリー：</a:t>
            </a:r>
          </a:p>
        </p:txBody>
      </p:sp>
      <p:sp>
        <p:nvSpPr>
          <p:cNvPr id="6" name="四角形吹き出し 18">
            <a:extLst>
              <a:ext uri="{FF2B5EF4-FFF2-40B4-BE49-F238E27FC236}">
                <a16:creationId xmlns:a16="http://schemas.microsoft.com/office/drawing/2014/main" id="{47BE142E-D3C9-4FC9-A949-E971068CF257}"/>
              </a:ext>
            </a:extLst>
          </p:cNvPr>
          <p:cNvSpPr/>
          <p:nvPr/>
        </p:nvSpPr>
        <p:spPr>
          <a:xfrm>
            <a:off x="7366443" y="2027404"/>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7" name="正方形/長方形 6">
            <a:extLst>
              <a:ext uri="{FF2B5EF4-FFF2-40B4-BE49-F238E27FC236}">
                <a16:creationId xmlns:a16="http://schemas.microsoft.com/office/drawing/2014/main" id="{0DF4CF25-7424-489C-8460-B7566FB7527E}"/>
              </a:ext>
            </a:extLst>
          </p:cNvPr>
          <p:cNvSpPr/>
          <p:nvPr/>
        </p:nvSpPr>
        <p:spPr>
          <a:xfrm>
            <a:off x="1025495" y="681033"/>
            <a:ext cx="10554056" cy="5835917"/>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4E9ABF86-D241-8D75-9C9A-783EF07A161E}"/>
              </a:ext>
            </a:extLst>
          </p:cNvPr>
          <p:cNvSpPr>
            <a:spLocks noGrp="1"/>
          </p:cNvSpPr>
          <p:nvPr>
            <p:ph type="title" idx="4294967295"/>
          </p:nvPr>
        </p:nvSpPr>
        <p:spPr>
          <a:xfrm>
            <a:off x="597567" y="159853"/>
            <a:ext cx="10515600" cy="366473"/>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３</a:t>
            </a:r>
            <a:r>
              <a:rPr kumimoji="1" lang="en-US" altLang="ja-JP" sz="1800" b="1" dirty="0">
                <a:latin typeface="游ゴシック" panose="020B0400000000000000" pitchFamily="50" charset="-128"/>
                <a:ea typeface="游ゴシック" panose="020B0400000000000000" pitchFamily="50" charset="-128"/>
              </a:rPr>
              <a:t>-</a:t>
            </a:r>
            <a:r>
              <a:rPr kumimoji="1" lang="ja-JP" altLang="en-US" sz="1800" b="1" dirty="0">
                <a:latin typeface="游ゴシック" panose="020B0400000000000000" pitchFamily="50" charset="-128"/>
                <a:ea typeface="游ゴシック" panose="020B0400000000000000" pitchFamily="50" charset="-128"/>
              </a:rPr>
              <a:t>２　野心的な目標</a:t>
            </a:r>
          </a:p>
        </p:txBody>
      </p:sp>
    </p:spTree>
    <p:extLst>
      <p:ext uri="{BB962C8B-B14F-4D97-AF65-F5344CB8AC3E}">
        <p14:creationId xmlns:p14="http://schemas.microsoft.com/office/powerpoint/2010/main" val="3124476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78F5E97-9A88-DA4C-443A-A238FC572606}"/>
              </a:ext>
            </a:extLst>
          </p:cNvPr>
          <p:cNvSpPr txBox="1"/>
          <p:nvPr/>
        </p:nvSpPr>
        <p:spPr>
          <a:xfrm>
            <a:off x="239904" y="691471"/>
            <a:ext cx="11365685" cy="5770811"/>
          </a:xfrm>
          <a:prstGeom prst="rect">
            <a:avLst/>
          </a:prstGeom>
          <a:noFill/>
        </p:spPr>
        <p:txBody>
          <a:bodyPr wrap="square" rtlCol="0">
            <a:spAutoFit/>
          </a:bodyPr>
          <a:lstStyle/>
          <a:p>
            <a:pPr marL="952500" indent="-234950">
              <a:spcBef>
                <a:spcPts val="600"/>
              </a:spcBef>
            </a:pPr>
            <a:r>
              <a:rPr lang="ja-JP" altLang="en-US" dirty="0">
                <a:solidFill>
                  <a:schemeClr val="accent1"/>
                </a:solidFill>
              </a:rPr>
              <a:t>＜研究開発の成果によって提供する商材（ハード、ソフト、サービスなど）が顧客に対して、</a:t>
            </a:r>
            <a:r>
              <a:rPr lang="ja-JP" altLang="ja-JP" dirty="0">
                <a:solidFill>
                  <a:schemeClr val="accent1"/>
                </a:solidFill>
              </a:rPr>
              <a:t>自社</a:t>
            </a:r>
            <a:r>
              <a:rPr lang="en-US" altLang="ja-JP" dirty="0">
                <a:solidFill>
                  <a:schemeClr val="accent1"/>
                </a:solidFill>
              </a:rPr>
              <a:t>/</a:t>
            </a:r>
            <a:r>
              <a:rPr lang="ja-JP" altLang="ja-JP" dirty="0">
                <a:solidFill>
                  <a:schemeClr val="accent1"/>
                </a:solidFill>
              </a:rPr>
              <a:t>競合他社の提供する</a:t>
            </a:r>
            <a:r>
              <a:rPr lang="ja-JP" altLang="en-US" dirty="0">
                <a:solidFill>
                  <a:schemeClr val="accent1"/>
                </a:solidFill>
              </a:rPr>
              <a:t>既存の製品・サービスに比して十分な顧客価値を提供し、国内市場に加え海外市場においても競争力や優位性を有している／有することが期待されるか（例：収容能力が</a:t>
            </a:r>
            <a:r>
              <a:rPr lang="en-US" altLang="ja-JP" dirty="0">
                <a:solidFill>
                  <a:schemeClr val="accent1"/>
                </a:solidFill>
              </a:rPr>
              <a:t>2</a:t>
            </a:r>
            <a:r>
              <a:rPr lang="ja-JP" altLang="en-US" dirty="0">
                <a:solidFill>
                  <a:schemeClr val="accent1"/>
                </a:solidFill>
              </a:rPr>
              <a:t>倍等）、競争力や優位性を持続させるために行っている取組・工夫、他グループと比して競争優位性を持つための仲間作りに係る取組（例：キープレイヤーへの出資、フォーラム（デファクト標準、市場普及のための国際団体の設立など）等の活用等の手段、時期）等について具体的な数字、実績、計画等を記載する。</a:t>
            </a:r>
            <a:r>
              <a:rPr lang="ja-JP" altLang="en-US" b="1" dirty="0">
                <a:solidFill>
                  <a:schemeClr val="accent1"/>
                </a:solidFill>
              </a:rPr>
              <a:t>特に競合他社については、当該競合他社の「現状」と比較するのではなく、競合社も一定の時間を経て研究開発がなされ、技術が進歩することを想定して記載する。</a:t>
            </a:r>
            <a:r>
              <a:rPr lang="ja-JP" altLang="en-US" dirty="0">
                <a:solidFill>
                  <a:schemeClr val="accent1"/>
                </a:solidFill>
              </a:rPr>
              <a:t>＞</a:t>
            </a:r>
            <a:endParaRPr lang="en-US" altLang="ja-JP" dirty="0">
              <a:solidFill>
                <a:schemeClr val="accent1"/>
              </a:solidFill>
            </a:endParaRPr>
          </a:p>
          <a:p>
            <a:pPr marL="952500" indent="-234950">
              <a:spcBef>
                <a:spcPts val="600"/>
              </a:spcBef>
            </a:pPr>
            <a:r>
              <a:rPr lang="ja-JP" altLang="en-US" dirty="0">
                <a:solidFill>
                  <a:schemeClr val="accent1"/>
                </a:solidFill>
              </a:rPr>
              <a:t>＜文章に入れてほしい内容＞</a:t>
            </a:r>
            <a:endParaRPr lang="en-US" altLang="ja-JP" dirty="0">
              <a:solidFill>
                <a:schemeClr val="accent1"/>
              </a:solidFill>
            </a:endParaRPr>
          </a:p>
          <a:p>
            <a:pPr marL="1255713" indent="-273050">
              <a:spcBef>
                <a:spcPts val="600"/>
              </a:spcBef>
              <a:buFont typeface="Wingdings" panose="05000000000000000000" pitchFamily="2" charset="2"/>
              <a:buChar char="l"/>
            </a:pPr>
            <a:r>
              <a:rPr lang="ja-JP" altLang="en-US" dirty="0">
                <a:solidFill>
                  <a:schemeClr val="accent1"/>
                </a:solidFill>
                <a:latin typeface="游ゴシック" panose="020F0502020204030204"/>
                <a:ea typeface="游ゴシック" panose="020B0400000000000000" pitchFamily="50" charset="-128"/>
              </a:rPr>
              <a:t>市場の競争優位の源泉が今日と将来（いつの時点か明記）でどう変化すると見立てているのか</a:t>
            </a:r>
            <a:endParaRPr lang="en-US" altLang="ja-JP" dirty="0">
              <a:solidFill>
                <a:schemeClr val="accent1"/>
              </a:solidFill>
              <a:latin typeface="游ゴシック" panose="020F0502020204030204"/>
              <a:ea typeface="游ゴシック" panose="020B0400000000000000" pitchFamily="50" charset="-128"/>
            </a:endParaRPr>
          </a:p>
          <a:p>
            <a:pPr marL="1255713" indent="-273050">
              <a:spcBef>
                <a:spcPts val="600"/>
              </a:spcBef>
              <a:buFont typeface="Wingdings" panose="05000000000000000000" pitchFamily="2" charset="2"/>
              <a:buChar char="l"/>
            </a:pPr>
            <a:r>
              <a:rPr kumimoji="1" lang="ja-JP" altLang="en-US"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rPr>
              <a:t>その中で、自社の競争優位はどこで構築可能と考えているのか</a:t>
            </a:r>
            <a:r>
              <a:rPr lang="ja-JP" altLang="en-US" dirty="0">
                <a:solidFill>
                  <a:schemeClr val="accent1"/>
                </a:solidFill>
              </a:rPr>
              <a:t>（市場における現状のシェア率等、市場における自社の立ち位置と野心的な目標との関係も記載）</a:t>
            </a:r>
            <a:endParaRPr kumimoji="1" lang="en-US" altLang="ja-JP"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endParaRPr>
          </a:p>
          <a:p>
            <a:pPr marL="1255713" indent="-273050">
              <a:spcBef>
                <a:spcPts val="600"/>
              </a:spcBef>
              <a:buFont typeface="Wingdings" panose="05000000000000000000" pitchFamily="2" charset="2"/>
              <a:buChar char="l"/>
            </a:pPr>
            <a:r>
              <a:rPr kumimoji="1" lang="ja-JP" altLang="en-US"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rPr>
              <a:t>それは競合がどういう取組を進めている（来る）という前提によるのか</a:t>
            </a:r>
            <a:endParaRPr kumimoji="1" lang="en-US" altLang="ja-JP"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endParaRPr>
          </a:p>
          <a:p>
            <a:pPr marL="1255713" indent="-273050">
              <a:spcBef>
                <a:spcPts val="600"/>
              </a:spcBef>
              <a:buFont typeface="Wingdings" panose="05000000000000000000" pitchFamily="2" charset="2"/>
              <a:buChar char="l"/>
            </a:pPr>
            <a:r>
              <a:rPr kumimoji="1" lang="ja-JP" altLang="en-US"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rPr>
              <a:t>顧客基盤、営業力、商流（有している顧客とその顧客基盤の優位性を確保する営業力、商流）</a:t>
            </a:r>
          </a:p>
          <a:p>
            <a:pPr marL="1255713" indent="-273050">
              <a:spcBef>
                <a:spcPts val="600"/>
              </a:spcBef>
              <a:buFont typeface="Wingdings" panose="05000000000000000000" pitchFamily="2" charset="2"/>
              <a:buChar char="l"/>
            </a:pPr>
            <a:r>
              <a:rPr kumimoji="1" lang="ja-JP" altLang="en-US"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rPr>
              <a:t>顧客提供価値（顧客が感じる価値、具体的には顧客事業への定量的な効果）</a:t>
            </a:r>
            <a:endParaRPr kumimoji="1" lang="en-US" altLang="ja-JP"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endParaRPr>
          </a:p>
          <a:p>
            <a:pPr marL="952500" marR="0" lvl="0" indent="-2349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r>
              <a:rPr lang="ja-JP" altLang="en-US" dirty="0">
                <a:solidFill>
                  <a:srgbClr val="4472C4"/>
                </a:solidFill>
                <a:latin typeface="游ゴシック" panose="020F0502020204030204"/>
                <a:ea typeface="游ゴシック" panose="020B0400000000000000" pitchFamily="50" charset="-128"/>
              </a:rPr>
              <a:t>表や図などで示してほしい内容（例）</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1255713" indent="-273050">
              <a:spcBef>
                <a:spcPts val="600"/>
              </a:spcBef>
              <a:buFont typeface="Wingdings" panose="05000000000000000000" pitchFamily="2" charset="2"/>
              <a:buChar char="l"/>
            </a:pPr>
            <a:r>
              <a:rPr lang="ja-JP" altLang="en-US" dirty="0">
                <a:solidFill>
                  <a:schemeClr val="accent1"/>
                </a:solidFill>
                <a:latin typeface="游ゴシック" panose="020F0502020204030204"/>
                <a:ea typeface="游ゴシック" panose="020B0400000000000000" pitchFamily="50" charset="-128"/>
              </a:rPr>
              <a:t>どの要素が競争軸の中心になると思っているのか</a:t>
            </a:r>
            <a:endParaRPr lang="en-US" altLang="ja-JP" dirty="0">
              <a:solidFill>
                <a:schemeClr val="accent1"/>
              </a:solidFill>
              <a:latin typeface="游ゴシック" panose="020F0502020204030204"/>
              <a:ea typeface="游ゴシック" panose="020B0400000000000000" pitchFamily="50" charset="-128"/>
            </a:endParaRPr>
          </a:p>
          <a:p>
            <a:pPr marL="1255713" indent="-273050">
              <a:spcBef>
                <a:spcPts val="600"/>
              </a:spcBef>
              <a:buFont typeface="Wingdings" panose="05000000000000000000" pitchFamily="2" charset="2"/>
              <a:buChar char="l"/>
            </a:pPr>
            <a:r>
              <a:rPr lang="ja-JP" altLang="en-US" dirty="0">
                <a:solidFill>
                  <a:schemeClr val="accent1"/>
                </a:solidFill>
                <a:latin typeface="游ゴシック" panose="020F0502020204030204"/>
                <a:ea typeface="游ゴシック" panose="020B0400000000000000" pitchFamily="50" charset="-128"/>
              </a:rPr>
              <a:t>将来の時間軸についていつを中心に置いているのか</a:t>
            </a:r>
            <a:endParaRPr lang="en-US" altLang="ja-JP" dirty="0">
              <a:solidFill>
                <a:schemeClr val="accent1"/>
              </a:solidFill>
              <a:latin typeface="游ゴシック" panose="020F0502020204030204"/>
              <a:ea typeface="游ゴシック" panose="020B0400000000000000" pitchFamily="50" charset="-128"/>
            </a:endParaRPr>
          </a:p>
        </p:txBody>
      </p:sp>
      <p:sp>
        <p:nvSpPr>
          <p:cNvPr id="4" name="正方形/長方形 3">
            <a:extLst>
              <a:ext uri="{FF2B5EF4-FFF2-40B4-BE49-F238E27FC236}">
                <a16:creationId xmlns:a16="http://schemas.microsoft.com/office/drawing/2014/main" id="{398C72C8-CF29-3BB5-AEF7-82B83DAF7CDA}"/>
              </a:ext>
            </a:extLst>
          </p:cNvPr>
          <p:cNvSpPr/>
          <p:nvPr/>
        </p:nvSpPr>
        <p:spPr>
          <a:xfrm>
            <a:off x="879689" y="579685"/>
            <a:ext cx="10754775" cy="6019187"/>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タイトル 2">
            <a:extLst>
              <a:ext uri="{FF2B5EF4-FFF2-40B4-BE49-F238E27FC236}">
                <a16:creationId xmlns:a16="http://schemas.microsoft.com/office/drawing/2014/main" id="{FC1E0A23-F2D2-2C57-B289-1D9EE4E10D67}"/>
              </a:ext>
            </a:extLst>
          </p:cNvPr>
          <p:cNvSpPr>
            <a:spLocks noGrp="1"/>
          </p:cNvSpPr>
          <p:nvPr>
            <p:ph type="title" idx="4294967295"/>
          </p:nvPr>
        </p:nvSpPr>
        <p:spPr>
          <a:xfrm>
            <a:off x="612448" y="154203"/>
            <a:ext cx="10515600" cy="332707"/>
          </a:xfrm>
        </p:spPr>
        <p:txBody>
          <a:bodyPr>
            <a:noAutofit/>
          </a:bodyPr>
          <a:lstStyle/>
          <a:p>
            <a:r>
              <a:rPr kumimoji="1" lang="ja-JP" altLang="en-US" sz="1800" b="1" dirty="0">
                <a:latin typeface="游ゴシック" panose="020B0400000000000000" pitchFamily="50" charset="-128"/>
                <a:ea typeface="游ゴシック" panose="020B0400000000000000" pitchFamily="50" charset="-128"/>
              </a:rPr>
              <a:t>３</a:t>
            </a:r>
            <a:r>
              <a:rPr kumimoji="1" lang="en-US" altLang="ja-JP" sz="1800" b="1" dirty="0">
                <a:latin typeface="游ゴシック" panose="020B0400000000000000" pitchFamily="50" charset="-128"/>
                <a:ea typeface="游ゴシック" panose="020B0400000000000000" pitchFamily="50" charset="-128"/>
              </a:rPr>
              <a:t>-</a:t>
            </a:r>
            <a:r>
              <a:rPr kumimoji="1" lang="ja-JP" altLang="en-US" sz="1800" b="1" dirty="0">
                <a:latin typeface="游ゴシック" panose="020B0400000000000000" pitchFamily="50" charset="-128"/>
                <a:ea typeface="游ゴシック" panose="020B0400000000000000" pitchFamily="50" charset="-128"/>
              </a:rPr>
              <a:t>３　既存製品や競合他社等と比較した競争力・優位性</a:t>
            </a:r>
          </a:p>
        </p:txBody>
      </p:sp>
    </p:spTree>
    <p:extLst>
      <p:ext uri="{BB962C8B-B14F-4D97-AF65-F5344CB8AC3E}">
        <p14:creationId xmlns:p14="http://schemas.microsoft.com/office/powerpoint/2010/main" val="346604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C40BFF3-4C92-125F-0670-28BEB72A8923}"/>
              </a:ext>
            </a:extLst>
          </p:cNvPr>
          <p:cNvSpPr txBox="1"/>
          <p:nvPr/>
        </p:nvSpPr>
        <p:spPr>
          <a:xfrm>
            <a:off x="413157" y="479535"/>
            <a:ext cx="11166395" cy="6355586"/>
          </a:xfrm>
          <a:prstGeom prst="rect">
            <a:avLst/>
          </a:prstGeom>
          <a:noFill/>
        </p:spPr>
        <p:txBody>
          <a:bodyPr wrap="square" rtlCol="0">
            <a:spAutoFit/>
          </a:bodyPr>
          <a:lstStyle/>
          <a:p>
            <a:pPr marL="927100" indent="-209550">
              <a:spcBef>
                <a:spcPts val="600"/>
              </a:spcBef>
            </a:pPr>
            <a:r>
              <a:rPr lang="ja-JP" altLang="en-US" sz="1400" dirty="0">
                <a:solidFill>
                  <a:schemeClr val="accent1"/>
                </a:solidFill>
              </a:rPr>
              <a:t>＜提案者のビジネス上のリソース（海外拠点）や提案者の協業先、ビジネス上のアライアンス、フォーラム等に基づき、どのようにそれらを活用してどのように顧客に訴求し、商流やサプライチェーンをどのように確保して、市場獲得に向けたビジネスモデルを構築するかを記載する。（例えば、サブスクリプション、エコシステムなどの単純に抽象化または図式化した事業構造を記載いただくなども考えられる）将来想定する協業先やアライアンス、フォーラムを活用するのであれば、その協業やアライアンスの締結時期、フォーラムへの参加時期も情報として含めること。＞</a:t>
            </a:r>
            <a:endParaRPr lang="en-US" altLang="ja-JP" sz="1400" dirty="0">
              <a:solidFill>
                <a:schemeClr val="accent1"/>
              </a:solidFill>
            </a:endParaRPr>
          </a:p>
          <a:p>
            <a:pPr marL="927100" indent="-209550">
              <a:spcBef>
                <a:spcPts val="600"/>
              </a:spcBef>
            </a:pPr>
            <a:r>
              <a:rPr lang="ja-JP" altLang="en-US" sz="1400" dirty="0"/>
              <a:t>（１）提案者のビジネス上のリソース（海外拠点等を含む）</a:t>
            </a:r>
          </a:p>
          <a:p>
            <a:pPr marL="1433513" indent="-358775">
              <a:spcBef>
                <a:spcPts val="600"/>
              </a:spcBef>
              <a:buFont typeface="Wingdings" panose="05000000000000000000" pitchFamily="2" charset="2"/>
              <a:buChar char="l"/>
            </a:pPr>
            <a:r>
              <a:rPr lang="en-US" altLang="ja-JP" sz="1400" dirty="0">
                <a:solidFill>
                  <a:schemeClr val="accent1"/>
                </a:solidFill>
              </a:rPr>
              <a:t>XXXX</a:t>
            </a:r>
          </a:p>
          <a:p>
            <a:pPr marL="1433513" indent="-358775">
              <a:spcBef>
                <a:spcPts val="600"/>
              </a:spcBef>
              <a:buFont typeface="Wingdings" panose="05000000000000000000" pitchFamily="2" charset="2"/>
              <a:buChar char="l"/>
            </a:pPr>
            <a:r>
              <a:rPr lang="en-US" altLang="ja-JP" sz="1400" dirty="0">
                <a:solidFill>
                  <a:schemeClr val="accent1"/>
                </a:solidFill>
              </a:rPr>
              <a:t>XXXX</a:t>
            </a:r>
          </a:p>
          <a:p>
            <a:pPr marL="927100" indent="-209550">
              <a:spcBef>
                <a:spcPts val="600"/>
              </a:spcBef>
            </a:pPr>
            <a:r>
              <a:rPr lang="ja-JP" altLang="en-US" sz="1400" dirty="0"/>
              <a:t>（２）協業先のビジネス上のリソース（海外拠点等を含む）</a:t>
            </a:r>
          </a:p>
          <a:p>
            <a:pPr marL="1433513" indent="-358775">
              <a:spcBef>
                <a:spcPts val="600"/>
              </a:spcBef>
              <a:buFont typeface="Wingdings" panose="05000000000000000000" pitchFamily="2" charset="2"/>
              <a:buChar char="l"/>
            </a:pPr>
            <a:r>
              <a:rPr lang="en-US" altLang="ja-JP" sz="1400" dirty="0">
                <a:solidFill>
                  <a:schemeClr val="accent1"/>
                </a:solidFill>
              </a:rPr>
              <a:t>XXXX</a:t>
            </a:r>
          </a:p>
          <a:p>
            <a:pPr marL="1433513" indent="-358775">
              <a:spcBef>
                <a:spcPts val="600"/>
              </a:spcBef>
              <a:buFont typeface="Wingdings" panose="05000000000000000000" pitchFamily="2" charset="2"/>
              <a:buChar char="l"/>
            </a:pPr>
            <a:r>
              <a:rPr lang="en-US" altLang="ja-JP" sz="1400" dirty="0">
                <a:solidFill>
                  <a:schemeClr val="accent1"/>
                </a:solidFill>
              </a:rPr>
              <a:t>XXXX</a:t>
            </a:r>
          </a:p>
          <a:p>
            <a:pPr marL="927100" indent="-209550">
              <a:spcBef>
                <a:spcPts val="600"/>
              </a:spcBef>
            </a:pPr>
            <a:r>
              <a:rPr lang="ja-JP" altLang="en-US" sz="1400" dirty="0"/>
              <a:t>（３）提案者と協業先のビジネス上のアライアンス</a:t>
            </a:r>
          </a:p>
          <a:p>
            <a:pPr marL="1433513" indent="-358775">
              <a:spcBef>
                <a:spcPts val="600"/>
              </a:spcBef>
              <a:buFont typeface="Wingdings" panose="05000000000000000000" pitchFamily="2" charset="2"/>
              <a:buChar char="l"/>
            </a:pPr>
            <a:r>
              <a:rPr lang="en-US" altLang="ja-JP" sz="1400" dirty="0">
                <a:solidFill>
                  <a:schemeClr val="accent1"/>
                </a:solidFill>
              </a:rPr>
              <a:t>XXXX</a:t>
            </a:r>
          </a:p>
          <a:p>
            <a:pPr marL="1433513" indent="-358775">
              <a:spcBef>
                <a:spcPts val="600"/>
              </a:spcBef>
              <a:buFont typeface="Wingdings" panose="05000000000000000000" pitchFamily="2" charset="2"/>
              <a:buChar char="l"/>
            </a:pPr>
            <a:r>
              <a:rPr lang="en-US" altLang="ja-JP" sz="1400" dirty="0">
                <a:solidFill>
                  <a:schemeClr val="accent1"/>
                </a:solidFill>
              </a:rPr>
              <a:t>XXXX</a:t>
            </a:r>
            <a:r>
              <a:rPr lang="ja-JP" altLang="en-US" sz="1400" dirty="0">
                <a:solidFill>
                  <a:schemeClr val="accent1"/>
                </a:solidFill>
              </a:rPr>
              <a:t>（予定）（締結時期：○年○月）</a:t>
            </a:r>
          </a:p>
          <a:p>
            <a:pPr marL="927100" indent="-209550">
              <a:spcBef>
                <a:spcPts val="600"/>
              </a:spcBef>
            </a:pPr>
            <a:r>
              <a:rPr lang="ja-JP" altLang="en-US" sz="1400" dirty="0"/>
              <a:t>（４）関連する企業フォーラム</a:t>
            </a:r>
          </a:p>
          <a:p>
            <a:pPr marL="1433513" indent="-358775">
              <a:spcBef>
                <a:spcPts val="600"/>
              </a:spcBef>
              <a:buFont typeface="Wingdings" panose="05000000000000000000" pitchFamily="2" charset="2"/>
              <a:buChar char="l"/>
            </a:pPr>
            <a:r>
              <a:rPr lang="en-US" altLang="ja-JP" sz="1400" dirty="0">
                <a:solidFill>
                  <a:schemeClr val="accent1"/>
                </a:solidFill>
              </a:rPr>
              <a:t>XXXX</a:t>
            </a:r>
          </a:p>
          <a:p>
            <a:pPr marL="1433513" indent="-358775">
              <a:spcBef>
                <a:spcPts val="600"/>
              </a:spcBef>
              <a:buFont typeface="Wingdings" panose="05000000000000000000" pitchFamily="2" charset="2"/>
              <a:buChar char="l"/>
            </a:pPr>
            <a:r>
              <a:rPr lang="en-US" altLang="ja-JP" sz="1400" dirty="0">
                <a:solidFill>
                  <a:schemeClr val="accent1"/>
                </a:solidFill>
              </a:rPr>
              <a:t>XXXX</a:t>
            </a:r>
            <a:r>
              <a:rPr lang="ja-JP" altLang="en-US" sz="1400" dirty="0">
                <a:solidFill>
                  <a:schemeClr val="accent1"/>
                </a:solidFill>
              </a:rPr>
              <a:t>（予定）（参画時期：○年○月）</a:t>
            </a:r>
          </a:p>
          <a:p>
            <a:pPr marL="927100" indent="-209550">
              <a:spcBef>
                <a:spcPts val="600"/>
              </a:spcBef>
            </a:pPr>
            <a:r>
              <a:rPr lang="ja-JP" altLang="en-US" sz="1400" dirty="0"/>
              <a:t>（５）（その他）</a:t>
            </a:r>
          </a:p>
          <a:p>
            <a:pPr marL="1433513" indent="-358775">
              <a:spcBef>
                <a:spcPts val="600"/>
              </a:spcBef>
              <a:buFont typeface="Wingdings" panose="05000000000000000000" pitchFamily="2" charset="2"/>
              <a:buChar char="l"/>
            </a:pPr>
            <a:r>
              <a:rPr lang="en-US" altLang="ja-JP" sz="1400" dirty="0">
                <a:solidFill>
                  <a:schemeClr val="accent1"/>
                </a:solidFill>
              </a:rPr>
              <a:t>XXXX</a:t>
            </a:r>
          </a:p>
          <a:p>
            <a:pPr marL="1433513" indent="-358775">
              <a:spcBef>
                <a:spcPts val="600"/>
              </a:spcBef>
              <a:buFont typeface="Wingdings" panose="05000000000000000000" pitchFamily="2" charset="2"/>
              <a:buChar char="l"/>
            </a:pPr>
            <a:r>
              <a:rPr lang="en-US" altLang="ja-JP" sz="1400" dirty="0">
                <a:solidFill>
                  <a:schemeClr val="accent1"/>
                </a:solidFill>
              </a:rPr>
              <a:t>XXXX</a:t>
            </a:r>
            <a:r>
              <a:rPr lang="ja-JP" altLang="en-US" sz="1400" dirty="0">
                <a:solidFill>
                  <a:schemeClr val="accent1"/>
                </a:solidFill>
              </a:rPr>
              <a:t>（予定）</a:t>
            </a:r>
          </a:p>
          <a:p>
            <a:pPr marL="927100" indent="-209550">
              <a:spcBef>
                <a:spcPts val="600"/>
              </a:spcBef>
            </a:pPr>
            <a:r>
              <a:rPr lang="ja-JP" altLang="en-US" sz="1400" dirty="0"/>
              <a:t>（６）（１）～（５）を活用してどのように顧客に訴求し、商流やサプライチェーンをどのように確保して、市場獲得に向けたビジネスモデルを構築するか</a:t>
            </a:r>
          </a:p>
          <a:p>
            <a:pPr marL="1433513" indent="-358775">
              <a:spcBef>
                <a:spcPts val="600"/>
              </a:spcBef>
              <a:buFont typeface="Wingdings" panose="05000000000000000000" pitchFamily="2" charset="2"/>
              <a:buChar char="l"/>
            </a:pPr>
            <a:r>
              <a:rPr lang="en-US" altLang="ja-JP" sz="1400" dirty="0">
                <a:solidFill>
                  <a:schemeClr val="accent1"/>
                </a:solidFill>
              </a:rPr>
              <a:t>XXX</a:t>
            </a:r>
            <a:endParaRPr lang="en-US" altLang="ja-JP" sz="1600" dirty="0">
              <a:solidFill>
                <a:schemeClr val="accent1"/>
              </a:solidFill>
            </a:endParaRPr>
          </a:p>
        </p:txBody>
      </p:sp>
      <p:sp>
        <p:nvSpPr>
          <p:cNvPr id="3" name="四角形吹き出し 18">
            <a:extLst>
              <a:ext uri="{FF2B5EF4-FFF2-40B4-BE49-F238E27FC236}">
                <a16:creationId xmlns:a16="http://schemas.microsoft.com/office/drawing/2014/main" id="{5319D27E-B1AF-D004-5E68-7B955215AC55}"/>
              </a:ext>
            </a:extLst>
          </p:cNvPr>
          <p:cNvSpPr/>
          <p:nvPr/>
        </p:nvSpPr>
        <p:spPr>
          <a:xfrm>
            <a:off x="7075006" y="2362938"/>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4" name="正方形/長方形 3">
            <a:extLst>
              <a:ext uri="{FF2B5EF4-FFF2-40B4-BE49-F238E27FC236}">
                <a16:creationId xmlns:a16="http://schemas.microsoft.com/office/drawing/2014/main" id="{EB167213-9E0D-DA69-417C-A241EDFFB915}"/>
              </a:ext>
            </a:extLst>
          </p:cNvPr>
          <p:cNvSpPr/>
          <p:nvPr/>
        </p:nvSpPr>
        <p:spPr>
          <a:xfrm>
            <a:off x="1031186" y="478564"/>
            <a:ext cx="10554056" cy="6234086"/>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タイトル 5">
            <a:extLst>
              <a:ext uri="{FF2B5EF4-FFF2-40B4-BE49-F238E27FC236}">
                <a16:creationId xmlns:a16="http://schemas.microsoft.com/office/drawing/2014/main" id="{39DF3D72-990C-DEA4-66D9-826B6D72E1E9}"/>
              </a:ext>
            </a:extLst>
          </p:cNvPr>
          <p:cNvSpPr>
            <a:spLocks noGrp="1"/>
          </p:cNvSpPr>
          <p:nvPr>
            <p:ph type="title" idx="4294967295"/>
          </p:nvPr>
        </p:nvSpPr>
        <p:spPr>
          <a:xfrm>
            <a:off x="513347" y="86353"/>
            <a:ext cx="10515600" cy="369332"/>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３</a:t>
            </a:r>
            <a:r>
              <a:rPr kumimoji="1" lang="en-US" altLang="ja-JP" sz="1800" b="1" dirty="0">
                <a:latin typeface="游ゴシック" panose="020B0400000000000000" pitchFamily="50" charset="-128"/>
                <a:ea typeface="游ゴシック" panose="020B0400000000000000" pitchFamily="50" charset="-128"/>
              </a:rPr>
              <a:t>-</a:t>
            </a:r>
            <a:r>
              <a:rPr kumimoji="1" lang="ja-JP" altLang="en-US" sz="1800" b="1" dirty="0">
                <a:latin typeface="游ゴシック" panose="020B0400000000000000" pitchFamily="50" charset="-128"/>
                <a:ea typeface="游ゴシック" panose="020B0400000000000000" pitchFamily="50" charset="-128"/>
              </a:rPr>
              <a:t>４　市場獲得に向けたビジネスモデル</a:t>
            </a:r>
          </a:p>
        </p:txBody>
      </p:sp>
    </p:spTree>
    <p:extLst>
      <p:ext uri="{BB962C8B-B14F-4D97-AF65-F5344CB8AC3E}">
        <p14:creationId xmlns:p14="http://schemas.microsoft.com/office/powerpoint/2010/main" val="41900624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DF3713A4-9ABD-4B96-A1D9-9B2F71ADABF1}"/>
              </a:ext>
            </a:extLst>
          </p:cNvPr>
          <p:cNvSpPr txBox="1"/>
          <p:nvPr/>
        </p:nvSpPr>
        <p:spPr>
          <a:xfrm>
            <a:off x="413156" y="506878"/>
            <a:ext cx="11166395" cy="369332"/>
          </a:xfrm>
          <a:prstGeom prst="rect">
            <a:avLst/>
          </a:prstGeom>
          <a:noFill/>
        </p:spPr>
        <p:txBody>
          <a:bodyPr wrap="square" rtlCol="0">
            <a:spAutoFit/>
          </a:bodyPr>
          <a:lstStyle/>
          <a:p>
            <a:pPr marL="717550">
              <a:spcBef>
                <a:spcPts val="600"/>
              </a:spcBef>
            </a:pPr>
            <a:r>
              <a:rPr lang="ja-JP" altLang="en-US" dirty="0">
                <a:solidFill>
                  <a:schemeClr val="accent1"/>
                </a:solidFill>
              </a:rPr>
              <a:t>＜国費による助成が、提案する取組に対してどのような効果があるかを記載する。＞</a:t>
            </a:r>
          </a:p>
        </p:txBody>
      </p:sp>
      <p:sp>
        <p:nvSpPr>
          <p:cNvPr id="3" name="四角形吹き出し 18">
            <a:extLst>
              <a:ext uri="{FF2B5EF4-FFF2-40B4-BE49-F238E27FC236}">
                <a16:creationId xmlns:a16="http://schemas.microsoft.com/office/drawing/2014/main" id="{58841700-BBCF-4F97-AD3A-BE1F5D9151FA}"/>
              </a:ext>
            </a:extLst>
          </p:cNvPr>
          <p:cNvSpPr/>
          <p:nvPr/>
        </p:nvSpPr>
        <p:spPr>
          <a:xfrm>
            <a:off x="8238432" y="830184"/>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4" name="正方形/長方形 3">
            <a:extLst>
              <a:ext uri="{FF2B5EF4-FFF2-40B4-BE49-F238E27FC236}">
                <a16:creationId xmlns:a16="http://schemas.microsoft.com/office/drawing/2014/main" id="{C79E75FF-7494-42DA-93B4-938393907349}"/>
              </a:ext>
            </a:extLst>
          </p:cNvPr>
          <p:cNvSpPr/>
          <p:nvPr/>
        </p:nvSpPr>
        <p:spPr>
          <a:xfrm>
            <a:off x="1025496" y="509980"/>
            <a:ext cx="10554056" cy="6178026"/>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 name="表 10">
            <a:extLst>
              <a:ext uri="{FF2B5EF4-FFF2-40B4-BE49-F238E27FC236}">
                <a16:creationId xmlns:a16="http://schemas.microsoft.com/office/drawing/2014/main" id="{98089443-8232-48DD-B7FC-A00F5CDF43A8}"/>
              </a:ext>
            </a:extLst>
          </p:cNvPr>
          <p:cNvGraphicFramePr>
            <a:graphicFrameLocks noGrp="1"/>
          </p:cNvGraphicFramePr>
          <p:nvPr/>
        </p:nvGraphicFramePr>
        <p:xfrm>
          <a:off x="1343608" y="1247489"/>
          <a:ext cx="10098508" cy="5355766"/>
        </p:xfrm>
        <a:graphic>
          <a:graphicData uri="http://schemas.openxmlformats.org/drawingml/2006/table">
            <a:tbl>
              <a:tblPr firstRow="1" bandRow="1">
                <a:tableStyleId>{5940675A-B579-460E-94D1-54222C63F5DA}</a:tableStyleId>
              </a:tblPr>
              <a:tblGrid>
                <a:gridCol w="2524627">
                  <a:extLst>
                    <a:ext uri="{9D8B030D-6E8A-4147-A177-3AD203B41FA5}">
                      <a16:colId xmlns:a16="http://schemas.microsoft.com/office/drawing/2014/main" val="2894546628"/>
                    </a:ext>
                  </a:extLst>
                </a:gridCol>
                <a:gridCol w="2524627">
                  <a:extLst>
                    <a:ext uri="{9D8B030D-6E8A-4147-A177-3AD203B41FA5}">
                      <a16:colId xmlns:a16="http://schemas.microsoft.com/office/drawing/2014/main" val="1672744554"/>
                    </a:ext>
                  </a:extLst>
                </a:gridCol>
                <a:gridCol w="2524627">
                  <a:extLst>
                    <a:ext uri="{9D8B030D-6E8A-4147-A177-3AD203B41FA5}">
                      <a16:colId xmlns:a16="http://schemas.microsoft.com/office/drawing/2014/main" val="1066833153"/>
                    </a:ext>
                  </a:extLst>
                </a:gridCol>
                <a:gridCol w="2524627">
                  <a:extLst>
                    <a:ext uri="{9D8B030D-6E8A-4147-A177-3AD203B41FA5}">
                      <a16:colId xmlns:a16="http://schemas.microsoft.com/office/drawing/2014/main" val="1277665472"/>
                    </a:ext>
                  </a:extLst>
                </a:gridCol>
              </a:tblGrid>
              <a:tr h="1083260">
                <a:tc>
                  <a:txBody>
                    <a:bodyPr/>
                    <a:lstStyle/>
                    <a:p>
                      <a:pPr algn="ctr"/>
                      <a:r>
                        <a:rPr kumimoji="1" lang="ja-JP" altLang="en-US" dirty="0"/>
                        <a:t>効果種別</a:t>
                      </a:r>
                    </a:p>
                  </a:txBody>
                  <a:tcPr>
                    <a:solidFill>
                      <a:schemeClr val="bg1">
                        <a:lumMod val="85000"/>
                      </a:schemeClr>
                    </a:solidFill>
                  </a:tcPr>
                </a:tc>
                <a:tc>
                  <a:txBody>
                    <a:bodyPr/>
                    <a:lstStyle/>
                    <a:p>
                      <a:pPr algn="ctr"/>
                      <a:r>
                        <a:rPr kumimoji="1" lang="ja-JP" altLang="en-US"/>
                        <a:t>具体的な効果の内容</a:t>
                      </a:r>
                    </a:p>
                  </a:txBody>
                  <a:tcPr>
                    <a:solidFill>
                      <a:schemeClr val="bg1">
                        <a:lumMod val="85000"/>
                      </a:schemeClr>
                    </a:solidFill>
                  </a:tcPr>
                </a:tc>
                <a:tc>
                  <a:txBody>
                    <a:bodyPr/>
                    <a:lstStyle/>
                    <a:p>
                      <a:pPr algn="ctr"/>
                      <a:r>
                        <a:rPr kumimoji="1" lang="ja-JP" altLang="en-US"/>
                        <a:t>効果の規模（金額</a:t>
                      </a:r>
                      <a:r>
                        <a:rPr kumimoji="1" lang="en-US" altLang="ja-JP"/>
                        <a:t>/</a:t>
                      </a:r>
                      <a:r>
                        <a:rPr kumimoji="1" lang="ja-JP" altLang="en-US"/>
                        <a:t>時間など）</a:t>
                      </a:r>
                    </a:p>
                  </a:txBody>
                  <a:tcPr>
                    <a:solidFill>
                      <a:schemeClr val="bg1">
                        <a:lumMod val="85000"/>
                      </a:schemeClr>
                    </a:solidFill>
                  </a:tcPr>
                </a:tc>
                <a:tc>
                  <a:txBody>
                    <a:bodyPr/>
                    <a:lstStyle/>
                    <a:p>
                      <a:pPr algn="ctr"/>
                      <a:r>
                        <a:rPr kumimoji="1" lang="ja-JP" altLang="en-US"/>
                        <a:t>左記効果により、なぜ市場獲得機会が増加するか？</a:t>
                      </a:r>
                    </a:p>
                  </a:txBody>
                  <a:tcPr>
                    <a:solidFill>
                      <a:schemeClr val="bg1">
                        <a:lumMod val="85000"/>
                      </a:schemeClr>
                    </a:solidFill>
                  </a:tcPr>
                </a:tc>
                <a:extLst>
                  <a:ext uri="{0D108BD9-81ED-4DB2-BD59-A6C34878D82A}">
                    <a16:rowId xmlns:a16="http://schemas.microsoft.com/office/drawing/2014/main" val="1550042797"/>
                  </a:ext>
                </a:extLst>
              </a:tr>
              <a:tr h="1083260">
                <a:tc>
                  <a:txBody>
                    <a:bodyPr/>
                    <a:lstStyle/>
                    <a:p>
                      <a:r>
                        <a:rPr kumimoji="1" lang="en-US" altLang="ja-JP" i="1" dirty="0">
                          <a:solidFill>
                            <a:schemeClr val="accent1"/>
                          </a:solidFill>
                        </a:rPr>
                        <a:t>1)</a:t>
                      </a:r>
                      <a:r>
                        <a:rPr kumimoji="1" lang="ja-JP" altLang="en-US" i="1" dirty="0">
                          <a:solidFill>
                            <a:schemeClr val="accent1"/>
                          </a:solidFill>
                        </a:rPr>
                        <a:t>助成による研究開発費縮減による導入販価の削減効果（例）</a:t>
                      </a:r>
                      <a:endParaRPr kumimoji="1" lang="en-US" altLang="ja-JP" i="1" dirty="0">
                        <a:solidFill>
                          <a:schemeClr val="accent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extLst>
                  <a:ext uri="{0D108BD9-81ED-4DB2-BD59-A6C34878D82A}">
                    <a16:rowId xmlns:a16="http://schemas.microsoft.com/office/drawing/2014/main" val="3425917253"/>
                  </a:ext>
                </a:extLst>
              </a:tr>
              <a:tr h="758282">
                <a:tc>
                  <a:txBody>
                    <a:bodyPr/>
                    <a:lstStyle/>
                    <a:p>
                      <a:r>
                        <a:rPr kumimoji="1" lang="en-US" altLang="ja-JP" i="1" dirty="0">
                          <a:solidFill>
                            <a:schemeClr val="accent1"/>
                          </a:solidFill>
                        </a:rPr>
                        <a:t>2)</a:t>
                      </a:r>
                      <a:r>
                        <a:rPr kumimoji="1" lang="ja-JP" altLang="en-US" i="1" dirty="0">
                          <a:solidFill>
                            <a:schemeClr val="accent1"/>
                          </a:solidFill>
                        </a:rPr>
                        <a:t>研究開発の加速による導入時期前倒し効果（例）</a:t>
                      </a:r>
                      <a:endParaRPr kumimoji="1" lang="en-US" altLang="ja-JP" i="1" dirty="0">
                        <a:solidFill>
                          <a:schemeClr val="accent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extLst>
                  <a:ext uri="{0D108BD9-81ED-4DB2-BD59-A6C34878D82A}">
                    <a16:rowId xmlns:a16="http://schemas.microsoft.com/office/drawing/2014/main" val="1835062863"/>
                  </a:ext>
                </a:extLst>
              </a:tr>
              <a:tr h="758282">
                <a:tc>
                  <a:txBody>
                    <a:bodyPr/>
                    <a:lstStyle/>
                    <a:p>
                      <a:r>
                        <a:rPr kumimoji="1" lang="en-US" altLang="ja-JP" i="1">
                          <a:solidFill>
                            <a:schemeClr val="accent1"/>
                          </a:solidFill>
                        </a:rPr>
                        <a:t>3)</a:t>
                      </a:r>
                      <a:r>
                        <a:rPr kumimoji="1" lang="ja-JP" altLang="en-US" i="1">
                          <a:solidFill>
                            <a:schemeClr val="accent1"/>
                          </a:solidFill>
                        </a:rPr>
                        <a:t>そのほか効果</a:t>
                      </a:r>
                      <a:endParaRPr kumimoji="1" lang="en-US" altLang="ja-JP" i="1">
                        <a:solidFill>
                          <a:schemeClr val="accent1"/>
                        </a:solidFill>
                      </a:endParaRPr>
                    </a:p>
                    <a:p>
                      <a:r>
                        <a:rPr kumimoji="1" lang="ja-JP" altLang="en-US" i="1">
                          <a:solidFill>
                            <a:schemeClr val="accent1"/>
                          </a:solidFill>
                        </a:rPr>
                        <a:t>（具体的に：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extLst>
                  <a:ext uri="{0D108BD9-81ED-4DB2-BD59-A6C34878D82A}">
                    <a16:rowId xmlns:a16="http://schemas.microsoft.com/office/drawing/2014/main" val="3644171805"/>
                  </a:ext>
                </a:extLst>
              </a:tr>
              <a:tr h="758282">
                <a:tc>
                  <a:txBody>
                    <a:bodyPr/>
                    <a:lstStyle/>
                    <a:p>
                      <a:r>
                        <a:rPr kumimoji="1" lang="en-US" altLang="ja-JP" i="1">
                          <a:solidFill>
                            <a:schemeClr val="accent1"/>
                          </a:solidFill>
                        </a:rPr>
                        <a:t>4)</a:t>
                      </a:r>
                      <a:r>
                        <a:rPr kumimoji="1" lang="ja-JP" altLang="en-US" i="1">
                          <a:solidFill>
                            <a:schemeClr val="accent1"/>
                          </a:solidFill>
                        </a:rPr>
                        <a:t>そのほか効果</a:t>
                      </a:r>
                      <a:endParaRPr kumimoji="1" lang="en-US" altLang="ja-JP" i="1">
                        <a:solidFill>
                          <a:schemeClr val="accent1"/>
                        </a:solidFill>
                      </a:endParaRPr>
                    </a:p>
                    <a:p>
                      <a:r>
                        <a:rPr kumimoji="1" lang="ja-JP" altLang="en-US" i="1">
                          <a:solidFill>
                            <a:schemeClr val="accent1"/>
                          </a:solidFill>
                        </a:rPr>
                        <a:t>（具体的に：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extLst>
                  <a:ext uri="{0D108BD9-81ED-4DB2-BD59-A6C34878D82A}">
                    <a16:rowId xmlns:a16="http://schemas.microsoft.com/office/drawing/2014/main" val="590986866"/>
                  </a:ext>
                </a:extLst>
              </a:tr>
              <a:tr h="758282">
                <a:tc>
                  <a:txBody>
                    <a:bodyPr/>
                    <a:lstStyle/>
                    <a:p>
                      <a:r>
                        <a:rPr kumimoji="1" lang="en-US" altLang="ja-JP" i="1" dirty="0">
                          <a:solidFill>
                            <a:schemeClr val="accent1"/>
                          </a:solidFill>
                        </a:rPr>
                        <a:t>5)</a:t>
                      </a:r>
                      <a:r>
                        <a:rPr kumimoji="1" lang="ja-JP" altLang="en-US" i="1" dirty="0">
                          <a:solidFill>
                            <a:schemeClr val="accent1"/>
                          </a:solidFill>
                        </a:rPr>
                        <a:t>そのほか効果</a:t>
                      </a:r>
                      <a:endParaRPr kumimoji="1" lang="en-US" altLang="ja-JP" i="1" dirty="0">
                        <a:solidFill>
                          <a:schemeClr val="accent1"/>
                        </a:solidFill>
                      </a:endParaRPr>
                    </a:p>
                    <a:p>
                      <a:r>
                        <a:rPr kumimoji="1" lang="ja-JP" altLang="en-US" i="1" dirty="0">
                          <a:solidFill>
                            <a:schemeClr val="accent1"/>
                          </a:solidFill>
                        </a:rPr>
                        <a:t>（具体的に：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endParaRPr>
                    </a:p>
                  </a:txBody>
                  <a:tcPr/>
                </a:tc>
                <a:extLst>
                  <a:ext uri="{0D108BD9-81ED-4DB2-BD59-A6C34878D82A}">
                    <a16:rowId xmlns:a16="http://schemas.microsoft.com/office/drawing/2014/main" val="220770789"/>
                  </a:ext>
                </a:extLst>
              </a:tr>
            </a:tbl>
          </a:graphicData>
        </a:graphic>
      </p:graphicFrame>
      <p:sp>
        <p:nvSpPr>
          <p:cNvPr id="6" name="タイトル 5">
            <a:extLst>
              <a:ext uri="{FF2B5EF4-FFF2-40B4-BE49-F238E27FC236}">
                <a16:creationId xmlns:a16="http://schemas.microsoft.com/office/drawing/2014/main" id="{5F95B9C7-F275-D98A-0F31-5D7FD45722E9}"/>
              </a:ext>
            </a:extLst>
          </p:cNvPr>
          <p:cNvSpPr>
            <a:spLocks noGrp="1"/>
          </p:cNvSpPr>
          <p:nvPr>
            <p:ph type="title" idx="4294967295"/>
          </p:nvPr>
        </p:nvSpPr>
        <p:spPr>
          <a:xfrm>
            <a:off x="585537" y="89422"/>
            <a:ext cx="10515600" cy="368800"/>
          </a:xfrm>
        </p:spPr>
        <p:txBody>
          <a:bodyPr>
            <a:normAutofit/>
          </a:bodyPr>
          <a:lstStyle/>
          <a:p>
            <a:r>
              <a:rPr lang="ja-JP" altLang="en-US" sz="1800" b="1" dirty="0">
                <a:latin typeface="游ゴシック" panose="020B0400000000000000" pitchFamily="50" charset="-128"/>
                <a:ea typeface="游ゴシック" panose="020B0400000000000000" pitchFamily="50" charset="-128"/>
              </a:rPr>
              <a:t>３</a:t>
            </a:r>
            <a:r>
              <a:rPr kumimoji="1"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５</a:t>
            </a:r>
            <a:r>
              <a:rPr kumimoji="1" lang="ja-JP" altLang="en-US" sz="1800" b="1" dirty="0">
                <a:latin typeface="游ゴシック" panose="020B0400000000000000" pitchFamily="50" charset="-128"/>
                <a:ea typeface="游ゴシック" panose="020B0400000000000000" pitchFamily="50" charset="-128"/>
              </a:rPr>
              <a:t>　助成による具体的な効果</a:t>
            </a:r>
          </a:p>
        </p:txBody>
      </p:sp>
    </p:spTree>
    <p:extLst>
      <p:ext uri="{BB962C8B-B14F-4D97-AF65-F5344CB8AC3E}">
        <p14:creationId xmlns:p14="http://schemas.microsoft.com/office/powerpoint/2010/main" val="20776097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7374EC7-9F4A-0787-E70B-AE6811668FA7}"/>
              </a:ext>
            </a:extLst>
          </p:cNvPr>
          <p:cNvSpPr txBox="1"/>
          <p:nvPr/>
        </p:nvSpPr>
        <p:spPr>
          <a:xfrm>
            <a:off x="418847" y="522191"/>
            <a:ext cx="11166395" cy="6524863"/>
          </a:xfrm>
          <a:prstGeom prst="rect">
            <a:avLst/>
          </a:prstGeom>
          <a:noFill/>
        </p:spPr>
        <p:txBody>
          <a:bodyPr wrap="square" rtlCol="0">
            <a:spAutoFit/>
          </a:bodyPr>
          <a:lstStyle/>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研究開発成果の事業化・海外展開や、製品・サービスの競争優位性の確保に向けた知的財産の活用や標準化等の方策について、競争優位性を確保するために知財に関してどのような方策を採るのか、また自社ビジネスの市場を開拓／拡大するためにどのような標準化に関する方策を採るのかについて、具体的な取組方法・戦略をそれぞれ記載する。また、知財・標準化戦略については、上述３－２～３－４に記載の競争優位性を踏まえた記載するとともに、これらの戦略の推進体制については、４－２に記載すること。具体的な記載に当たっては、提案書（</a:t>
            </a:r>
            <a:r>
              <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Word</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）の記載例を参考にすること。＞</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（１）知財</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6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　＜文章に必ず記載する内容＞</a:t>
            </a:r>
            <a:endParaRPr kumimoji="1" lang="en-US" altLang="ja-JP" sz="16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・どのような知財（本研究開発で獲得、または獲得しているものも含む）を獲得する方針か。</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6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（具体的には、特許取得、ノウハウの秘匿 等どういった方策をとるのか。また、件数目標、対象技術領域、獲得時期、獲得する国についてそれぞれ記載すること。）</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・こうした知財をどのように活用することによって、他社との差別化、競争優位性の確保を行うのか</a:t>
            </a:r>
            <a:r>
              <a:rPr kumimoji="1" lang="ja-JP" altLang="en-US" sz="16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（対象製品に対する知財の位置づけ（他社が同様の製品を提供する際に不可避であるのか等）についても記載すること。）。</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・他社へのけん制はどのように行うのか。</a:t>
            </a:r>
            <a:r>
              <a:rPr kumimoji="1" lang="ja-JP" altLang="en-US" sz="16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（目標（獲得済みも含む）が他社をけん制する上で十分であるのかといった点も記載すること。）。</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・その他、リスク要因などはあるのか（特段ない場合は、リスク要因などはない旨記載すること）。</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上記に加えて、（上記の様な本研究開発成果により新たな市場獲得に向けて競争力優位性の確保につなげていく「攻めの」観点とは逆の）競合相手による市場拡大や主導権確保等を防いでいくような「守り」の観点から推進する知財活動や活動目的</a:t>
            </a:r>
          </a:p>
        </p:txBody>
      </p:sp>
      <p:sp>
        <p:nvSpPr>
          <p:cNvPr id="6" name="四角形吹き出し 18">
            <a:extLst>
              <a:ext uri="{FF2B5EF4-FFF2-40B4-BE49-F238E27FC236}">
                <a16:creationId xmlns:a16="http://schemas.microsoft.com/office/drawing/2014/main" id="{984748CF-7661-F7B6-CD97-CAD4F8155189}"/>
              </a:ext>
            </a:extLst>
          </p:cNvPr>
          <p:cNvSpPr/>
          <p:nvPr/>
        </p:nvSpPr>
        <p:spPr>
          <a:xfrm>
            <a:off x="5843337" y="2657960"/>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内容を図や線表などを使ってわかりやすく記載する</a:t>
            </a:r>
            <a:endParaRPr kumimoji="0" lang="en-US" altLang="ja-JP" sz="105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7" name="正方形/長方形 6">
            <a:extLst>
              <a:ext uri="{FF2B5EF4-FFF2-40B4-BE49-F238E27FC236}">
                <a16:creationId xmlns:a16="http://schemas.microsoft.com/office/drawing/2014/main" id="{587F4D2A-53D8-B8A0-8EFE-1A605561AD5F}"/>
              </a:ext>
            </a:extLst>
          </p:cNvPr>
          <p:cNvSpPr/>
          <p:nvPr/>
        </p:nvSpPr>
        <p:spPr>
          <a:xfrm>
            <a:off x="1031186" y="505764"/>
            <a:ext cx="10554056" cy="6308396"/>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 name="タイトル 1">
            <a:extLst>
              <a:ext uri="{FF2B5EF4-FFF2-40B4-BE49-F238E27FC236}">
                <a16:creationId xmlns:a16="http://schemas.microsoft.com/office/drawing/2014/main" id="{F87BE59E-6FA2-E224-0B9B-268E12027BEE}"/>
              </a:ext>
            </a:extLst>
          </p:cNvPr>
          <p:cNvSpPr>
            <a:spLocks noGrp="1"/>
          </p:cNvSpPr>
          <p:nvPr>
            <p:ph type="title" idx="4294967295"/>
          </p:nvPr>
        </p:nvSpPr>
        <p:spPr>
          <a:xfrm>
            <a:off x="585537" y="152859"/>
            <a:ext cx="10515600" cy="369332"/>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３</a:t>
            </a:r>
            <a:r>
              <a:rPr kumimoji="1" lang="en-US" altLang="ja-JP" sz="1800" b="1" dirty="0">
                <a:latin typeface="游ゴシック" panose="020B0400000000000000" pitchFamily="50" charset="-128"/>
                <a:ea typeface="游ゴシック" panose="020B0400000000000000" pitchFamily="50" charset="-128"/>
              </a:rPr>
              <a:t>-</a:t>
            </a:r>
            <a:r>
              <a:rPr kumimoji="1" lang="ja-JP" altLang="en-US" sz="1800" b="1" dirty="0">
                <a:latin typeface="游ゴシック" panose="020B0400000000000000" pitchFamily="50" charset="-128"/>
                <a:ea typeface="游ゴシック" panose="020B0400000000000000" pitchFamily="50" charset="-128"/>
              </a:rPr>
              <a:t>６　知財・標準化戦略</a:t>
            </a:r>
          </a:p>
        </p:txBody>
      </p:sp>
    </p:spTree>
    <p:extLst>
      <p:ext uri="{BB962C8B-B14F-4D97-AF65-F5344CB8AC3E}">
        <p14:creationId xmlns:p14="http://schemas.microsoft.com/office/powerpoint/2010/main" val="23153430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7374EC7-9F4A-0787-E70B-AE6811668FA7}"/>
              </a:ext>
            </a:extLst>
          </p:cNvPr>
          <p:cNvSpPr txBox="1"/>
          <p:nvPr/>
        </p:nvSpPr>
        <p:spPr>
          <a:xfrm>
            <a:off x="420275" y="605640"/>
            <a:ext cx="11166395" cy="5770811"/>
          </a:xfrm>
          <a:prstGeom prst="rect">
            <a:avLst/>
          </a:prstGeom>
          <a:noFill/>
        </p:spPr>
        <p:txBody>
          <a:bodyPr wrap="square" rtlCol="0">
            <a:spAutoFit/>
          </a:bodyPr>
          <a:lstStyle/>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（２）標準化</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　</a:t>
            </a:r>
            <a:r>
              <a:rPr kumimoji="1" lang="ja-JP" altLang="en-US" sz="16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＜文章に必ず記載する内容＞</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・本研究開発に係る標準化により、どのような市場を開拓／拡大していく見込みか</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marR="0" lvl="0" indent="-209550" algn="l" defTabSz="914400" rtl="0" eaLnBrk="1" fontAlgn="auto" latinLnBrk="0" hangingPunct="1">
              <a:lnSpc>
                <a:spcPct val="100000"/>
              </a:lnSpc>
              <a:spcBef>
                <a:spcPts val="600"/>
              </a:spcBef>
              <a:spcAft>
                <a:spcPts val="0"/>
              </a:spcAft>
              <a:buClrTx/>
              <a:buSzTx/>
              <a:buFontTx/>
              <a:buNone/>
              <a:tabLst/>
              <a:defRPr/>
            </a:pPr>
            <a:r>
              <a:rPr lang="ja-JP" altLang="en-US" dirty="0">
                <a:solidFill>
                  <a:srgbClr val="4472C4"/>
                </a:solidFill>
                <a:latin typeface="游ゴシック" panose="020F0502020204030204"/>
                <a:ea typeface="游ゴシック" panose="020B0400000000000000" pitchFamily="50" charset="-128"/>
              </a:rPr>
              <a:t>・</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今回開発する技術項目とその標準化対象、仕様の策定時期、対象となる標準化団体</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　特に、商材のリリース時期と本研究開発により開発した技術を盛り込んだ仕様の策定時期がそれぞれいつ頃を想定しているのかについても記載。</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・こうした標準化活動を通じて、どういった仲間作りをしていくのか。</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上記に加えて、（上記の様な本研究開発成果により市場開拓／拡大につなげていく「攻めの」観点とは逆の）競合相手による市場拡大や主導権確保等を防いでいくような「守り」の観点から推進する標準化活動や活動目的</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なお、標準化以外の戦略で市場を開拓／拡大する場合は、その手段又は方法を記載。</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marR="0" lvl="0" indent="-209550" algn="l" defTabSz="914400" rtl="0" eaLnBrk="1" fontAlgn="auto" latinLnBrk="0" hangingPunct="1">
              <a:lnSpc>
                <a:spcPct val="100000"/>
              </a:lnSpc>
              <a:spcBef>
                <a:spcPts val="600"/>
              </a:spcBef>
              <a:spcAft>
                <a:spcPts val="0"/>
              </a:spcAft>
              <a:buClrTx/>
              <a:buSzTx/>
              <a:buFontTx/>
              <a:buNone/>
              <a:tabLst/>
              <a:defRPr/>
            </a:pP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6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　＜表や図などで示してほしい内容（例）＞</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・製品開発スケジュールと各標準化団体における仕様策定のスケジュールの</a:t>
            </a:r>
            <a:r>
              <a:rPr lang="ja-JP" altLang="en-US" dirty="0">
                <a:solidFill>
                  <a:srgbClr val="4472C4"/>
                </a:solidFill>
                <a:latin typeface="游ゴシック" panose="020F0502020204030204"/>
                <a:ea typeface="游ゴシック" panose="020B0400000000000000" pitchFamily="50" charset="-128"/>
              </a:rPr>
              <a:t>関係</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を示したもの。</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・標準化団体間の関係性（どのように補完する関係となっているのか。）。</a:t>
            </a:r>
          </a:p>
          <a:p>
            <a:pPr marL="927100" marR="0" lvl="0" indent="-209550" algn="l" defTabSz="914400" rtl="0" eaLnBrk="1" fontAlgn="auto" latinLnBrk="0" hangingPunct="1">
              <a:lnSpc>
                <a:spcPct val="100000"/>
              </a:lnSpc>
              <a:spcBef>
                <a:spcPts val="600"/>
              </a:spcBef>
              <a:spcAft>
                <a:spcPts val="0"/>
              </a:spcAft>
              <a:buClrTx/>
              <a:buSzTx/>
              <a:buFontTx/>
              <a:buNone/>
              <a:tabLst/>
              <a:defRPr/>
            </a:pPr>
            <a:endPar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marR="0" lvl="0" indent="-209550" algn="l" defTabSz="914400" rtl="0" eaLnBrk="1" fontAlgn="auto" latinLnBrk="0" hangingPunct="1">
              <a:lnSpc>
                <a:spcPct val="100000"/>
              </a:lnSpc>
              <a:spcBef>
                <a:spcPts val="600"/>
              </a:spcBef>
              <a:spcAft>
                <a:spcPts val="0"/>
              </a:spcAft>
              <a:buClrTx/>
              <a:buSzTx/>
              <a:buFontTx/>
              <a:buNone/>
              <a:tabLst/>
              <a:defRPr/>
            </a:pP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p:txBody>
      </p:sp>
      <p:sp>
        <p:nvSpPr>
          <p:cNvPr id="7" name="正方形/長方形 6">
            <a:extLst>
              <a:ext uri="{FF2B5EF4-FFF2-40B4-BE49-F238E27FC236}">
                <a16:creationId xmlns:a16="http://schemas.microsoft.com/office/drawing/2014/main" id="{587F4D2A-53D8-B8A0-8EFE-1A605561AD5F}"/>
              </a:ext>
            </a:extLst>
          </p:cNvPr>
          <p:cNvSpPr/>
          <p:nvPr/>
        </p:nvSpPr>
        <p:spPr>
          <a:xfrm>
            <a:off x="1031186" y="579684"/>
            <a:ext cx="10554056" cy="6144966"/>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 name="タイトル 1">
            <a:extLst>
              <a:ext uri="{FF2B5EF4-FFF2-40B4-BE49-F238E27FC236}">
                <a16:creationId xmlns:a16="http://schemas.microsoft.com/office/drawing/2014/main" id="{F87BE59E-6FA2-E224-0B9B-268E12027BEE}"/>
              </a:ext>
            </a:extLst>
          </p:cNvPr>
          <p:cNvSpPr>
            <a:spLocks noGrp="1"/>
          </p:cNvSpPr>
          <p:nvPr>
            <p:ph type="title" idx="4294967295"/>
          </p:nvPr>
        </p:nvSpPr>
        <p:spPr>
          <a:xfrm>
            <a:off x="585537" y="152859"/>
            <a:ext cx="10515600" cy="369332"/>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３</a:t>
            </a:r>
            <a:r>
              <a:rPr kumimoji="1" lang="en-US" altLang="ja-JP" sz="1800" b="1" dirty="0">
                <a:latin typeface="游ゴシック" panose="020B0400000000000000" pitchFamily="50" charset="-128"/>
                <a:ea typeface="游ゴシック" panose="020B0400000000000000" pitchFamily="50" charset="-128"/>
              </a:rPr>
              <a:t>-</a:t>
            </a:r>
            <a:r>
              <a:rPr kumimoji="1" lang="ja-JP" altLang="en-US" sz="1800" b="1" dirty="0">
                <a:latin typeface="游ゴシック" panose="020B0400000000000000" pitchFamily="50" charset="-128"/>
                <a:ea typeface="游ゴシック" panose="020B0400000000000000" pitchFamily="50" charset="-128"/>
              </a:rPr>
              <a:t>６　知財・標準化戦略（続き）</a:t>
            </a:r>
          </a:p>
        </p:txBody>
      </p:sp>
    </p:spTree>
    <p:extLst>
      <p:ext uri="{BB962C8B-B14F-4D97-AF65-F5344CB8AC3E}">
        <p14:creationId xmlns:p14="http://schemas.microsoft.com/office/powerpoint/2010/main" val="3566390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4688C68-57C6-6DAF-EEC2-4E06DC8E11CF}"/>
              </a:ext>
            </a:extLst>
          </p:cNvPr>
          <p:cNvSpPr txBox="1"/>
          <p:nvPr/>
        </p:nvSpPr>
        <p:spPr>
          <a:xfrm>
            <a:off x="413157" y="894339"/>
            <a:ext cx="11166395" cy="2416046"/>
          </a:xfrm>
          <a:prstGeom prst="rect">
            <a:avLst/>
          </a:prstGeom>
          <a:noFill/>
        </p:spPr>
        <p:txBody>
          <a:bodyPr wrap="square" rtlCol="0">
            <a:spAutoFit/>
          </a:bodyPr>
          <a:lstStyle/>
          <a:p>
            <a:pPr marL="927100" lvl="0" indent="-212725">
              <a:spcBef>
                <a:spcPts val="600"/>
              </a:spcBef>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＜経営者等がどのように事業に関与しているか、当該事業計</a:t>
            </a:r>
            <a:r>
              <a:rPr lang="ja-JP" altLang="en-US" dirty="0">
                <a:solidFill>
                  <a:srgbClr val="4472C4"/>
                </a:solidFill>
              </a:rPr>
              <a:t>画を経営戦略上どのように位置づけているか、十分な経営資源が確保されているかについて記載する</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indent="-212725">
              <a:spcBef>
                <a:spcPts val="600"/>
              </a:spcBef>
              <a:defRPr/>
            </a:pPr>
            <a:r>
              <a:rPr lang="en-US" altLang="ja-JP" dirty="0">
                <a:solidFill>
                  <a:schemeClr val="accent1"/>
                </a:solidFill>
              </a:rPr>
              <a:t>&lt;</a:t>
            </a:r>
            <a:r>
              <a:rPr lang="ja-JP" altLang="en-US" dirty="0">
                <a:solidFill>
                  <a:schemeClr val="accent1"/>
                </a:solidFill>
              </a:rPr>
              <a:t>文章に入れてほしい内容＞</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1255713" indent="-273050">
              <a:spcBef>
                <a:spcPts val="600"/>
              </a:spcBef>
              <a:buFont typeface="Wingdings" panose="05000000000000000000" pitchFamily="2" charset="2"/>
              <a:buChar char="l"/>
            </a:pPr>
            <a:r>
              <a:rPr lang="ja-JP" altLang="en-US" dirty="0">
                <a:solidFill>
                  <a:schemeClr val="accent1"/>
                </a:solidFill>
                <a:latin typeface="游ゴシック" panose="020F0502020204030204"/>
                <a:ea typeface="游ゴシック" panose="020B0400000000000000" pitchFamily="50" charset="-128"/>
              </a:rPr>
              <a:t>当該事業に関与している経営陣の名前及びその関与の度合い：</a:t>
            </a:r>
            <a:endParaRPr lang="en-US" altLang="ja-JP" dirty="0">
              <a:solidFill>
                <a:schemeClr val="accent1"/>
              </a:solidFill>
              <a:latin typeface="游ゴシック" panose="020F0502020204030204"/>
              <a:ea typeface="游ゴシック" panose="020B0400000000000000" pitchFamily="50" charset="-128"/>
            </a:endParaRPr>
          </a:p>
          <a:p>
            <a:pPr marL="1255713" indent="-273050">
              <a:spcBef>
                <a:spcPts val="600"/>
              </a:spcBef>
              <a:buFont typeface="Wingdings" panose="05000000000000000000" pitchFamily="2" charset="2"/>
              <a:buChar char="l"/>
            </a:pPr>
            <a:r>
              <a:rPr kumimoji="1" lang="ja-JP" altLang="en-US"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rPr>
              <a:t>経営戦略</a:t>
            </a:r>
            <a:r>
              <a:rPr lang="ja-JP" altLang="en-US" dirty="0">
                <a:solidFill>
                  <a:schemeClr val="accent1"/>
                </a:solidFill>
                <a:latin typeface="游ゴシック" panose="020F0502020204030204"/>
                <a:ea typeface="游ゴシック" panose="020B0400000000000000" pitchFamily="50" charset="-128"/>
              </a:rPr>
              <a:t>上の当該計画の位置づけ：</a:t>
            </a:r>
            <a:endParaRPr lang="en-US" altLang="ja-JP" dirty="0">
              <a:solidFill>
                <a:schemeClr val="accent1"/>
              </a:solidFill>
              <a:latin typeface="游ゴシック" panose="020F0502020204030204"/>
              <a:ea typeface="游ゴシック" panose="020B0400000000000000" pitchFamily="50" charset="-128"/>
            </a:endParaRPr>
          </a:p>
          <a:p>
            <a:pPr marL="1255713" indent="-273050">
              <a:spcBef>
                <a:spcPts val="600"/>
              </a:spcBef>
              <a:buFont typeface="Wingdings" panose="05000000000000000000" pitchFamily="2" charset="2"/>
              <a:buChar char="l"/>
            </a:pPr>
            <a:r>
              <a:rPr kumimoji="1" lang="ja-JP" altLang="en-US"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rPr>
              <a:t>経営資源の確保：</a:t>
            </a:r>
            <a:endParaRPr kumimoji="1" lang="en-US" altLang="ja-JP"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endParaRPr>
          </a:p>
          <a:p>
            <a:pPr marL="1255713" indent="-273050">
              <a:spcBef>
                <a:spcPts val="600"/>
              </a:spcBef>
              <a:buFont typeface="Wingdings" panose="05000000000000000000" pitchFamily="2" charset="2"/>
              <a:buChar char="l"/>
            </a:pPr>
            <a:r>
              <a:rPr lang="ja-JP" altLang="en-US" dirty="0">
                <a:solidFill>
                  <a:schemeClr val="accent1"/>
                </a:solidFill>
                <a:latin typeface="游ゴシック" panose="020F0502020204030204"/>
                <a:ea typeface="游ゴシック" panose="020B0400000000000000" pitchFamily="50" charset="-128"/>
              </a:rPr>
              <a:t>事業計画の実施責任者</a:t>
            </a:r>
            <a:endParaRPr lang="en-US" altLang="ja-JP" dirty="0">
              <a:solidFill>
                <a:schemeClr val="accent1"/>
              </a:solidFill>
              <a:latin typeface="游ゴシック" panose="020F0502020204030204"/>
              <a:ea typeface="游ゴシック" panose="020B0400000000000000" pitchFamily="50" charset="-128"/>
            </a:endParaRPr>
          </a:p>
        </p:txBody>
      </p:sp>
      <p:sp>
        <p:nvSpPr>
          <p:cNvPr id="3" name="四角形吹き出し 18">
            <a:extLst>
              <a:ext uri="{FF2B5EF4-FFF2-40B4-BE49-F238E27FC236}">
                <a16:creationId xmlns:a16="http://schemas.microsoft.com/office/drawing/2014/main" id="{41C75731-2CDC-BD99-0C03-839981887A89}"/>
              </a:ext>
            </a:extLst>
          </p:cNvPr>
          <p:cNvSpPr/>
          <p:nvPr/>
        </p:nvSpPr>
        <p:spPr>
          <a:xfrm>
            <a:off x="5519583" y="2820357"/>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図や線表などを使ってわかりやすく記載する。事業計画などの位置づけなどがあるのであれば、それを添付する。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4" name="正方形/長方形 3">
            <a:extLst>
              <a:ext uri="{FF2B5EF4-FFF2-40B4-BE49-F238E27FC236}">
                <a16:creationId xmlns:a16="http://schemas.microsoft.com/office/drawing/2014/main" id="{2EE54F91-EDE8-AA47-1A77-B0F7B4A156B2}"/>
              </a:ext>
            </a:extLst>
          </p:cNvPr>
          <p:cNvSpPr/>
          <p:nvPr/>
        </p:nvSpPr>
        <p:spPr>
          <a:xfrm>
            <a:off x="1031186" y="826096"/>
            <a:ext cx="10554056" cy="5886554"/>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四角形吹き出し 18">
            <a:extLst>
              <a:ext uri="{FF2B5EF4-FFF2-40B4-BE49-F238E27FC236}">
                <a16:creationId xmlns:a16="http://schemas.microsoft.com/office/drawing/2014/main" id="{1DE6C554-3C9B-F6BC-946C-8DDC380C0BAF}"/>
              </a:ext>
            </a:extLst>
          </p:cNvPr>
          <p:cNvSpPr/>
          <p:nvPr/>
        </p:nvSpPr>
        <p:spPr>
          <a:xfrm>
            <a:off x="6116418" y="277961"/>
            <a:ext cx="3643986" cy="369332"/>
          </a:xfrm>
          <a:prstGeom prst="wedgeRectCallout">
            <a:avLst>
              <a:gd name="adj1" fmla="val -57266"/>
              <a:gd name="adj2" fmla="val -16177"/>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chemeClr val="bg1"/>
                </a:solidFill>
                <a:effectLst/>
                <a:uLnTx/>
                <a:uFillTx/>
                <a:latin typeface="+mn-ea"/>
                <a:cs typeface="+mn-cs"/>
              </a:rPr>
              <a:t>ここで用いる「事業」、「商材」、「システム」の概念については末尾参考を参照すること。</a:t>
            </a:r>
            <a:endParaRPr kumimoji="0" lang="en-US" altLang="ja-JP" sz="1000" b="0" i="0" u="none" strike="noStrike" kern="0" cap="none" spc="0" normalizeH="0" baseline="0" noProof="0" dirty="0">
              <a:ln>
                <a:noFill/>
              </a:ln>
              <a:solidFill>
                <a:schemeClr val="bg1"/>
              </a:solidFill>
              <a:effectLst/>
              <a:uLnTx/>
              <a:uFillTx/>
              <a:latin typeface="+mn-ea"/>
              <a:cs typeface="+mn-cs"/>
            </a:endParaRPr>
          </a:p>
        </p:txBody>
      </p:sp>
      <p:sp>
        <p:nvSpPr>
          <p:cNvPr id="7" name="タイトル 6">
            <a:extLst>
              <a:ext uri="{FF2B5EF4-FFF2-40B4-BE49-F238E27FC236}">
                <a16:creationId xmlns:a16="http://schemas.microsoft.com/office/drawing/2014/main" id="{34364F5D-7266-405B-5A86-BF01E534980D}"/>
              </a:ext>
            </a:extLst>
          </p:cNvPr>
          <p:cNvSpPr>
            <a:spLocks noGrp="1"/>
          </p:cNvSpPr>
          <p:nvPr>
            <p:ph type="title" idx="4294967295"/>
          </p:nvPr>
        </p:nvSpPr>
        <p:spPr>
          <a:xfrm>
            <a:off x="413157" y="129906"/>
            <a:ext cx="10515600" cy="633496"/>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４　経営コミットメント・推進体制</a:t>
            </a:r>
            <a:br>
              <a:rPr kumimoji="1" lang="en-US" altLang="ja-JP" sz="1800" b="1" dirty="0">
                <a:latin typeface="游ゴシック" panose="020B0400000000000000" pitchFamily="50" charset="-128"/>
                <a:ea typeface="游ゴシック" panose="020B0400000000000000" pitchFamily="50" charset="-128"/>
              </a:rPr>
            </a:br>
            <a:r>
              <a:rPr lang="ja-JP" altLang="en-US" sz="1800" b="1" dirty="0">
                <a:latin typeface="游ゴシック" panose="020B0400000000000000" pitchFamily="50" charset="-128"/>
                <a:ea typeface="游ゴシック" panose="020B0400000000000000" pitchFamily="50" charset="-128"/>
              </a:rPr>
              <a:t>　４</a:t>
            </a:r>
            <a:r>
              <a:rPr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１経営コミットメント</a:t>
            </a:r>
            <a:endParaRPr kumimoji="1" lang="ja-JP" altLang="en-US" sz="1800" b="1"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0504580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79761596-BB92-0D4D-11F9-9222246485AA}"/>
              </a:ext>
            </a:extLst>
          </p:cNvPr>
          <p:cNvSpPr txBox="1"/>
          <p:nvPr/>
        </p:nvSpPr>
        <p:spPr>
          <a:xfrm>
            <a:off x="413157" y="553005"/>
            <a:ext cx="11166395" cy="1554272"/>
          </a:xfrm>
          <a:prstGeom prst="rect">
            <a:avLst/>
          </a:prstGeom>
          <a:noFill/>
        </p:spPr>
        <p:txBody>
          <a:bodyPr wrap="square" rtlCol="0">
            <a:spAutoFit/>
          </a:bodyPr>
          <a:lstStyle/>
          <a:p>
            <a:pPr marL="965200" indent="-247650">
              <a:spcBef>
                <a:spcPts val="600"/>
              </a:spcBef>
            </a:pPr>
            <a:r>
              <a:rPr lang="ja-JP" altLang="en-US" dirty="0">
                <a:solidFill>
                  <a:schemeClr val="accent1"/>
                </a:solidFill>
              </a:rPr>
              <a:t>＜事業・研究開発・知財・標準化のそれぞれの社内の体制やその連携、他者との協業等について記載する。社内と他社とを区別すること（例では実線が社内、点線が他社）。その際、その後の周辺環境の変化に対して、事業フィージビリティを確認するための調査検討、柔軟に事業計画の見直しを行う体制が整っているかも合わせて記載する＞</a:t>
            </a:r>
            <a:endParaRPr lang="en-US" altLang="ja-JP" dirty="0">
              <a:solidFill>
                <a:schemeClr val="accent1"/>
              </a:solidFill>
            </a:endParaRPr>
          </a:p>
          <a:p>
            <a:pPr marL="965200" indent="-247650">
              <a:spcBef>
                <a:spcPts val="600"/>
              </a:spcBef>
            </a:pPr>
            <a:r>
              <a:rPr lang="ja-JP" altLang="en-US" dirty="0">
                <a:solidFill>
                  <a:schemeClr val="accent1"/>
                </a:solidFill>
              </a:rPr>
              <a:t>＜提案者が非上場企業の場合には、株主構成も記載する。＞</a:t>
            </a:r>
          </a:p>
        </p:txBody>
      </p:sp>
      <p:sp>
        <p:nvSpPr>
          <p:cNvPr id="3" name="四角形吹き出し 18">
            <a:extLst>
              <a:ext uri="{FF2B5EF4-FFF2-40B4-BE49-F238E27FC236}">
                <a16:creationId xmlns:a16="http://schemas.microsoft.com/office/drawing/2014/main" id="{200DFC14-0BF0-6DB5-0570-80106491A5E5}"/>
              </a:ext>
            </a:extLst>
          </p:cNvPr>
          <p:cNvSpPr/>
          <p:nvPr/>
        </p:nvSpPr>
        <p:spPr>
          <a:xfrm>
            <a:off x="7769531" y="2597607"/>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図や線表などを使ってわかりやすく記載する。社内と他社の別を区別すること（例では実線が社内、点線が他社）</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4" name="正方形/長方形 3">
            <a:extLst>
              <a:ext uri="{FF2B5EF4-FFF2-40B4-BE49-F238E27FC236}">
                <a16:creationId xmlns:a16="http://schemas.microsoft.com/office/drawing/2014/main" id="{9C496B16-2701-12D5-E24A-9466407A15F4}"/>
              </a:ext>
            </a:extLst>
          </p:cNvPr>
          <p:cNvSpPr/>
          <p:nvPr/>
        </p:nvSpPr>
        <p:spPr>
          <a:xfrm>
            <a:off x="1031186" y="504202"/>
            <a:ext cx="10554056" cy="6208448"/>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a:extLst>
              <a:ext uri="{FF2B5EF4-FFF2-40B4-BE49-F238E27FC236}">
                <a16:creationId xmlns:a16="http://schemas.microsoft.com/office/drawing/2014/main" id="{2971FC5B-D804-F3B0-84BA-97256E93D404}"/>
              </a:ext>
            </a:extLst>
          </p:cNvPr>
          <p:cNvSpPr>
            <a:spLocks noChangeArrowheads="1"/>
          </p:cNvSpPr>
          <p:nvPr/>
        </p:nvSpPr>
        <p:spPr bwMode="auto">
          <a:xfrm>
            <a:off x="1609695" y="2533040"/>
            <a:ext cx="2519680" cy="971550"/>
          </a:xfrm>
          <a:prstGeom prst="rect">
            <a:avLst/>
          </a:prstGeom>
          <a:noFill/>
          <a:ln w="12700">
            <a:solidFill>
              <a:srgbClr val="000000"/>
            </a:solidFill>
            <a:miter lim="800000"/>
            <a:headEnd/>
            <a:tailEnd/>
          </a:ln>
          <a:effectLst/>
        </p:spPr>
        <p:txBody>
          <a:bodyPr rot="0" vert="horz" wrap="square" lIns="91440" tIns="74520" rIns="91440" bIns="45720" anchor="t" anchorCtr="0" upright="1">
            <a:noAutofit/>
          </a:bodyPr>
          <a:lstStyle/>
          <a:p>
            <a:pPr algn="just"/>
            <a:r>
              <a:rPr lang="ja-JP" sz="1050" i="1" kern="10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代表取締役○○　○○</a:t>
            </a:r>
            <a:endParaRPr lang="ja-JP" sz="1050" kern="10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役割：・・・・・・・・・</a:t>
            </a:r>
            <a:endParaRPr lang="ja-JP" sz="1050" kern="10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Arial" panose="020B0604020202020204" pitchFamily="34" charset="0"/>
            </a:endParaRPr>
          </a:p>
        </p:txBody>
      </p:sp>
      <p:sp>
        <p:nvSpPr>
          <p:cNvPr id="33" name="正方形/長方形 32">
            <a:extLst>
              <a:ext uri="{FF2B5EF4-FFF2-40B4-BE49-F238E27FC236}">
                <a16:creationId xmlns:a16="http://schemas.microsoft.com/office/drawing/2014/main" id="{F50E2073-B0D4-B967-BB42-BEFE57C5EBA6}"/>
              </a:ext>
            </a:extLst>
          </p:cNvPr>
          <p:cNvSpPr>
            <a:spLocks noChangeArrowheads="1"/>
          </p:cNvSpPr>
          <p:nvPr/>
        </p:nvSpPr>
        <p:spPr bwMode="auto">
          <a:xfrm>
            <a:off x="2303115" y="3578748"/>
            <a:ext cx="2519680" cy="883245"/>
          </a:xfrm>
          <a:prstGeom prst="rect">
            <a:avLst/>
          </a:prstGeom>
          <a:solidFill>
            <a:srgbClr val="FFFFFF"/>
          </a:solidFill>
          <a:ln w="12700">
            <a:solidFill>
              <a:srgbClr val="000000"/>
            </a:solidFill>
            <a:miter lim="800000"/>
            <a:headEnd/>
            <a:tailEnd/>
          </a:ln>
          <a:effectLst/>
        </p:spPr>
        <p:txBody>
          <a:bodyPr rot="0" vert="horz" wrap="square" lIns="91440" tIns="45720" rIns="91440" bIns="45720" anchor="t" anchorCtr="0" upright="1">
            <a:noAutofit/>
          </a:bodyPr>
          <a:lstStyle/>
          <a:p>
            <a:pPr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○○本部○○部○○</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役割：事業統括、</a:t>
            </a:r>
            <a:r>
              <a:rPr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フィージビリティ確認のための調査検討、事業計画見直し、関係各社とりまとめ</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a:p>
            <a:pPr indent="118745"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実施責任者　○○ ○○</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p:txBody>
      </p:sp>
      <p:sp>
        <p:nvSpPr>
          <p:cNvPr id="34" name="正方形/長方形 33">
            <a:extLst>
              <a:ext uri="{FF2B5EF4-FFF2-40B4-BE49-F238E27FC236}">
                <a16:creationId xmlns:a16="http://schemas.microsoft.com/office/drawing/2014/main" id="{B0FE40AB-494F-CC20-F9AF-6418273273F2}"/>
              </a:ext>
            </a:extLst>
          </p:cNvPr>
          <p:cNvSpPr>
            <a:spLocks noChangeArrowheads="1"/>
          </p:cNvSpPr>
          <p:nvPr/>
        </p:nvSpPr>
        <p:spPr bwMode="auto">
          <a:xfrm>
            <a:off x="2306290" y="5606453"/>
            <a:ext cx="2519680" cy="971550"/>
          </a:xfrm>
          <a:prstGeom prst="rect">
            <a:avLst/>
          </a:prstGeom>
          <a:solidFill>
            <a:srgbClr val="FFFFFF"/>
          </a:solidFill>
          <a:ln w="12700">
            <a:solidFill>
              <a:srgbClr val="000000"/>
            </a:solidFill>
            <a:miter lim="800000"/>
            <a:headEnd/>
            <a:tailEnd/>
          </a:ln>
          <a:effectLst/>
        </p:spPr>
        <p:txBody>
          <a:bodyPr rot="0" vert="horz" wrap="square" lIns="91440" tIns="45720" rIns="91440" bIns="45720" anchor="t" anchorCtr="0" upright="1">
            <a:noAutofit/>
          </a:bodyPr>
          <a:lstStyle/>
          <a:p>
            <a:pPr algn="just"/>
            <a:r>
              <a:rPr kumimoji="1" lang="ja-JP" sz="1050" i="1" kern="10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共同提案者（ＣＣ社）</a:t>
            </a:r>
            <a:endParaRPr lang="ja-JP" sz="1050" kern="10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役割：製品化、標準必須特許取得、標準化</a:t>
            </a:r>
            <a:endParaRPr lang="ja-JP" sz="1050" kern="100">
              <a:effectLst/>
              <a:latin typeface="游明朝" panose="02020400000000000000" pitchFamily="18" charset="-128"/>
              <a:ea typeface="游明朝" panose="02020400000000000000" pitchFamily="18" charset="-128"/>
              <a:cs typeface="Arial" panose="020B0604020202020204" pitchFamily="34" charset="0"/>
            </a:endParaRPr>
          </a:p>
          <a:p>
            <a:pPr indent="118745" algn="just"/>
            <a:r>
              <a:rPr kumimoji="1" lang="ja-JP" sz="1050" i="1" kern="10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実施責任者　○○ ○○</a:t>
            </a:r>
            <a:endParaRPr lang="ja-JP" sz="1050" kern="100">
              <a:effectLst/>
              <a:latin typeface="游明朝" panose="02020400000000000000" pitchFamily="18" charset="-128"/>
              <a:ea typeface="游明朝" panose="02020400000000000000" pitchFamily="18" charset="-128"/>
              <a:cs typeface="Arial" panose="020B0604020202020204" pitchFamily="34" charset="0"/>
            </a:endParaRPr>
          </a:p>
        </p:txBody>
      </p:sp>
      <p:cxnSp>
        <p:nvCxnSpPr>
          <p:cNvPr id="35" name="直線矢印コネクタ 34">
            <a:extLst>
              <a:ext uri="{FF2B5EF4-FFF2-40B4-BE49-F238E27FC236}">
                <a16:creationId xmlns:a16="http://schemas.microsoft.com/office/drawing/2014/main" id="{0EFDC0EB-1EB6-0A1E-8FB7-9F8E3770FA92}"/>
              </a:ext>
            </a:extLst>
          </p:cNvPr>
          <p:cNvCxnSpPr>
            <a:cxnSpLocks noChangeShapeType="1"/>
          </p:cNvCxnSpPr>
          <p:nvPr/>
        </p:nvCxnSpPr>
        <p:spPr bwMode="auto">
          <a:xfrm>
            <a:off x="1870045" y="6090958"/>
            <a:ext cx="435610" cy="1270"/>
          </a:xfrm>
          <a:prstGeom prst="straightConnector1">
            <a:avLst/>
          </a:prstGeom>
          <a:noFill/>
          <a:ln w="9525">
            <a:solidFill>
              <a:srgbClr val="000000"/>
            </a:solidFill>
            <a:round/>
            <a:headEnd/>
            <a:tailEnd/>
          </a:ln>
        </p:spPr>
      </p:cxnSp>
      <p:cxnSp>
        <p:nvCxnSpPr>
          <p:cNvPr id="36" name="直線矢印コネクタ 35">
            <a:extLst>
              <a:ext uri="{FF2B5EF4-FFF2-40B4-BE49-F238E27FC236}">
                <a16:creationId xmlns:a16="http://schemas.microsoft.com/office/drawing/2014/main" id="{478CC66F-BC0D-BF11-6A3F-88324771C042}"/>
              </a:ext>
            </a:extLst>
          </p:cNvPr>
          <p:cNvCxnSpPr>
            <a:cxnSpLocks noChangeShapeType="1"/>
          </p:cNvCxnSpPr>
          <p:nvPr/>
        </p:nvCxnSpPr>
        <p:spPr bwMode="auto">
          <a:xfrm>
            <a:off x="1873220" y="4048524"/>
            <a:ext cx="433070" cy="0"/>
          </a:xfrm>
          <a:prstGeom prst="straightConnector1">
            <a:avLst/>
          </a:prstGeom>
          <a:noFill/>
          <a:ln w="9525">
            <a:solidFill>
              <a:srgbClr val="000000"/>
            </a:solidFill>
            <a:round/>
            <a:headEnd/>
            <a:tailEnd/>
          </a:ln>
        </p:spPr>
      </p:cxnSp>
      <p:cxnSp>
        <p:nvCxnSpPr>
          <p:cNvPr id="37" name="直線コネクタ 36">
            <a:extLst>
              <a:ext uri="{FF2B5EF4-FFF2-40B4-BE49-F238E27FC236}">
                <a16:creationId xmlns:a16="http://schemas.microsoft.com/office/drawing/2014/main" id="{AC24D2B5-DF93-C620-82F9-5077747CB568}"/>
              </a:ext>
            </a:extLst>
          </p:cNvPr>
          <p:cNvCxnSpPr>
            <a:cxnSpLocks/>
          </p:cNvCxnSpPr>
          <p:nvPr/>
        </p:nvCxnSpPr>
        <p:spPr>
          <a:xfrm>
            <a:off x="1873220" y="3503955"/>
            <a:ext cx="0" cy="2587003"/>
          </a:xfrm>
          <a:prstGeom prst="line">
            <a:avLst/>
          </a:prstGeom>
          <a:noFill/>
          <a:ln w="9525" cap="flat" cmpd="sng" algn="ctr">
            <a:solidFill>
              <a:sysClr val="windowText" lastClr="000000"/>
            </a:solidFill>
            <a:prstDash val="solid"/>
          </a:ln>
          <a:effectLst/>
        </p:spPr>
      </p:cxnSp>
      <p:sp>
        <p:nvSpPr>
          <p:cNvPr id="38" name="正方形/長方形 37">
            <a:extLst>
              <a:ext uri="{FF2B5EF4-FFF2-40B4-BE49-F238E27FC236}">
                <a16:creationId xmlns:a16="http://schemas.microsoft.com/office/drawing/2014/main" id="{011BB554-6BFD-500F-23D6-23FA53D44A36}"/>
              </a:ext>
            </a:extLst>
          </p:cNvPr>
          <p:cNvSpPr>
            <a:spLocks noChangeArrowheads="1"/>
          </p:cNvSpPr>
          <p:nvPr/>
        </p:nvSpPr>
        <p:spPr bwMode="auto">
          <a:xfrm>
            <a:off x="4989165" y="2670835"/>
            <a:ext cx="2124075" cy="687070"/>
          </a:xfrm>
          <a:prstGeom prst="rect">
            <a:avLst/>
          </a:prstGeom>
          <a:noFill/>
          <a:ln w="12700">
            <a:solidFill>
              <a:srgbClr val="000000"/>
            </a:solidFill>
            <a:prstDash val="sysDot"/>
            <a:miter lim="800000"/>
            <a:headEnd/>
            <a:tailEnd/>
          </a:ln>
          <a:effectLst/>
        </p:spPr>
        <p:txBody>
          <a:bodyPr rot="0" vert="horz" wrap="square" lIns="91440" tIns="74520" rIns="91440" bIns="45720" anchor="t" anchorCtr="0" upright="1">
            <a:noAutofit/>
          </a:bodyPr>
          <a:lstStyle/>
          <a:p>
            <a:pPr algn="just"/>
            <a:r>
              <a:rPr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○○社</a:t>
            </a:r>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○○本部○○</a:t>
            </a:r>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役割：・・・・・・・・・</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p:txBody>
      </p:sp>
      <p:cxnSp>
        <p:nvCxnSpPr>
          <p:cNvPr id="39" name="直線矢印コネクタ 38">
            <a:extLst>
              <a:ext uri="{FF2B5EF4-FFF2-40B4-BE49-F238E27FC236}">
                <a16:creationId xmlns:a16="http://schemas.microsoft.com/office/drawing/2014/main" id="{5702E1C8-5BE4-B5BB-229B-14F4EAE4B38C}"/>
              </a:ext>
            </a:extLst>
          </p:cNvPr>
          <p:cNvCxnSpPr/>
          <p:nvPr/>
        </p:nvCxnSpPr>
        <p:spPr>
          <a:xfrm>
            <a:off x="4131915" y="3099460"/>
            <a:ext cx="809625" cy="9525"/>
          </a:xfrm>
          <a:prstGeom prst="straightConnector1">
            <a:avLst/>
          </a:prstGeom>
          <a:noFill/>
          <a:ln w="12700" cap="flat" cmpd="sng" algn="ctr">
            <a:solidFill>
              <a:sysClr val="windowText" lastClr="000000"/>
            </a:solidFill>
            <a:prstDash val="sysDot"/>
            <a:miter lim="800000"/>
            <a:tailEnd type="triangle"/>
          </a:ln>
          <a:effectLst/>
        </p:spPr>
      </p:cxnSp>
      <p:sp>
        <p:nvSpPr>
          <p:cNvPr id="40" name="正方形/長方形 39">
            <a:extLst>
              <a:ext uri="{FF2B5EF4-FFF2-40B4-BE49-F238E27FC236}">
                <a16:creationId xmlns:a16="http://schemas.microsoft.com/office/drawing/2014/main" id="{3DC6B5A4-9B57-65ED-D7AC-6D7A34FF531C}"/>
              </a:ext>
            </a:extLst>
          </p:cNvPr>
          <p:cNvSpPr>
            <a:spLocks noChangeArrowheads="1"/>
          </p:cNvSpPr>
          <p:nvPr/>
        </p:nvSpPr>
        <p:spPr bwMode="auto">
          <a:xfrm>
            <a:off x="4989165" y="3537610"/>
            <a:ext cx="2124075" cy="687070"/>
          </a:xfrm>
          <a:prstGeom prst="rect">
            <a:avLst/>
          </a:prstGeom>
          <a:noFill/>
          <a:ln w="12700">
            <a:solidFill>
              <a:srgbClr val="000000"/>
            </a:solidFill>
            <a:prstDash val="sysDot"/>
            <a:miter lim="800000"/>
            <a:headEnd/>
            <a:tailEnd/>
          </a:ln>
          <a:effectLst/>
        </p:spPr>
        <p:txBody>
          <a:bodyPr rot="0" vert="horz" wrap="square" lIns="91440" tIns="74520" rIns="91440" bIns="45720" anchor="t" anchorCtr="0" upright="1">
            <a:noAutofit/>
          </a:bodyPr>
          <a:lstStyle/>
          <a:p>
            <a:pPr algn="just"/>
            <a:r>
              <a:rPr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○○社</a:t>
            </a:r>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○○本部○○</a:t>
            </a:r>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役割：・・・・・・・・・</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p:txBody>
      </p:sp>
      <p:sp>
        <p:nvSpPr>
          <p:cNvPr id="41" name="正方形/長方形 40">
            <a:extLst>
              <a:ext uri="{FF2B5EF4-FFF2-40B4-BE49-F238E27FC236}">
                <a16:creationId xmlns:a16="http://schemas.microsoft.com/office/drawing/2014/main" id="{0B8B1675-B048-9CCA-93A1-2DBA292E8DCB}"/>
              </a:ext>
            </a:extLst>
          </p:cNvPr>
          <p:cNvSpPr>
            <a:spLocks noChangeArrowheads="1"/>
          </p:cNvSpPr>
          <p:nvPr/>
        </p:nvSpPr>
        <p:spPr bwMode="auto">
          <a:xfrm>
            <a:off x="4979640" y="5759172"/>
            <a:ext cx="2124075" cy="687070"/>
          </a:xfrm>
          <a:prstGeom prst="rect">
            <a:avLst/>
          </a:prstGeom>
          <a:noFill/>
          <a:ln w="12700">
            <a:solidFill>
              <a:srgbClr val="000000"/>
            </a:solidFill>
            <a:prstDash val="sysDot"/>
            <a:miter lim="800000"/>
            <a:headEnd/>
            <a:tailEnd/>
          </a:ln>
          <a:effectLst/>
        </p:spPr>
        <p:txBody>
          <a:bodyPr rot="0" vert="horz" wrap="square" lIns="91440" tIns="74520" rIns="91440" bIns="45720" anchor="t" anchorCtr="0" upright="1">
            <a:noAutofit/>
          </a:bodyPr>
          <a:lstStyle/>
          <a:p>
            <a:pPr algn="just"/>
            <a:r>
              <a:rPr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○○社</a:t>
            </a:r>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○○本部○○</a:t>
            </a:r>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役割：・・・・・・・・・</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p:txBody>
      </p:sp>
      <p:sp>
        <p:nvSpPr>
          <p:cNvPr id="42" name="テキスト ボックス 216">
            <a:extLst>
              <a:ext uri="{FF2B5EF4-FFF2-40B4-BE49-F238E27FC236}">
                <a16:creationId xmlns:a16="http://schemas.microsoft.com/office/drawing/2014/main" id="{BF52688A-D002-B76B-7B82-83A01458FA87}"/>
              </a:ext>
            </a:extLst>
          </p:cNvPr>
          <p:cNvSpPr txBox="1"/>
          <p:nvPr/>
        </p:nvSpPr>
        <p:spPr>
          <a:xfrm>
            <a:off x="4141440" y="2785135"/>
            <a:ext cx="828675" cy="276225"/>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fontAlgn="base"/>
            <a:r>
              <a:rPr lang="ja-JP" sz="900" i="1" kern="100">
                <a:solidFill>
                  <a:srgbClr val="4472C4"/>
                </a:solidFill>
                <a:effectLst/>
                <a:latin typeface="游明朝" panose="02020400000000000000" pitchFamily="18" charset="-128"/>
                <a:ea typeface="游ゴシック" panose="020B0400000000000000" pitchFamily="50" charset="-128"/>
                <a:cs typeface="+mn-cs"/>
              </a:rPr>
              <a:t>○○</a:t>
            </a:r>
            <a:endParaRPr lang="ja-JP" sz="1050" kern="100">
              <a:effectLst/>
              <a:latin typeface="游明朝" panose="02020400000000000000" pitchFamily="18" charset="-128"/>
              <a:ea typeface="游明朝" panose="02020400000000000000" pitchFamily="18" charset="-128"/>
              <a:cs typeface="Arial" panose="020B0604020202020204" pitchFamily="34" charset="0"/>
            </a:endParaRPr>
          </a:p>
        </p:txBody>
      </p:sp>
      <p:cxnSp>
        <p:nvCxnSpPr>
          <p:cNvPr id="43" name="直線矢印コネクタ 42">
            <a:extLst>
              <a:ext uri="{FF2B5EF4-FFF2-40B4-BE49-F238E27FC236}">
                <a16:creationId xmlns:a16="http://schemas.microsoft.com/office/drawing/2014/main" id="{45183AD7-6583-EAF7-E435-2FF60C079C1E}"/>
              </a:ext>
            </a:extLst>
          </p:cNvPr>
          <p:cNvCxnSpPr>
            <a:cxnSpLocks/>
            <a:stCxn id="34" idx="3"/>
            <a:endCxn id="41" idx="1"/>
          </p:cNvCxnSpPr>
          <p:nvPr/>
        </p:nvCxnSpPr>
        <p:spPr>
          <a:xfrm>
            <a:off x="4825970" y="6092228"/>
            <a:ext cx="153670" cy="10479"/>
          </a:xfrm>
          <a:prstGeom prst="straightConnector1">
            <a:avLst/>
          </a:prstGeom>
          <a:noFill/>
          <a:ln w="12700" cap="flat" cmpd="sng" algn="ctr">
            <a:solidFill>
              <a:sysClr val="windowText" lastClr="000000"/>
            </a:solidFill>
            <a:prstDash val="sysDot"/>
            <a:miter lim="800000"/>
            <a:tailEnd type="triangle"/>
          </a:ln>
          <a:effectLst/>
        </p:spPr>
      </p:cxnSp>
      <p:sp>
        <p:nvSpPr>
          <p:cNvPr id="45" name="テキスト ボックス 44">
            <a:extLst>
              <a:ext uri="{FF2B5EF4-FFF2-40B4-BE49-F238E27FC236}">
                <a16:creationId xmlns:a16="http://schemas.microsoft.com/office/drawing/2014/main" id="{6A1417DC-9814-02F1-6BF1-5124302DF0FF}"/>
              </a:ext>
            </a:extLst>
          </p:cNvPr>
          <p:cNvSpPr txBox="1"/>
          <p:nvPr/>
        </p:nvSpPr>
        <p:spPr>
          <a:xfrm>
            <a:off x="1372899" y="2149782"/>
            <a:ext cx="1304313" cy="307777"/>
          </a:xfrm>
          <a:prstGeom prst="rect">
            <a:avLst/>
          </a:prstGeom>
          <a:noFill/>
        </p:spPr>
        <p:txBody>
          <a:bodyPr wrap="square">
            <a:spAutoFit/>
          </a:bodyPr>
          <a:lstStyle/>
          <a:p>
            <a:pPr marL="285750" indent="-285750" algn="just" fontAlgn="base">
              <a:buFont typeface="Wingdings" panose="05000000000000000000" pitchFamily="2" charset="2"/>
              <a:buChar char="l"/>
            </a:pPr>
            <a:r>
              <a:rPr lang="ja-JP" altLang="ja-JP" sz="1400" i="1" kern="100">
                <a:solidFill>
                  <a:srgbClr val="4472C4"/>
                </a:solidFill>
                <a:effectLst/>
                <a:latin typeface="游明朝" panose="02020400000000000000" pitchFamily="18" charset="-128"/>
                <a:ea typeface="游ゴシック" panose="020B0400000000000000" pitchFamily="50" charset="-128"/>
                <a:cs typeface="+mn-cs"/>
              </a:rPr>
              <a:t>○○社</a:t>
            </a:r>
            <a:endParaRPr lang="ja-JP" altLang="ja-JP" sz="1400" kern="100">
              <a:effectLst/>
              <a:latin typeface="游明朝" panose="02020400000000000000" pitchFamily="18" charset="-128"/>
              <a:ea typeface="游明朝" panose="02020400000000000000" pitchFamily="18" charset="-128"/>
              <a:cs typeface="Arial" panose="020B0604020202020204" pitchFamily="34" charset="0"/>
            </a:endParaRPr>
          </a:p>
        </p:txBody>
      </p:sp>
      <p:sp>
        <p:nvSpPr>
          <p:cNvPr id="46" name="四角形吹き出し 18">
            <a:extLst>
              <a:ext uri="{FF2B5EF4-FFF2-40B4-BE49-F238E27FC236}">
                <a16:creationId xmlns:a16="http://schemas.microsoft.com/office/drawing/2014/main" id="{3BD87D27-3755-0463-CE95-CB426061AFFE}"/>
              </a:ext>
            </a:extLst>
          </p:cNvPr>
          <p:cNvSpPr/>
          <p:nvPr/>
        </p:nvSpPr>
        <p:spPr>
          <a:xfrm>
            <a:off x="2733784" y="2081966"/>
            <a:ext cx="3643986" cy="369332"/>
          </a:xfrm>
          <a:prstGeom prst="wedgeRectCallout">
            <a:avLst>
              <a:gd name="adj1" fmla="val -61131"/>
              <a:gd name="adj2" fmla="val 21508"/>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提案者が複数の場合は各社で体制を記載。その場合は、各社の体制のとりまとめについても記載すること</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6" name="四角形吹き出し 18">
            <a:extLst>
              <a:ext uri="{FF2B5EF4-FFF2-40B4-BE49-F238E27FC236}">
                <a16:creationId xmlns:a16="http://schemas.microsoft.com/office/drawing/2014/main" id="{EAC07A07-9DDC-06FE-4484-6382EB380615}"/>
              </a:ext>
            </a:extLst>
          </p:cNvPr>
          <p:cNvSpPr/>
          <p:nvPr/>
        </p:nvSpPr>
        <p:spPr>
          <a:xfrm>
            <a:off x="4486221" y="94091"/>
            <a:ext cx="3643986" cy="369332"/>
          </a:xfrm>
          <a:prstGeom prst="wedgeRectCallout">
            <a:avLst>
              <a:gd name="adj1" fmla="val -39668"/>
              <a:gd name="adj2" fmla="val 77068"/>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schemeClr val="bg1"/>
                </a:solidFill>
                <a:effectLst/>
                <a:uLnTx/>
                <a:uFillTx/>
                <a:latin typeface="+mn-ea"/>
                <a:cs typeface="+mn-cs"/>
              </a:rPr>
              <a:t>ここで用いる「事業」、「商材」、「システム」の概念については末尾参考を参照すること。</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7" name="正方形/長方形 6">
            <a:extLst>
              <a:ext uri="{FF2B5EF4-FFF2-40B4-BE49-F238E27FC236}">
                <a16:creationId xmlns:a16="http://schemas.microsoft.com/office/drawing/2014/main" id="{F98FEF60-0774-19B3-C9F5-DBF0C9F21445}"/>
              </a:ext>
            </a:extLst>
          </p:cNvPr>
          <p:cNvSpPr>
            <a:spLocks noChangeArrowheads="1"/>
          </p:cNvSpPr>
          <p:nvPr/>
        </p:nvSpPr>
        <p:spPr bwMode="auto">
          <a:xfrm>
            <a:off x="2303115" y="4549586"/>
            <a:ext cx="2519680" cy="883245"/>
          </a:xfrm>
          <a:prstGeom prst="rect">
            <a:avLst/>
          </a:prstGeom>
          <a:solidFill>
            <a:srgbClr val="FFFFFF"/>
          </a:solidFill>
          <a:ln w="12700">
            <a:solidFill>
              <a:srgbClr val="000000"/>
            </a:solidFill>
            <a:miter lim="800000"/>
            <a:headEnd/>
            <a:tailEnd/>
          </a:ln>
          <a:effectLst/>
        </p:spPr>
        <p:txBody>
          <a:bodyPr rot="0" vert="horz" wrap="square" lIns="91440" tIns="45720" rIns="91440" bIns="45720" anchor="t" anchorCtr="0" upright="1">
            <a:noAutofit/>
          </a:bodyPr>
          <a:lstStyle/>
          <a:p>
            <a:pPr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○○本部○○部○○</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役割：</a:t>
            </a:r>
            <a:r>
              <a:rPr kumimoji="1" lang="ja-JP" altLang="en-US"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標準化、知財出願、オープンクローズ戦略の検討</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a:p>
            <a:pPr indent="118745"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実施責任者　○○ ○○</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p:txBody>
      </p:sp>
      <p:cxnSp>
        <p:nvCxnSpPr>
          <p:cNvPr id="8" name="直線矢印コネクタ 7">
            <a:extLst>
              <a:ext uri="{FF2B5EF4-FFF2-40B4-BE49-F238E27FC236}">
                <a16:creationId xmlns:a16="http://schemas.microsoft.com/office/drawing/2014/main" id="{39A081A9-3806-AF55-5ED6-A13FD01E037B}"/>
              </a:ext>
            </a:extLst>
          </p:cNvPr>
          <p:cNvCxnSpPr>
            <a:cxnSpLocks noChangeShapeType="1"/>
          </p:cNvCxnSpPr>
          <p:nvPr/>
        </p:nvCxnSpPr>
        <p:spPr bwMode="auto">
          <a:xfrm>
            <a:off x="1873220" y="5019362"/>
            <a:ext cx="433070" cy="0"/>
          </a:xfrm>
          <a:prstGeom prst="straightConnector1">
            <a:avLst/>
          </a:prstGeom>
          <a:noFill/>
          <a:ln w="9525">
            <a:solidFill>
              <a:srgbClr val="000000"/>
            </a:solidFill>
            <a:round/>
            <a:headEnd/>
            <a:tailEnd/>
          </a:ln>
        </p:spPr>
      </p:cxnSp>
      <p:sp>
        <p:nvSpPr>
          <p:cNvPr id="9" name="タイトル 8">
            <a:extLst>
              <a:ext uri="{FF2B5EF4-FFF2-40B4-BE49-F238E27FC236}">
                <a16:creationId xmlns:a16="http://schemas.microsoft.com/office/drawing/2014/main" id="{709F53DD-1DF4-7F25-7D0B-8B1A16534C0F}"/>
              </a:ext>
            </a:extLst>
          </p:cNvPr>
          <p:cNvSpPr>
            <a:spLocks noGrp="1"/>
          </p:cNvSpPr>
          <p:nvPr>
            <p:ph type="title" idx="4294967295"/>
          </p:nvPr>
        </p:nvSpPr>
        <p:spPr>
          <a:xfrm>
            <a:off x="669758" y="99801"/>
            <a:ext cx="10515600" cy="344056"/>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４</a:t>
            </a:r>
            <a:r>
              <a:rPr kumimoji="1" lang="en-US" altLang="ja-JP" sz="1800" b="1" dirty="0">
                <a:latin typeface="游ゴシック" panose="020B0400000000000000" pitchFamily="50" charset="-128"/>
                <a:ea typeface="游ゴシック" panose="020B0400000000000000" pitchFamily="50" charset="-128"/>
              </a:rPr>
              <a:t>-</a:t>
            </a:r>
            <a:r>
              <a:rPr kumimoji="1" lang="ja-JP" altLang="en-US" sz="1800" b="1" dirty="0">
                <a:latin typeface="游ゴシック" panose="020B0400000000000000" pitchFamily="50" charset="-128"/>
                <a:ea typeface="游ゴシック" panose="020B0400000000000000" pitchFamily="50" charset="-128"/>
              </a:rPr>
              <a:t>２　組織内外の推進体制</a:t>
            </a:r>
          </a:p>
        </p:txBody>
      </p:sp>
      <p:sp>
        <p:nvSpPr>
          <p:cNvPr id="23" name="テキスト ボックス 2">
            <a:extLst>
              <a:ext uri="{FF2B5EF4-FFF2-40B4-BE49-F238E27FC236}">
                <a16:creationId xmlns:a16="http://schemas.microsoft.com/office/drawing/2014/main" id="{3A62481A-6CB2-4D25-B4AA-E89E8AA42519}"/>
              </a:ext>
            </a:extLst>
          </p:cNvPr>
          <p:cNvSpPr txBox="1">
            <a:spLocks noChangeArrowheads="1"/>
          </p:cNvSpPr>
          <p:nvPr/>
        </p:nvSpPr>
        <p:spPr bwMode="auto">
          <a:xfrm>
            <a:off x="5284440" y="4461993"/>
            <a:ext cx="1828800" cy="790575"/>
          </a:xfrm>
          <a:prstGeom prst="rect">
            <a:avLst/>
          </a:prstGeom>
          <a:noFill/>
          <a:ln w="9525">
            <a:noFill/>
            <a:miter lim="800000"/>
            <a:headEnd/>
            <a:tailEnd/>
          </a:ln>
        </p:spPr>
        <p:txBody>
          <a:bodyPr rot="0" vert="horz" wrap="square" lIns="91440" tIns="45720" rIns="91440" bIns="45720" anchor="t" anchorCtr="0">
            <a:noAutofit/>
          </a:bodyPr>
          <a:lstStyle/>
          <a:p>
            <a:pPr algn="just" fontAlgn="base">
              <a:spcAft>
                <a:spcPts val="0"/>
              </a:spcAft>
            </a:pPr>
            <a:r>
              <a:rPr lang="ja-JP" sz="1050" i="1" kern="100" dirty="0">
                <a:solidFill>
                  <a:srgbClr val="4472C4"/>
                </a:solidFill>
                <a:effectLst/>
                <a:latin typeface="游明朝" panose="02020400000000000000" pitchFamily="18" charset="-128"/>
                <a:ea typeface="游ゴシック" panose="020B0400000000000000" pitchFamily="50" charset="-128"/>
              </a:rPr>
              <a:t>※社外関係社は、請負、委託、部品調達、コンサルタント等に係る関係社を記載</a:t>
            </a:r>
            <a:endParaRPr lang="ja-JP" sz="1050" kern="100" dirty="0">
              <a:solidFill>
                <a:srgbClr val="4472C4"/>
              </a:solidFill>
              <a:effectLst/>
              <a:latin typeface="游明朝" panose="02020400000000000000" pitchFamily="18" charset="-128"/>
              <a:ea typeface="游明朝" panose="02020400000000000000" pitchFamily="18" charset="-128"/>
              <a:cs typeface="Arial" panose="020B0604020202020204" pitchFamily="34" charset="0"/>
            </a:endParaRPr>
          </a:p>
        </p:txBody>
      </p:sp>
    </p:spTree>
    <p:extLst>
      <p:ext uri="{BB962C8B-B14F-4D97-AF65-F5344CB8AC3E}">
        <p14:creationId xmlns:p14="http://schemas.microsoft.com/office/powerpoint/2010/main" val="2681215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D0FC522-7554-893D-0A5A-2343D91DF7AA}"/>
              </a:ext>
            </a:extLst>
          </p:cNvPr>
          <p:cNvSpPr txBox="1"/>
          <p:nvPr/>
        </p:nvSpPr>
        <p:spPr>
          <a:xfrm>
            <a:off x="413157" y="145350"/>
            <a:ext cx="11166395" cy="723275"/>
          </a:xfrm>
          <a:prstGeom prst="rect">
            <a:avLst/>
          </a:prstGeom>
          <a:noFill/>
        </p:spPr>
        <p:txBody>
          <a:bodyPr wrap="square" rtlCol="0">
            <a:spAutoFit/>
          </a:bodyPr>
          <a:lstStyle/>
          <a:p>
            <a:pPr marL="717550"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４</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２　組織内外の推進体制（つづき）</a:t>
            </a:r>
          </a:p>
          <a:p>
            <a:pPr marL="965200" indent="-247650">
              <a:spcBef>
                <a:spcPts val="600"/>
              </a:spcBef>
            </a:pPr>
            <a:r>
              <a:rPr lang="ja-JP" altLang="en-US" dirty="0">
                <a:solidFill>
                  <a:schemeClr val="accent1"/>
                </a:solidFill>
              </a:rPr>
              <a:t>（例）事業計画を定期的にチェック、更新する社内の仕組み（事業開発戦略会議等）</a:t>
            </a:r>
          </a:p>
        </p:txBody>
      </p:sp>
      <p:sp>
        <p:nvSpPr>
          <p:cNvPr id="3" name="正方形/長方形 2">
            <a:extLst>
              <a:ext uri="{FF2B5EF4-FFF2-40B4-BE49-F238E27FC236}">
                <a16:creationId xmlns:a16="http://schemas.microsoft.com/office/drawing/2014/main" id="{74EBBCAF-DE40-23CC-6AA9-89E4D1497D74}"/>
              </a:ext>
            </a:extLst>
          </p:cNvPr>
          <p:cNvSpPr/>
          <p:nvPr/>
        </p:nvSpPr>
        <p:spPr>
          <a:xfrm>
            <a:off x="1031186" y="504202"/>
            <a:ext cx="10554056" cy="6208448"/>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 name="表 4">
            <a:extLst>
              <a:ext uri="{FF2B5EF4-FFF2-40B4-BE49-F238E27FC236}">
                <a16:creationId xmlns:a16="http://schemas.microsoft.com/office/drawing/2014/main" id="{E0173CBB-5A89-08D4-12C3-26054C18279B}"/>
              </a:ext>
            </a:extLst>
          </p:cNvPr>
          <p:cNvGraphicFramePr>
            <a:graphicFrameLocks noGrp="1"/>
          </p:cNvGraphicFramePr>
          <p:nvPr>
            <p:extLst>
              <p:ext uri="{D42A27DB-BD31-4B8C-83A1-F6EECF244321}">
                <p14:modId xmlns:p14="http://schemas.microsoft.com/office/powerpoint/2010/main" val="3144713917"/>
              </p:ext>
            </p:extLst>
          </p:nvPr>
        </p:nvGraphicFramePr>
        <p:xfrm>
          <a:off x="1940260" y="1532084"/>
          <a:ext cx="8838901" cy="4517107"/>
        </p:xfrm>
        <a:graphic>
          <a:graphicData uri="http://schemas.openxmlformats.org/drawingml/2006/table">
            <a:tbl>
              <a:tblPr firstRow="1" firstCol="1" bandRow="1"/>
              <a:tblGrid>
                <a:gridCol w="2598914">
                  <a:extLst>
                    <a:ext uri="{9D8B030D-6E8A-4147-A177-3AD203B41FA5}">
                      <a16:colId xmlns:a16="http://schemas.microsoft.com/office/drawing/2014/main" val="1294465961"/>
                    </a:ext>
                  </a:extLst>
                </a:gridCol>
                <a:gridCol w="2451887">
                  <a:extLst>
                    <a:ext uri="{9D8B030D-6E8A-4147-A177-3AD203B41FA5}">
                      <a16:colId xmlns:a16="http://schemas.microsoft.com/office/drawing/2014/main" val="3202107600"/>
                    </a:ext>
                  </a:extLst>
                </a:gridCol>
                <a:gridCol w="3788100">
                  <a:extLst>
                    <a:ext uri="{9D8B030D-6E8A-4147-A177-3AD203B41FA5}">
                      <a16:colId xmlns:a16="http://schemas.microsoft.com/office/drawing/2014/main" val="1607229808"/>
                    </a:ext>
                  </a:extLst>
                </a:gridCol>
              </a:tblGrid>
              <a:tr h="1042409">
                <a:tc rowSpan="2">
                  <a:txBody>
                    <a:bodyPr/>
                    <a:lstStyle/>
                    <a:p>
                      <a:pPr algn="just"/>
                      <a:r>
                        <a:rPr lang="ja-JP" sz="1800" i="0" kern="100" dirty="0">
                          <a:solidFill>
                            <a:srgbClr val="4472C4"/>
                          </a:solidFill>
                          <a:effectLst/>
                          <a:latin typeface="+mn-ea"/>
                          <a:ea typeface="+mn-ea"/>
                          <a:cs typeface="Arial" panose="020B0604020202020204" pitchFamily="34" charset="0"/>
                        </a:rPr>
                        <a:t>会議の概要</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dirty="0">
                          <a:solidFill>
                            <a:srgbClr val="4472C4"/>
                          </a:solidFill>
                          <a:effectLst/>
                          <a:latin typeface="+mn-ea"/>
                          <a:ea typeface="+mn-ea"/>
                          <a:cs typeface="Arial" panose="020B0604020202020204" pitchFamily="34" charset="0"/>
                        </a:rPr>
                        <a:t>メンバー</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a:solidFill>
                            <a:srgbClr val="4472C4"/>
                          </a:solidFill>
                          <a:effectLst/>
                          <a:latin typeface="+mn-ea"/>
                          <a:ea typeface="+mn-ea"/>
                          <a:cs typeface="Arial" panose="020B0604020202020204" pitchFamily="34" charset="0"/>
                        </a:rPr>
                        <a:t>議長：</a:t>
                      </a:r>
                      <a:endParaRPr lang="ja-JP" sz="1800" i="0" kern="100">
                        <a:effectLst/>
                        <a:latin typeface="+mn-ea"/>
                        <a:ea typeface="+mn-ea"/>
                        <a:cs typeface="Arial" panose="020B0604020202020204" pitchFamily="34" charset="0"/>
                      </a:endParaRPr>
                    </a:p>
                    <a:p>
                      <a:pPr algn="just"/>
                      <a:r>
                        <a:rPr lang="ja-JP" sz="1800" i="0" kern="100">
                          <a:solidFill>
                            <a:srgbClr val="4472C4"/>
                          </a:solidFill>
                          <a:effectLst/>
                          <a:latin typeface="+mn-ea"/>
                          <a:ea typeface="+mn-ea"/>
                          <a:cs typeface="Arial" panose="020B0604020202020204" pitchFamily="34" charset="0"/>
                        </a:rPr>
                        <a:t>会議メンバー：</a:t>
                      </a:r>
                      <a:endParaRPr lang="ja-JP" sz="1800" i="0" kern="100">
                        <a:effectLst/>
                        <a:latin typeface="+mn-ea"/>
                        <a:ea typeface="+mn-ea"/>
                        <a:cs typeface="Arial" panose="020B0604020202020204" pitchFamily="34" charset="0"/>
                      </a:endParaRPr>
                    </a:p>
                    <a:p>
                      <a:pPr algn="just"/>
                      <a:r>
                        <a:rPr lang="ja-JP" sz="1800" i="0" kern="100">
                          <a:solidFill>
                            <a:srgbClr val="4472C4"/>
                          </a:solidFill>
                          <a:effectLst/>
                          <a:latin typeface="+mn-ea"/>
                          <a:ea typeface="+mn-ea"/>
                          <a:cs typeface="Arial" panose="020B0604020202020204" pitchFamily="34" charset="0"/>
                        </a:rPr>
                        <a:t>事務局：</a:t>
                      </a:r>
                      <a:endParaRPr lang="ja-JP" sz="1800" i="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2133393"/>
                  </a:ext>
                </a:extLst>
              </a:tr>
              <a:tr h="347470">
                <a:tc vMerge="1">
                  <a:txBody>
                    <a:bodyPr/>
                    <a:lstStyle/>
                    <a:p>
                      <a:pPr algn="just"/>
                      <a:r>
                        <a:rPr lang="en-US" sz="1400" i="1" kern="100" dirty="0">
                          <a:solidFill>
                            <a:srgbClr val="4472C4"/>
                          </a:solidFill>
                          <a:effectLst/>
                          <a:highlight>
                            <a:srgbClr val="FFFF00"/>
                          </a:highlight>
                          <a:latin typeface="ＭＳ ゴシック" panose="020B0609070205080204" pitchFamily="49" charset="-128"/>
                          <a:ea typeface="游明朝" panose="02020400000000000000" pitchFamily="18" charset="-128"/>
                          <a:cs typeface="Arial" panose="020B0604020202020204" pitchFamily="34" charset="0"/>
                        </a:rPr>
                        <a:t> </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dirty="0">
                          <a:solidFill>
                            <a:srgbClr val="4472C4"/>
                          </a:solidFill>
                          <a:effectLst/>
                          <a:latin typeface="+mn-ea"/>
                          <a:ea typeface="+mn-ea"/>
                          <a:cs typeface="Arial" panose="020B0604020202020204" pitchFamily="34" charset="0"/>
                        </a:rPr>
                        <a:t>開催頻度</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dirty="0">
                          <a:solidFill>
                            <a:srgbClr val="4472C4"/>
                          </a:solidFill>
                          <a:effectLst/>
                          <a:latin typeface="+mn-ea"/>
                          <a:ea typeface="+mn-ea"/>
                          <a:cs typeface="Arial" panose="020B0604020202020204" pitchFamily="34" charset="0"/>
                        </a:rPr>
                        <a:t>年に○回の開催が目安</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5075139"/>
                  </a:ext>
                </a:extLst>
              </a:tr>
              <a:tr h="694940">
                <a:tc rowSpan="3">
                  <a:txBody>
                    <a:bodyPr/>
                    <a:lstStyle/>
                    <a:p>
                      <a:pPr algn="just"/>
                      <a:r>
                        <a:rPr lang="ja-JP" sz="1800" i="0" kern="100" dirty="0">
                          <a:solidFill>
                            <a:srgbClr val="4472C4"/>
                          </a:solidFill>
                          <a:effectLst/>
                          <a:latin typeface="+mn-ea"/>
                          <a:ea typeface="+mn-ea"/>
                          <a:cs typeface="Arial" panose="020B0604020202020204" pitchFamily="34" charset="0"/>
                        </a:rPr>
                        <a:t>チェック項目</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a:solidFill>
                            <a:srgbClr val="4472C4"/>
                          </a:solidFill>
                          <a:effectLst/>
                          <a:latin typeface="+mn-ea"/>
                          <a:ea typeface="+mn-ea"/>
                          <a:cs typeface="Arial" panose="020B0604020202020204" pitchFamily="34" charset="0"/>
                        </a:rPr>
                        <a:t>マーケティング面</a:t>
                      </a:r>
                      <a:endParaRPr lang="ja-JP" sz="1800" i="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dirty="0">
                          <a:solidFill>
                            <a:srgbClr val="4472C4"/>
                          </a:solidFill>
                          <a:effectLst/>
                          <a:latin typeface="+mn-ea"/>
                          <a:ea typeface="+mn-ea"/>
                          <a:cs typeface="Arial" panose="020B0604020202020204" pitchFamily="34" charset="0"/>
                        </a:rPr>
                        <a:t>市場環境の最新状況（競合製品、市場ニーズなど）：</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0212895"/>
                  </a:ext>
                </a:extLst>
              </a:tr>
              <a:tr h="1042409">
                <a:tc vMerge="1">
                  <a:txBody>
                    <a:bodyPr/>
                    <a:lstStyle/>
                    <a:p>
                      <a:pPr algn="just"/>
                      <a:r>
                        <a:rPr lang="en-US" sz="1400" i="1" kern="100" dirty="0">
                          <a:solidFill>
                            <a:srgbClr val="4472C4"/>
                          </a:solidFill>
                          <a:effectLst/>
                          <a:highlight>
                            <a:srgbClr val="FFFF00"/>
                          </a:highlight>
                          <a:latin typeface="ＭＳ ゴシック" panose="020B0609070205080204" pitchFamily="49" charset="-128"/>
                          <a:ea typeface="游明朝" panose="02020400000000000000" pitchFamily="18" charset="-128"/>
                          <a:cs typeface="Arial" panose="020B0604020202020204" pitchFamily="34" charset="0"/>
                        </a:rPr>
                        <a:t> </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a:solidFill>
                            <a:srgbClr val="4472C4"/>
                          </a:solidFill>
                          <a:effectLst/>
                          <a:latin typeface="+mn-ea"/>
                          <a:ea typeface="+mn-ea"/>
                          <a:cs typeface="Arial" panose="020B0604020202020204" pitchFamily="34" charset="0"/>
                        </a:rPr>
                        <a:t>営業面</a:t>
                      </a:r>
                      <a:endParaRPr lang="ja-JP" sz="1800" i="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dirty="0">
                          <a:solidFill>
                            <a:srgbClr val="4472C4"/>
                          </a:solidFill>
                          <a:effectLst/>
                          <a:latin typeface="+mn-ea"/>
                          <a:ea typeface="+mn-ea"/>
                          <a:cs typeface="Arial" panose="020B0604020202020204" pitchFamily="34" charset="0"/>
                        </a:rPr>
                        <a:t>顧客の状況（経営幹部、担当部署）：</a:t>
                      </a:r>
                      <a:endParaRPr lang="ja-JP" sz="1800" i="0" kern="100" dirty="0">
                        <a:effectLst/>
                        <a:latin typeface="+mn-ea"/>
                        <a:ea typeface="+mn-ea"/>
                        <a:cs typeface="Arial" panose="020B0604020202020204" pitchFamily="34" charset="0"/>
                      </a:endParaRPr>
                    </a:p>
                    <a:p>
                      <a:pPr algn="just"/>
                      <a:r>
                        <a:rPr lang="ja-JP" sz="1800" i="0" kern="100" dirty="0">
                          <a:solidFill>
                            <a:srgbClr val="4472C4"/>
                          </a:solidFill>
                          <a:effectLst/>
                          <a:latin typeface="+mn-ea"/>
                          <a:ea typeface="+mn-ea"/>
                          <a:cs typeface="Arial" panose="020B0604020202020204" pitchFamily="34" charset="0"/>
                        </a:rPr>
                        <a:t>導入に向けて提案活動の進捗：</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7744433"/>
                  </a:ext>
                </a:extLst>
              </a:tr>
              <a:tr h="347470">
                <a:tc vMerge="1">
                  <a:txBody>
                    <a:bodyPr/>
                    <a:lstStyle/>
                    <a:p>
                      <a:pPr algn="just"/>
                      <a:r>
                        <a:rPr lang="en-US" sz="1400" i="1" kern="100" dirty="0">
                          <a:solidFill>
                            <a:srgbClr val="4472C4"/>
                          </a:solidFill>
                          <a:effectLst/>
                          <a:highlight>
                            <a:srgbClr val="FFFF00"/>
                          </a:highlight>
                          <a:latin typeface="ＭＳ ゴシック" panose="020B0609070205080204" pitchFamily="49" charset="-128"/>
                          <a:ea typeface="游明朝" panose="02020400000000000000" pitchFamily="18" charset="-128"/>
                          <a:cs typeface="Arial" panose="020B0604020202020204" pitchFamily="34" charset="0"/>
                        </a:rPr>
                        <a:t> </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a:solidFill>
                            <a:srgbClr val="4472C4"/>
                          </a:solidFill>
                          <a:effectLst/>
                          <a:latin typeface="+mn-ea"/>
                          <a:ea typeface="+mn-ea"/>
                          <a:cs typeface="Arial" panose="020B0604020202020204" pitchFamily="34" charset="0"/>
                        </a:rPr>
                        <a:t>技術面</a:t>
                      </a:r>
                      <a:endParaRPr lang="ja-JP" sz="1800" i="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dirty="0">
                          <a:solidFill>
                            <a:srgbClr val="4472C4"/>
                          </a:solidFill>
                          <a:effectLst/>
                          <a:latin typeface="+mn-ea"/>
                          <a:ea typeface="+mn-ea"/>
                          <a:cs typeface="Arial" panose="020B0604020202020204" pitchFamily="34" charset="0"/>
                        </a:rPr>
                        <a:t>技術開発の状況：</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4951124"/>
                  </a:ext>
                </a:extLst>
              </a:tr>
              <a:tr h="1042409">
                <a:tc>
                  <a:txBody>
                    <a:bodyPr/>
                    <a:lstStyle/>
                    <a:p>
                      <a:pPr algn="just"/>
                      <a:r>
                        <a:rPr lang="ja-JP" sz="1800" i="0" kern="100" dirty="0">
                          <a:solidFill>
                            <a:srgbClr val="4472C4"/>
                          </a:solidFill>
                          <a:effectLst/>
                          <a:latin typeface="+mn-ea"/>
                          <a:ea typeface="+mn-ea"/>
                          <a:cs typeface="Arial" panose="020B0604020202020204" pitchFamily="34" charset="0"/>
                        </a:rPr>
                        <a:t>会議開催後のフォロー</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a:solidFill>
                            <a:srgbClr val="4472C4"/>
                          </a:solidFill>
                          <a:effectLst/>
                          <a:latin typeface="+mn-ea"/>
                          <a:ea typeface="+mn-ea"/>
                          <a:cs typeface="Arial" panose="020B0604020202020204" pitchFamily="34" charset="0"/>
                        </a:rPr>
                        <a:t>フォロー責任者（担当役員）</a:t>
                      </a:r>
                      <a:endParaRPr lang="ja-JP" sz="1800" i="0" kern="100">
                        <a:effectLst/>
                        <a:latin typeface="+mn-ea"/>
                        <a:ea typeface="+mn-ea"/>
                        <a:cs typeface="Arial" panose="020B0604020202020204" pitchFamily="34" charset="0"/>
                      </a:endParaRPr>
                    </a:p>
                    <a:p>
                      <a:pPr algn="just"/>
                      <a:r>
                        <a:rPr lang="ja-JP" sz="1800" i="0" kern="100">
                          <a:solidFill>
                            <a:srgbClr val="4472C4"/>
                          </a:solidFill>
                          <a:effectLst/>
                          <a:latin typeface="+mn-ea"/>
                          <a:ea typeface="+mn-ea"/>
                          <a:cs typeface="Arial" panose="020B0604020202020204" pitchFamily="34" charset="0"/>
                        </a:rPr>
                        <a:t>フォローの方法</a:t>
                      </a:r>
                      <a:endParaRPr lang="ja-JP" sz="1800" i="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800" i="0" kern="100" dirty="0">
                          <a:solidFill>
                            <a:srgbClr val="4472C4"/>
                          </a:solidFill>
                          <a:effectLst/>
                          <a:latin typeface="+mn-ea"/>
                          <a:ea typeface="+mn-ea"/>
                          <a:cs typeface="Arial" panose="020B0604020202020204" pitchFamily="34" charset="0"/>
                        </a:rPr>
                        <a:t> </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3375699"/>
                  </a:ext>
                </a:extLst>
              </a:tr>
            </a:tbl>
          </a:graphicData>
        </a:graphic>
      </p:graphicFrame>
      <p:sp>
        <p:nvSpPr>
          <p:cNvPr id="6" name="四角形吹き出し 18">
            <a:extLst>
              <a:ext uri="{FF2B5EF4-FFF2-40B4-BE49-F238E27FC236}">
                <a16:creationId xmlns:a16="http://schemas.microsoft.com/office/drawing/2014/main" id="{A4A6C645-F9F5-DD8F-1866-8D759344A38C}"/>
              </a:ext>
            </a:extLst>
          </p:cNvPr>
          <p:cNvSpPr/>
          <p:nvPr/>
        </p:nvSpPr>
        <p:spPr>
          <a:xfrm>
            <a:off x="7538216" y="983326"/>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dirty="0">
                <a:solidFill>
                  <a:schemeClr val="bg1"/>
                </a:solidFill>
                <a:latin typeface="+mn-ea"/>
              </a:rPr>
              <a:t>内容を</a:t>
            </a:r>
            <a:r>
              <a:rPr kumimoji="0" lang="ja-JP" altLang="en-US" sz="1000" b="0" i="0" u="none" strike="noStrike" kern="0" cap="none" spc="0" normalizeH="0" baseline="0" noProof="0" dirty="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dirty="0">
              <a:ln>
                <a:noFill/>
              </a:ln>
              <a:solidFill>
                <a:schemeClr val="bg1"/>
              </a:solidFill>
              <a:effectLst/>
              <a:uLnTx/>
              <a:uFillTx/>
              <a:latin typeface="+mn-ea"/>
              <a:cs typeface="+mn-cs"/>
            </a:endParaRPr>
          </a:p>
        </p:txBody>
      </p:sp>
    </p:spTree>
    <p:extLst>
      <p:ext uri="{BB962C8B-B14F-4D97-AF65-F5344CB8AC3E}">
        <p14:creationId xmlns:p14="http://schemas.microsoft.com/office/powerpoint/2010/main" val="1083621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7374EC7-9F4A-0787-E70B-AE6811668FA7}"/>
              </a:ext>
            </a:extLst>
          </p:cNvPr>
          <p:cNvSpPr txBox="1"/>
          <p:nvPr/>
        </p:nvSpPr>
        <p:spPr>
          <a:xfrm>
            <a:off x="420275" y="740390"/>
            <a:ext cx="11166395" cy="646331"/>
          </a:xfrm>
          <a:prstGeom prst="rect">
            <a:avLst/>
          </a:prstGeom>
          <a:noFill/>
        </p:spPr>
        <p:txBody>
          <a:bodyPr wrap="square" rtlCol="0">
            <a:spAutoFit/>
          </a:bodyPr>
          <a:lstStyle/>
          <a:p>
            <a:pPr marL="927100" indent="-209550">
              <a:spcBef>
                <a:spcPts val="600"/>
              </a:spcBef>
            </a:pPr>
            <a:r>
              <a:rPr lang="ja-JP" altLang="en-US" dirty="0">
                <a:solidFill>
                  <a:schemeClr val="accent1"/>
                </a:solidFill>
              </a:rPr>
              <a:t>＜事業計画の実施責任者について記載する。経営層（役員クラス）を対象として想定し、事業面からの評価に係るヒアリングにおいては説明者として出席することを基本とする。＞</a:t>
            </a:r>
            <a:endParaRPr lang="en-US" altLang="ja-JP" dirty="0">
              <a:solidFill>
                <a:schemeClr val="accent1"/>
              </a:solidFill>
            </a:endParaRPr>
          </a:p>
        </p:txBody>
      </p:sp>
      <p:sp>
        <p:nvSpPr>
          <p:cNvPr id="7" name="正方形/長方形 6">
            <a:extLst>
              <a:ext uri="{FF2B5EF4-FFF2-40B4-BE49-F238E27FC236}">
                <a16:creationId xmlns:a16="http://schemas.microsoft.com/office/drawing/2014/main" id="{587F4D2A-53D8-B8A0-8EFE-1A605561AD5F}"/>
              </a:ext>
            </a:extLst>
          </p:cNvPr>
          <p:cNvSpPr/>
          <p:nvPr/>
        </p:nvSpPr>
        <p:spPr>
          <a:xfrm>
            <a:off x="1031186" y="579684"/>
            <a:ext cx="10554056" cy="6144966"/>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F87BE59E-6FA2-E224-0B9B-268E12027BEE}"/>
              </a:ext>
            </a:extLst>
          </p:cNvPr>
          <p:cNvSpPr>
            <a:spLocks noGrp="1"/>
          </p:cNvSpPr>
          <p:nvPr>
            <p:ph type="title" idx="4294967295"/>
          </p:nvPr>
        </p:nvSpPr>
        <p:spPr>
          <a:xfrm>
            <a:off x="585537" y="152859"/>
            <a:ext cx="10515600" cy="369332"/>
          </a:xfrm>
        </p:spPr>
        <p:txBody>
          <a:bodyPr>
            <a:normAutofit/>
          </a:bodyPr>
          <a:lstStyle/>
          <a:p>
            <a:r>
              <a:rPr lang="ja-JP" altLang="en-US" sz="1800" b="1" dirty="0">
                <a:latin typeface="游ゴシック" panose="020B0400000000000000" pitchFamily="50" charset="-128"/>
                <a:ea typeface="游ゴシック" panose="020B0400000000000000" pitchFamily="50" charset="-128"/>
              </a:rPr>
              <a:t>４</a:t>
            </a:r>
            <a:r>
              <a:rPr kumimoji="1"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３</a:t>
            </a:r>
            <a:r>
              <a:rPr kumimoji="1" lang="ja-JP" altLang="en-US" sz="1800" b="1" dirty="0">
                <a:latin typeface="游ゴシック" panose="020B0400000000000000" pitchFamily="50" charset="-128"/>
                <a:ea typeface="游ゴシック" panose="020B0400000000000000" pitchFamily="50" charset="-128"/>
              </a:rPr>
              <a:t>　事業計画の実施責任者</a:t>
            </a:r>
          </a:p>
        </p:txBody>
      </p:sp>
    </p:spTree>
    <p:extLst>
      <p:ext uri="{BB962C8B-B14F-4D97-AF65-F5344CB8AC3E}">
        <p14:creationId xmlns:p14="http://schemas.microsoft.com/office/powerpoint/2010/main" val="1926549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00F0CD7-B67C-E404-8570-3E0F711EDDA8}"/>
              </a:ext>
            </a:extLst>
          </p:cNvPr>
          <p:cNvSpPr txBox="1"/>
          <p:nvPr/>
        </p:nvSpPr>
        <p:spPr>
          <a:xfrm>
            <a:off x="218114" y="860557"/>
            <a:ext cx="5150840" cy="369332"/>
          </a:xfrm>
          <a:prstGeom prst="rect">
            <a:avLst/>
          </a:prstGeom>
          <a:noFill/>
        </p:spPr>
        <p:txBody>
          <a:bodyPr wrap="square" rtlCol="0">
            <a:spAutoFit/>
          </a:bodyPr>
          <a:lstStyle/>
          <a:p>
            <a:r>
              <a:rPr kumimoji="1" lang="ja-JP" altLang="en-US" b="1"/>
              <a:t>該当する関連技術</a:t>
            </a:r>
          </a:p>
        </p:txBody>
      </p:sp>
      <p:sp>
        <p:nvSpPr>
          <p:cNvPr id="6" name="テキスト ボックス 5">
            <a:extLst>
              <a:ext uri="{FF2B5EF4-FFF2-40B4-BE49-F238E27FC236}">
                <a16:creationId xmlns:a16="http://schemas.microsoft.com/office/drawing/2014/main" id="{A2BA5973-9EBC-306B-009A-A761AD3829A6}"/>
              </a:ext>
            </a:extLst>
          </p:cNvPr>
          <p:cNvSpPr txBox="1"/>
          <p:nvPr/>
        </p:nvSpPr>
        <p:spPr>
          <a:xfrm>
            <a:off x="413158" y="1229889"/>
            <a:ext cx="11778842" cy="923330"/>
          </a:xfrm>
          <a:prstGeom prst="rect">
            <a:avLst/>
          </a:prstGeom>
          <a:noFill/>
        </p:spPr>
        <p:txBody>
          <a:bodyPr wrap="square">
            <a:spAutoFit/>
          </a:bodyPr>
          <a:lstStyle/>
          <a:p>
            <a:r>
              <a:rPr lang="ja-JP" altLang="en-US" dirty="0"/>
              <a:t>①オール光ネットワーク関連技術</a:t>
            </a:r>
            <a:endParaRPr lang="en-US" altLang="ja-JP" dirty="0"/>
          </a:p>
          <a:p>
            <a:r>
              <a:rPr lang="ja-JP" altLang="en-US" dirty="0"/>
              <a:t>②非地上系ネットワーク関連技術</a:t>
            </a:r>
            <a:endParaRPr lang="en-US" altLang="ja-JP" dirty="0"/>
          </a:p>
          <a:p>
            <a:r>
              <a:rPr lang="ja-JP" altLang="en-US" dirty="0"/>
              <a:t>③セキュアな仮想化・統合ネットワーク関連技術</a:t>
            </a:r>
          </a:p>
        </p:txBody>
      </p:sp>
      <p:sp>
        <p:nvSpPr>
          <p:cNvPr id="8" name="四角形吹き出し 18">
            <a:extLst>
              <a:ext uri="{FF2B5EF4-FFF2-40B4-BE49-F238E27FC236}">
                <a16:creationId xmlns:a16="http://schemas.microsoft.com/office/drawing/2014/main" id="{4BDA61A4-E2F1-A458-71FA-60101057B55D}"/>
              </a:ext>
            </a:extLst>
          </p:cNvPr>
          <p:cNvSpPr/>
          <p:nvPr/>
        </p:nvSpPr>
        <p:spPr>
          <a:xfrm>
            <a:off x="4641598" y="976297"/>
            <a:ext cx="3643986" cy="545287"/>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chemeClr val="bg1"/>
                </a:solidFill>
                <a:effectLst/>
                <a:uLnTx/>
                <a:uFillTx/>
                <a:latin typeface="+mn-ea"/>
                <a:cs typeface="+mn-cs"/>
              </a:rPr>
              <a:t>以下のいずれかから１つを選択し、それ以外のものを削除すること。複数の技術に関する情報を提供する場合は、技術毎に提案すること</a:t>
            </a:r>
            <a:endParaRPr kumimoji="0" lang="en-US" altLang="ja-JP" sz="1000" b="0" i="0" u="none" strike="noStrike" kern="0" cap="none" spc="0" normalizeH="0" baseline="0" noProof="0" dirty="0">
              <a:ln>
                <a:noFill/>
              </a:ln>
              <a:solidFill>
                <a:schemeClr val="bg1"/>
              </a:solidFill>
              <a:effectLst/>
              <a:uLnTx/>
              <a:uFillTx/>
              <a:latin typeface="+mn-ea"/>
              <a:cs typeface="+mn-cs"/>
            </a:endParaRPr>
          </a:p>
        </p:txBody>
      </p:sp>
      <p:sp>
        <p:nvSpPr>
          <p:cNvPr id="9" name="テキスト ボックス 8">
            <a:extLst>
              <a:ext uri="{FF2B5EF4-FFF2-40B4-BE49-F238E27FC236}">
                <a16:creationId xmlns:a16="http://schemas.microsoft.com/office/drawing/2014/main" id="{9620EA37-C4D4-08FC-04EA-35C68A852167}"/>
              </a:ext>
            </a:extLst>
          </p:cNvPr>
          <p:cNvSpPr txBox="1"/>
          <p:nvPr/>
        </p:nvSpPr>
        <p:spPr>
          <a:xfrm>
            <a:off x="219512" y="2805971"/>
            <a:ext cx="5150840" cy="369332"/>
          </a:xfrm>
          <a:prstGeom prst="rect">
            <a:avLst/>
          </a:prstGeom>
          <a:noFill/>
        </p:spPr>
        <p:txBody>
          <a:bodyPr wrap="square" rtlCol="0">
            <a:spAutoFit/>
          </a:bodyPr>
          <a:lstStyle/>
          <a:p>
            <a:r>
              <a:rPr kumimoji="1" lang="ja-JP" altLang="en-US" b="1"/>
              <a:t>提供者に関する情報</a:t>
            </a:r>
          </a:p>
        </p:txBody>
      </p:sp>
      <p:sp>
        <p:nvSpPr>
          <p:cNvPr id="10" name="テキスト ボックス 9">
            <a:extLst>
              <a:ext uri="{FF2B5EF4-FFF2-40B4-BE49-F238E27FC236}">
                <a16:creationId xmlns:a16="http://schemas.microsoft.com/office/drawing/2014/main" id="{1D045E78-4BFA-A81C-7FF1-97D5E9E10E6B}"/>
              </a:ext>
            </a:extLst>
          </p:cNvPr>
          <p:cNvSpPr txBox="1"/>
          <p:nvPr/>
        </p:nvSpPr>
        <p:spPr>
          <a:xfrm>
            <a:off x="413158" y="3501351"/>
            <a:ext cx="9136423" cy="1200329"/>
          </a:xfrm>
          <a:prstGeom prst="rect">
            <a:avLst/>
          </a:prstGeom>
          <a:noFill/>
        </p:spPr>
        <p:txBody>
          <a:bodyPr wrap="square" rtlCol="0">
            <a:spAutoFit/>
          </a:bodyPr>
          <a:lstStyle/>
          <a:p>
            <a:r>
              <a:rPr kumimoji="1" lang="zh-CN" altLang="en-US">
                <a:latin typeface="游ゴシック" panose="020B0400000000000000" pitchFamily="50" charset="-128"/>
                <a:ea typeface="游ゴシック" panose="020B0400000000000000" pitchFamily="50" charset="-128"/>
              </a:rPr>
              <a:t>［代表提案者］</a:t>
            </a:r>
          </a:p>
          <a:p>
            <a:pPr marL="176213"/>
            <a:r>
              <a:rPr kumimoji="1" lang="zh-CN" altLang="en-US">
                <a:latin typeface="游ゴシック" panose="020B0400000000000000" pitchFamily="50" charset="-128"/>
                <a:ea typeface="游ゴシック" panose="020B0400000000000000" pitchFamily="50" charset="-128"/>
              </a:rPr>
              <a:t>所在地：〒●●●－●●●●　</a:t>
            </a:r>
            <a:r>
              <a:rPr kumimoji="1" lang="en-US" altLang="zh-CN">
                <a:latin typeface="游ゴシック" panose="020B0400000000000000" pitchFamily="50" charset="-128"/>
                <a:ea typeface="游ゴシック" panose="020B0400000000000000" pitchFamily="50" charset="-128"/>
              </a:rPr>
              <a:t>A</a:t>
            </a:r>
            <a:r>
              <a:rPr kumimoji="1" lang="zh-CN" altLang="en-US">
                <a:latin typeface="游ゴシック" panose="020B0400000000000000" pitchFamily="50" charset="-128"/>
                <a:ea typeface="游ゴシック" panose="020B0400000000000000" pitchFamily="50" charset="-128"/>
              </a:rPr>
              <a:t>都</a:t>
            </a:r>
            <a:r>
              <a:rPr kumimoji="1" lang="en-US" altLang="zh-CN">
                <a:latin typeface="游ゴシック" panose="020B0400000000000000" pitchFamily="50" charset="-128"/>
                <a:ea typeface="游ゴシック" panose="020B0400000000000000" pitchFamily="50" charset="-128"/>
              </a:rPr>
              <a:t>B</a:t>
            </a:r>
            <a:r>
              <a:rPr kumimoji="1" lang="zh-CN" altLang="en-US">
                <a:latin typeface="游ゴシック" panose="020B0400000000000000" pitchFamily="50" charset="-128"/>
                <a:ea typeface="游ゴシック" panose="020B0400000000000000" pitchFamily="50" charset="-128"/>
              </a:rPr>
              <a:t>市</a:t>
            </a:r>
            <a:r>
              <a:rPr kumimoji="1" lang="en-US" altLang="zh-CN">
                <a:latin typeface="游ゴシック" panose="020B0400000000000000" pitchFamily="50" charset="-128"/>
                <a:ea typeface="游ゴシック" panose="020B0400000000000000" pitchFamily="50" charset="-128"/>
              </a:rPr>
              <a:t>C</a:t>
            </a:r>
            <a:r>
              <a:rPr kumimoji="1" lang="zh-CN" altLang="en-US">
                <a:latin typeface="游ゴシック" panose="020B0400000000000000" pitchFamily="50" charset="-128"/>
                <a:ea typeface="游ゴシック" panose="020B0400000000000000" pitchFamily="50" charset="-128"/>
              </a:rPr>
              <a:t>町●－●－●</a:t>
            </a:r>
          </a:p>
          <a:p>
            <a:pPr marL="176213"/>
            <a:r>
              <a:rPr kumimoji="1" lang="zh-CN" altLang="en-US">
                <a:latin typeface="游ゴシック" panose="020B0400000000000000" pitchFamily="50" charset="-128"/>
                <a:ea typeface="游ゴシック" panose="020B0400000000000000" pitchFamily="50" charset="-128"/>
              </a:rPr>
              <a:t>法人名：株式会社●●●</a:t>
            </a:r>
          </a:p>
          <a:p>
            <a:pPr marL="176213"/>
            <a:r>
              <a:rPr kumimoji="1" lang="zh-CN" altLang="en-US">
                <a:latin typeface="游ゴシック" panose="020B0400000000000000" pitchFamily="50" charset="-128"/>
                <a:ea typeface="游ゴシック" panose="020B0400000000000000" pitchFamily="50" charset="-128"/>
              </a:rPr>
              <a:t>代表者：●●　●●</a:t>
            </a:r>
          </a:p>
        </p:txBody>
      </p:sp>
      <p:sp>
        <p:nvSpPr>
          <p:cNvPr id="11" name="四角形吹き出し 18">
            <a:extLst>
              <a:ext uri="{FF2B5EF4-FFF2-40B4-BE49-F238E27FC236}">
                <a16:creationId xmlns:a16="http://schemas.microsoft.com/office/drawing/2014/main" id="{327F9049-0B3A-9604-7E53-9985AC16E7D1}"/>
              </a:ext>
            </a:extLst>
          </p:cNvPr>
          <p:cNvSpPr/>
          <p:nvPr/>
        </p:nvSpPr>
        <p:spPr>
          <a:xfrm>
            <a:off x="2952336" y="2582268"/>
            <a:ext cx="5333248" cy="1100430"/>
          </a:xfrm>
          <a:prstGeom prst="wedgeRectCallout">
            <a:avLst>
              <a:gd name="adj1" fmla="val -60022"/>
              <a:gd name="adj2" fmla="val -8391"/>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schemeClr val="bg1"/>
                </a:solidFill>
                <a:effectLst/>
                <a:uLnTx/>
                <a:uFillTx/>
                <a:latin typeface="+mn-ea"/>
                <a:cs typeface="+mn-cs"/>
              </a:rPr>
              <a:t>提案者の情報を記載すること</a:t>
            </a: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schemeClr val="bg1"/>
                </a:solidFill>
                <a:effectLst/>
                <a:uLnTx/>
                <a:uFillTx/>
                <a:latin typeface="+mn-ea"/>
                <a:cs typeface="+mn-cs"/>
              </a:rPr>
              <a:t>また、共同提案者については、提案者数分追加の上記載すること</a:t>
            </a: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schemeClr val="bg1"/>
                </a:solidFill>
                <a:effectLst/>
                <a:uLnTx/>
                <a:uFillTx/>
                <a:latin typeface="+mn-ea"/>
                <a:cs typeface="+mn-cs"/>
              </a:rPr>
              <a:t>代表提案者は本プログラムの趣旨に基づき、成果を社会実装・海外展開できる主体である民間企業とすること</a:t>
            </a: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schemeClr val="bg1"/>
                </a:solidFill>
                <a:effectLst/>
                <a:uLnTx/>
                <a:uFillTx/>
                <a:latin typeface="+mn-ea"/>
                <a:cs typeface="+mn-cs"/>
              </a:rPr>
              <a:t>提案者の法人名は公表文書に使用することがあるため、対外的に公表して問題ない内容とすること。公表不可の提案者については公表不可であることを記載すること</a:t>
            </a:r>
          </a:p>
        </p:txBody>
      </p:sp>
      <p:sp>
        <p:nvSpPr>
          <p:cNvPr id="4" name="テキスト ボックス 3">
            <a:extLst>
              <a:ext uri="{FF2B5EF4-FFF2-40B4-BE49-F238E27FC236}">
                <a16:creationId xmlns:a16="http://schemas.microsoft.com/office/drawing/2014/main" id="{03774FEA-6E97-6B04-C07A-2D3BA779123D}"/>
              </a:ext>
            </a:extLst>
          </p:cNvPr>
          <p:cNvSpPr txBox="1"/>
          <p:nvPr/>
        </p:nvSpPr>
        <p:spPr>
          <a:xfrm>
            <a:off x="413158" y="5027729"/>
            <a:ext cx="6094770" cy="1200329"/>
          </a:xfrm>
          <a:prstGeom prst="rect">
            <a:avLst/>
          </a:prstGeom>
          <a:noFill/>
        </p:spPr>
        <p:txBody>
          <a:bodyPr wrap="square">
            <a:spAutoFit/>
          </a:bodyPr>
          <a:lstStyle/>
          <a:p>
            <a:r>
              <a:rPr kumimoji="1" lang="zh-CN" altLang="en-US">
                <a:latin typeface="游ゴシック" panose="020B0400000000000000" pitchFamily="50" charset="-128"/>
                <a:ea typeface="游ゴシック" panose="020B0400000000000000" pitchFamily="50" charset="-128"/>
              </a:rPr>
              <a:t>［共同提案者］</a:t>
            </a:r>
          </a:p>
          <a:p>
            <a:pPr marL="176213"/>
            <a:r>
              <a:rPr kumimoji="1" lang="zh-CN" altLang="en-US">
                <a:latin typeface="游ゴシック" panose="020B0400000000000000" pitchFamily="50" charset="-128"/>
                <a:ea typeface="游ゴシック" panose="020B0400000000000000" pitchFamily="50" charset="-128"/>
              </a:rPr>
              <a:t>所在地：〒</a:t>
            </a:r>
          </a:p>
          <a:p>
            <a:pPr marL="176213"/>
            <a:r>
              <a:rPr kumimoji="1" lang="zh-CN" altLang="en-US">
                <a:latin typeface="游ゴシック" panose="020B0400000000000000" pitchFamily="50" charset="-128"/>
                <a:ea typeface="游ゴシック" panose="020B0400000000000000" pitchFamily="50" charset="-128"/>
              </a:rPr>
              <a:t>法人名：</a:t>
            </a:r>
          </a:p>
          <a:p>
            <a:pPr marL="176213"/>
            <a:r>
              <a:rPr kumimoji="1" lang="zh-CN" altLang="en-US">
                <a:latin typeface="游ゴシック" panose="020B0400000000000000" pitchFamily="50" charset="-128"/>
                <a:ea typeface="游ゴシック" panose="020B0400000000000000" pitchFamily="50" charset="-128"/>
              </a:rPr>
              <a:t>代表者：</a:t>
            </a:r>
            <a:endParaRPr lang="ja-JP" altLang="en-US">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4124665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四角形吹き出し 18">
            <a:extLst>
              <a:ext uri="{FF2B5EF4-FFF2-40B4-BE49-F238E27FC236}">
                <a16:creationId xmlns:a16="http://schemas.microsoft.com/office/drawing/2014/main" id="{B25566A9-8EC5-34EA-A33C-F9AD09B5D071}"/>
              </a:ext>
            </a:extLst>
          </p:cNvPr>
          <p:cNvSpPr/>
          <p:nvPr/>
        </p:nvSpPr>
        <p:spPr>
          <a:xfrm>
            <a:off x="7563917" y="62394"/>
            <a:ext cx="4488481" cy="1167895"/>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事業化まで及び事業化後の事業計画（投資額・投資回収額についても含む）・営業活動に係る計画・投資、取組スケジュールを、表として示しながら記載すること。特に、事業計画においては、各年度の研究開発費用・希望する国費負担割合・自己負担分の資金調達方針を示すほか、研究開発成果の事業化後の競争性の維持、事業拡大に至る資金計画、投資・投資回収の計画や想定を記載する。助成率は</a:t>
            </a:r>
            <a:r>
              <a:rPr kumimoji="0" lang="ja-JP" altLang="en-US" sz="1000" kern="0" dirty="0">
                <a:solidFill>
                  <a:prstClr val="white"/>
                </a:solidFill>
                <a:latin typeface="游ゴシック" panose="020B0400000000000000" pitchFamily="50" charset="-128"/>
                <a:ea typeface="游ゴシック" panose="020B0400000000000000" pitchFamily="50" charset="-128"/>
              </a:rPr>
              <a:t>期間全体</a:t>
            </a: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で</a:t>
            </a:r>
            <a:r>
              <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1/2</a:t>
            </a: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が上限であり、各年度では</a:t>
            </a:r>
            <a:r>
              <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2/3</a:t>
            </a: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が上限となる。</a:t>
            </a:r>
            <a:endPar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4" name="正方形/長方形 3">
            <a:extLst>
              <a:ext uri="{FF2B5EF4-FFF2-40B4-BE49-F238E27FC236}">
                <a16:creationId xmlns:a16="http://schemas.microsoft.com/office/drawing/2014/main" id="{CC5CC945-500D-C4A6-7EC1-04ADF0E3958B}"/>
              </a:ext>
            </a:extLst>
          </p:cNvPr>
          <p:cNvSpPr/>
          <p:nvPr/>
        </p:nvSpPr>
        <p:spPr>
          <a:xfrm>
            <a:off x="1031186" y="478564"/>
            <a:ext cx="10554056" cy="6379436"/>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graphicFrame>
        <p:nvGraphicFramePr>
          <p:cNvPr id="9" name="表 8">
            <a:extLst>
              <a:ext uri="{FF2B5EF4-FFF2-40B4-BE49-F238E27FC236}">
                <a16:creationId xmlns:a16="http://schemas.microsoft.com/office/drawing/2014/main" id="{54E128B3-FE3B-620D-A202-45CA81D0B4EC}"/>
              </a:ext>
            </a:extLst>
          </p:cNvPr>
          <p:cNvGraphicFramePr>
            <a:graphicFrameLocks noGrp="1"/>
          </p:cNvGraphicFramePr>
          <p:nvPr>
            <p:extLst>
              <p:ext uri="{D42A27DB-BD31-4B8C-83A1-F6EECF244321}">
                <p14:modId xmlns:p14="http://schemas.microsoft.com/office/powerpoint/2010/main" val="180271872"/>
              </p:ext>
            </p:extLst>
          </p:nvPr>
        </p:nvGraphicFramePr>
        <p:xfrm>
          <a:off x="1100832" y="982523"/>
          <a:ext cx="10205343" cy="4327914"/>
        </p:xfrm>
        <a:graphic>
          <a:graphicData uri="http://schemas.openxmlformats.org/drawingml/2006/table">
            <a:tbl>
              <a:tblPr firstRow="1" bandRow="1">
                <a:tableStyleId>{5940675A-B579-460E-94D1-54222C63F5DA}</a:tableStyleId>
              </a:tblPr>
              <a:tblGrid>
                <a:gridCol w="843378">
                  <a:extLst>
                    <a:ext uri="{9D8B030D-6E8A-4147-A177-3AD203B41FA5}">
                      <a16:colId xmlns:a16="http://schemas.microsoft.com/office/drawing/2014/main" val="3349488356"/>
                    </a:ext>
                  </a:extLst>
                </a:gridCol>
                <a:gridCol w="834108">
                  <a:extLst>
                    <a:ext uri="{9D8B030D-6E8A-4147-A177-3AD203B41FA5}">
                      <a16:colId xmlns:a16="http://schemas.microsoft.com/office/drawing/2014/main" val="3851171145"/>
                    </a:ext>
                  </a:extLst>
                </a:gridCol>
                <a:gridCol w="679969">
                  <a:extLst>
                    <a:ext uri="{9D8B030D-6E8A-4147-A177-3AD203B41FA5}">
                      <a16:colId xmlns:a16="http://schemas.microsoft.com/office/drawing/2014/main" val="627667896"/>
                    </a:ext>
                  </a:extLst>
                </a:gridCol>
                <a:gridCol w="679969">
                  <a:extLst>
                    <a:ext uri="{9D8B030D-6E8A-4147-A177-3AD203B41FA5}">
                      <a16:colId xmlns:a16="http://schemas.microsoft.com/office/drawing/2014/main" val="1933599819"/>
                    </a:ext>
                  </a:extLst>
                </a:gridCol>
                <a:gridCol w="679969">
                  <a:extLst>
                    <a:ext uri="{9D8B030D-6E8A-4147-A177-3AD203B41FA5}">
                      <a16:colId xmlns:a16="http://schemas.microsoft.com/office/drawing/2014/main" val="328794397"/>
                    </a:ext>
                  </a:extLst>
                </a:gridCol>
                <a:gridCol w="679969">
                  <a:extLst>
                    <a:ext uri="{9D8B030D-6E8A-4147-A177-3AD203B41FA5}">
                      <a16:colId xmlns:a16="http://schemas.microsoft.com/office/drawing/2014/main" val="1879758355"/>
                    </a:ext>
                  </a:extLst>
                </a:gridCol>
                <a:gridCol w="679969">
                  <a:extLst>
                    <a:ext uri="{9D8B030D-6E8A-4147-A177-3AD203B41FA5}">
                      <a16:colId xmlns:a16="http://schemas.microsoft.com/office/drawing/2014/main" val="1401467007"/>
                    </a:ext>
                  </a:extLst>
                </a:gridCol>
                <a:gridCol w="679969">
                  <a:extLst>
                    <a:ext uri="{9D8B030D-6E8A-4147-A177-3AD203B41FA5}">
                      <a16:colId xmlns:a16="http://schemas.microsoft.com/office/drawing/2014/main" val="896262169"/>
                    </a:ext>
                  </a:extLst>
                </a:gridCol>
                <a:gridCol w="679969">
                  <a:extLst>
                    <a:ext uri="{9D8B030D-6E8A-4147-A177-3AD203B41FA5}">
                      <a16:colId xmlns:a16="http://schemas.microsoft.com/office/drawing/2014/main" val="4153469273"/>
                    </a:ext>
                  </a:extLst>
                </a:gridCol>
                <a:gridCol w="679969">
                  <a:extLst>
                    <a:ext uri="{9D8B030D-6E8A-4147-A177-3AD203B41FA5}">
                      <a16:colId xmlns:a16="http://schemas.microsoft.com/office/drawing/2014/main" val="2815097167"/>
                    </a:ext>
                  </a:extLst>
                </a:gridCol>
                <a:gridCol w="679969">
                  <a:extLst>
                    <a:ext uri="{9D8B030D-6E8A-4147-A177-3AD203B41FA5}">
                      <a16:colId xmlns:a16="http://schemas.microsoft.com/office/drawing/2014/main" val="194736335"/>
                    </a:ext>
                  </a:extLst>
                </a:gridCol>
                <a:gridCol w="963754">
                  <a:extLst>
                    <a:ext uri="{9D8B030D-6E8A-4147-A177-3AD203B41FA5}">
                      <a16:colId xmlns:a16="http://schemas.microsoft.com/office/drawing/2014/main" val="2670556101"/>
                    </a:ext>
                  </a:extLst>
                </a:gridCol>
                <a:gridCol w="1444382">
                  <a:extLst>
                    <a:ext uri="{9D8B030D-6E8A-4147-A177-3AD203B41FA5}">
                      <a16:colId xmlns:a16="http://schemas.microsoft.com/office/drawing/2014/main" val="3303414415"/>
                    </a:ext>
                  </a:extLst>
                </a:gridCol>
              </a:tblGrid>
              <a:tr h="330715">
                <a:tc gridSpan="2">
                  <a:txBody>
                    <a:bodyPr/>
                    <a:lstStyle/>
                    <a:p>
                      <a:pPr algn="ctr"/>
                      <a:endParaRPr lang="en-US" sz="1400" dirty="0">
                        <a:latin typeface="Meiryo UI" panose="020B0604030504040204" pitchFamily="50" charset="-128"/>
                        <a:ea typeface="Meiryo UI" panose="020B0604030504040204" pitchFamily="50" charset="-128"/>
                      </a:endParaRPr>
                    </a:p>
                  </a:txBody>
                  <a:tcPr marL="36000" marR="0" marT="36000" marB="0" anchor="ctr">
                    <a:lnL w="12700" cmpd="sng">
                      <a:noFill/>
                    </a:lnL>
                    <a:lnT w="12700" cmpd="sng">
                      <a:noFill/>
                    </a:lnT>
                  </a:tcPr>
                </a:tc>
                <a:tc hMerge="1">
                  <a:txBody>
                    <a:bodyPr/>
                    <a:lstStyle/>
                    <a:p>
                      <a:endParaRPr kumimoji="1" lang="ja-JP" altLang="en-US"/>
                    </a:p>
                  </a:txBody>
                  <a:tcPr/>
                </a:tc>
                <a:tc>
                  <a:txBody>
                    <a:bodyPr/>
                    <a:lstStyle/>
                    <a:p>
                      <a:pPr algn="ctr"/>
                      <a:r>
                        <a:rPr lang="en-US" altLang="ja-JP" sz="1200" dirty="0">
                          <a:latin typeface="Meiryo UI" panose="020B0604030504040204" pitchFamily="50" charset="-128"/>
                          <a:ea typeface="Meiryo UI" panose="020B0604030504040204" pitchFamily="50" charset="-128"/>
                        </a:rPr>
                        <a:t>2026</a:t>
                      </a:r>
                    </a:p>
                    <a:p>
                      <a:pPr algn="ctr"/>
                      <a:r>
                        <a:rPr lang="ja-JP" altLang="en-US" sz="900" dirty="0">
                          <a:latin typeface="Meiryo UI" panose="020B0604030504040204" pitchFamily="50" charset="-128"/>
                          <a:ea typeface="Meiryo UI" panose="020B0604030504040204" pitchFamily="50" charset="-128"/>
                        </a:rPr>
                        <a:t>年度</a:t>
                      </a:r>
                      <a:endParaRPr lang="en-US" sz="900" dirty="0">
                        <a:latin typeface="Meiryo UI" panose="020B0604030504040204" pitchFamily="50" charset="-128"/>
                        <a:ea typeface="Meiryo UI" panose="020B0604030504040204" pitchFamily="50" charset="-128"/>
                      </a:endParaRPr>
                    </a:p>
                  </a:txBody>
                  <a:tcPr marL="0" marR="0" marT="36000" marB="0" anchor="ctr">
                    <a:lnR w="12700" cmpd="sng">
                      <a:noFill/>
                    </a:lnR>
                    <a:lnT w="12700" cmpd="sng">
                      <a:noFill/>
                    </a:lnT>
                  </a:tcPr>
                </a:tc>
                <a:tc>
                  <a:txBody>
                    <a:bodyPr/>
                    <a:lstStyle/>
                    <a:p>
                      <a:pPr algn="ctr"/>
                      <a:r>
                        <a:rPr lang="en-US" altLang="ja-JP" sz="1200" dirty="0">
                          <a:latin typeface="Meiryo UI" panose="020B0604030504040204" pitchFamily="50" charset="-128"/>
                          <a:ea typeface="Meiryo UI" panose="020B0604030504040204" pitchFamily="50" charset="-128"/>
                        </a:rPr>
                        <a:t>2027</a:t>
                      </a:r>
                    </a:p>
                    <a:p>
                      <a:pPr algn="ctr"/>
                      <a:r>
                        <a:rPr lang="ja-JP" altLang="en-US" sz="900" kern="1200" dirty="0">
                          <a:solidFill>
                            <a:schemeClr val="tx1"/>
                          </a:solidFill>
                          <a:latin typeface="Meiryo UI" panose="020B0604030504040204" pitchFamily="50" charset="-128"/>
                          <a:ea typeface="Meiryo UI" panose="020B0604030504040204" pitchFamily="50" charset="-128"/>
                          <a:cs typeface="+mn-cs"/>
                        </a:rPr>
                        <a:t>年度</a:t>
                      </a:r>
                      <a:endParaRPr lang="en-US" sz="900" kern="1200" dirty="0">
                        <a:solidFill>
                          <a:schemeClr val="tx1"/>
                        </a:solidFill>
                        <a:latin typeface="Meiryo UI" panose="020B0604030504040204" pitchFamily="50" charset="-128"/>
                        <a:ea typeface="Meiryo UI" panose="020B0604030504040204" pitchFamily="50" charset="-128"/>
                        <a:cs typeface="+mn-cs"/>
                      </a:endParaRPr>
                    </a:p>
                  </a:txBody>
                  <a:tcPr marL="0" marR="0" marT="36000" marB="0" anchor="ctr">
                    <a:lnL w="12700" cmpd="sng">
                      <a:noFill/>
                    </a:lnL>
                    <a:lnR w="12700" cmpd="sng">
                      <a:noFill/>
                    </a:lnR>
                    <a:lnT w="12700" cmpd="sng">
                      <a:noFill/>
                    </a:lnT>
                  </a:tcPr>
                </a:tc>
                <a:tc>
                  <a:txBody>
                    <a:bodyPr/>
                    <a:lstStyle/>
                    <a:p>
                      <a:pPr algn="ctr"/>
                      <a:r>
                        <a:rPr lang="en-US" altLang="ja-JP" sz="1200" dirty="0">
                          <a:latin typeface="Meiryo UI" panose="020B0604030504040204" pitchFamily="50" charset="-128"/>
                          <a:ea typeface="Meiryo UI" panose="020B0604030504040204" pitchFamily="50" charset="-128"/>
                        </a:rPr>
                        <a:t>2028</a:t>
                      </a:r>
                    </a:p>
                    <a:p>
                      <a:pPr algn="ctr"/>
                      <a:r>
                        <a:rPr lang="ja-JP" altLang="en-US" sz="900" kern="1200" dirty="0">
                          <a:solidFill>
                            <a:schemeClr val="tx1"/>
                          </a:solidFill>
                          <a:latin typeface="Meiryo UI" panose="020B0604030504040204" pitchFamily="50" charset="-128"/>
                          <a:ea typeface="Meiryo UI" panose="020B0604030504040204" pitchFamily="50" charset="-128"/>
                          <a:cs typeface="+mn-cs"/>
                        </a:rPr>
                        <a:t>年度</a:t>
                      </a:r>
                      <a:endParaRPr lang="en-US" altLang="ja-JP" sz="900" kern="1200" dirty="0">
                        <a:solidFill>
                          <a:schemeClr val="tx1"/>
                        </a:solidFill>
                        <a:latin typeface="Meiryo UI" panose="020B0604030504040204" pitchFamily="50" charset="-128"/>
                        <a:ea typeface="Meiryo UI" panose="020B0604030504040204" pitchFamily="50" charset="-128"/>
                        <a:cs typeface="+mn-cs"/>
                      </a:endParaRPr>
                    </a:p>
                  </a:txBody>
                  <a:tcPr marL="0" marR="0" marT="36000" marB="0" anchor="ctr">
                    <a:lnL w="12700" cmpd="sng">
                      <a:noFill/>
                    </a:lnL>
                    <a:lnR w="12700" cmpd="sng">
                      <a:noFill/>
                    </a:lnR>
                    <a:lnT w="12700" cmpd="sng">
                      <a:noFill/>
                    </a:lnT>
                  </a:tcPr>
                </a:tc>
                <a:tc>
                  <a:txBody>
                    <a:bodyPr/>
                    <a:lstStyle/>
                    <a:p>
                      <a:pPr algn="ctr"/>
                      <a:r>
                        <a:rPr lang="en-US" altLang="ja-JP" sz="1200" dirty="0">
                          <a:latin typeface="Meiryo UI" panose="020B0604030504040204" pitchFamily="50" charset="-128"/>
                          <a:ea typeface="Meiryo UI" panose="020B0604030504040204" pitchFamily="50" charset="-128"/>
                        </a:rPr>
                        <a:t>2029</a:t>
                      </a:r>
                    </a:p>
                    <a:p>
                      <a:pPr algn="ctr"/>
                      <a:r>
                        <a:rPr lang="ja-JP" altLang="en-US" sz="900" kern="1200" dirty="0">
                          <a:solidFill>
                            <a:schemeClr val="tx1"/>
                          </a:solidFill>
                          <a:latin typeface="Meiryo UI" panose="020B0604030504040204" pitchFamily="50" charset="-128"/>
                          <a:ea typeface="Meiryo UI" panose="020B0604030504040204" pitchFamily="50" charset="-128"/>
                          <a:cs typeface="+mn-cs"/>
                        </a:rPr>
                        <a:t>年度</a:t>
                      </a:r>
                      <a:endParaRPr lang="en-US" altLang="ja-JP" sz="900" kern="1200" dirty="0">
                        <a:solidFill>
                          <a:schemeClr val="tx1"/>
                        </a:solidFill>
                        <a:latin typeface="Meiryo UI" panose="020B0604030504040204" pitchFamily="50" charset="-128"/>
                        <a:ea typeface="Meiryo UI" panose="020B0604030504040204" pitchFamily="50" charset="-128"/>
                        <a:cs typeface="+mn-cs"/>
                      </a:endParaRPr>
                    </a:p>
                  </a:txBody>
                  <a:tcPr marL="0" marR="0" marT="36000" marB="0" anchor="ctr">
                    <a:lnL w="12700" cmpd="sng">
                      <a:noFill/>
                    </a:lnL>
                    <a:lnR w="12700" cmpd="sng">
                      <a:noFill/>
                    </a:lnR>
                    <a:lnT w="12700" cmpd="sng">
                      <a:noFill/>
                    </a:lnT>
                  </a:tcPr>
                </a:tc>
                <a:tc>
                  <a:txBody>
                    <a:bodyPr/>
                    <a:lstStyle/>
                    <a:p>
                      <a:pPr algn="ctr"/>
                      <a:r>
                        <a:rPr lang="en-US" altLang="ja-JP" sz="1200" dirty="0">
                          <a:latin typeface="Meiryo UI" panose="020B0604030504040204" pitchFamily="50" charset="-128"/>
                          <a:ea typeface="Meiryo UI" panose="020B0604030504040204" pitchFamily="50" charset="-128"/>
                        </a:rPr>
                        <a:t>2030</a:t>
                      </a:r>
                    </a:p>
                    <a:p>
                      <a:pPr algn="ctr"/>
                      <a:r>
                        <a:rPr lang="ja-JP" altLang="en-US" sz="900" kern="1200" dirty="0">
                          <a:solidFill>
                            <a:schemeClr val="tx1"/>
                          </a:solidFill>
                          <a:latin typeface="Meiryo UI" panose="020B0604030504040204" pitchFamily="50" charset="-128"/>
                          <a:ea typeface="Meiryo UI" panose="020B0604030504040204" pitchFamily="50" charset="-128"/>
                          <a:cs typeface="+mn-cs"/>
                        </a:rPr>
                        <a:t>年度</a:t>
                      </a:r>
                      <a:endParaRPr lang="en-US" altLang="ja-JP" sz="900" kern="1200" dirty="0">
                        <a:solidFill>
                          <a:schemeClr val="tx1"/>
                        </a:solidFill>
                        <a:latin typeface="Meiryo UI" panose="020B0604030504040204" pitchFamily="50" charset="-128"/>
                        <a:ea typeface="Meiryo UI" panose="020B0604030504040204" pitchFamily="50" charset="-128"/>
                        <a:cs typeface="+mn-cs"/>
                      </a:endParaRPr>
                    </a:p>
                  </a:txBody>
                  <a:tcPr marL="0" marR="0" marT="36000" marB="0" anchor="ctr">
                    <a:lnL w="12700" cmpd="sng">
                      <a:noFill/>
                    </a:lnL>
                    <a:lnR w="12700" cmpd="sng">
                      <a:noFill/>
                    </a:lnR>
                    <a:lnT w="12700" cmpd="sng">
                      <a:noFill/>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a:latin typeface="Meiryo UI" panose="020B0604030504040204" pitchFamily="50" charset="-128"/>
                          <a:ea typeface="Meiryo UI" panose="020B0604030504040204" pitchFamily="50" charset="-128"/>
                        </a:rPr>
                        <a:t>・・・</a:t>
                      </a:r>
                      <a:endParaRPr lang="en-US" altLang="ja-JP" sz="1200">
                        <a:latin typeface="Meiryo UI" panose="020B0604030504040204" pitchFamily="50" charset="-128"/>
                        <a:ea typeface="Meiryo UI" panose="020B0604030504040204" pitchFamily="50" charset="-128"/>
                      </a:endParaRPr>
                    </a:p>
                  </a:txBody>
                  <a:tcPr marL="0" marR="0" marT="36000" marB="0" anchor="ctr">
                    <a:lnL w="12700" cmpd="sng">
                      <a:noFill/>
                    </a:lnL>
                    <a:lnR w="12700" cmpd="sng">
                      <a:noFill/>
                    </a:lnR>
                    <a:lnT w="12700" cmpd="sng">
                      <a:noFill/>
                    </a:lnT>
                  </a:tcPr>
                </a:tc>
                <a:tc>
                  <a:txBody>
                    <a:bodyPr/>
                    <a:lstStyle/>
                    <a:p>
                      <a:pPr algn="ctr"/>
                      <a:r>
                        <a:rPr lang="en-US" sz="1200">
                          <a:latin typeface="Meiryo UI" panose="020B0604030504040204" pitchFamily="50" charset="-128"/>
                          <a:ea typeface="Meiryo UI" panose="020B0604030504040204" pitchFamily="50" charset="-128"/>
                        </a:rPr>
                        <a:t>20AA</a:t>
                      </a:r>
                    </a:p>
                    <a:p>
                      <a:pPr algn="ctr"/>
                      <a:r>
                        <a:rPr lang="ja-JP" altLang="en-US" sz="800" kern="1200">
                          <a:solidFill>
                            <a:schemeClr val="tx1"/>
                          </a:solidFill>
                          <a:latin typeface="Meiryo UI" panose="020B0604030504040204" pitchFamily="50" charset="-128"/>
                          <a:ea typeface="Meiryo UI" panose="020B0604030504040204" pitchFamily="50" charset="-128"/>
                          <a:cs typeface="+mn-cs"/>
                        </a:rPr>
                        <a:t>年度</a:t>
                      </a:r>
                      <a:endParaRPr lang="en-US" sz="800" kern="1200">
                        <a:solidFill>
                          <a:schemeClr val="tx1"/>
                        </a:solidFill>
                        <a:latin typeface="Meiryo UI" panose="020B0604030504040204" pitchFamily="50" charset="-128"/>
                        <a:ea typeface="Meiryo UI" panose="020B0604030504040204" pitchFamily="50" charset="-128"/>
                        <a:cs typeface="+mn-cs"/>
                      </a:endParaRPr>
                    </a:p>
                  </a:txBody>
                  <a:tcPr marL="0" marR="0" marT="36000" marB="0" anchor="ctr">
                    <a:lnL w="12700" cmpd="sng">
                      <a:noFill/>
                    </a:lnL>
                    <a:lnR w="12700" cmpd="sng">
                      <a:noFill/>
                    </a:lnR>
                    <a:lnT w="12700" cmpd="sng">
                      <a:noFill/>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a:latin typeface="Meiryo UI" panose="020B0604030504040204" pitchFamily="50" charset="-128"/>
                          <a:ea typeface="Meiryo UI" panose="020B0604030504040204" pitchFamily="50" charset="-128"/>
                        </a:rPr>
                        <a:t>・・・</a:t>
                      </a:r>
                      <a:endParaRPr lang="en-US" altLang="ja-JP" sz="1200">
                        <a:latin typeface="Meiryo UI" panose="020B0604030504040204" pitchFamily="50" charset="-128"/>
                        <a:ea typeface="Meiryo UI" panose="020B0604030504040204" pitchFamily="50" charset="-128"/>
                      </a:endParaRPr>
                    </a:p>
                  </a:txBody>
                  <a:tcPr marL="0" marR="0" marT="36000" marB="0" anchor="ctr">
                    <a:lnL w="12700" cmpd="sng">
                      <a:noFill/>
                    </a:lnL>
                    <a:lnR w="12700" cmpd="sng">
                      <a:noFill/>
                    </a:lnR>
                    <a:lnT w="12700" cmpd="sng">
                      <a:noFill/>
                    </a:lnT>
                  </a:tcPr>
                </a:tc>
                <a:tc>
                  <a:txBody>
                    <a:bodyPr/>
                    <a:lstStyle/>
                    <a:p>
                      <a:pPr algn="ctr"/>
                      <a:r>
                        <a:rPr kumimoji="0"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20XX</a:t>
                      </a:r>
                    </a:p>
                    <a:p>
                      <a:pPr algn="ctr"/>
                      <a:r>
                        <a:rPr kumimoji="0" lang="ja-JP" altLang="en-US" sz="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年度</a:t>
                      </a:r>
                      <a:endParaRPr lang="en-US" sz="800">
                        <a:latin typeface="Meiryo UI" panose="020B0604030504040204" pitchFamily="50" charset="-128"/>
                        <a:ea typeface="Meiryo UI" panose="020B0604030504040204" pitchFamily="50" charset="-128"/>
                      </a:endParaRPr>
                    </a:p>
                  </a:txBody>
                  <a:tcPr marL="0" marR="0" marT="36000" marB="0" anchor="ctr">
                    <a:lnL w="12700" cmpd="sng">
                      <a:noFill/>
                    </a:lnL>
                    <a:lnT w="12700" cmpd="sng">
                      <a:noFill/>
                    </a:lnT>
                  </a:tcPr>
                </a:tc>
                <a:tc>
                  <a:txBody>
                    <a:bodyPr/>
                    <a:lstStyle/>
                    <a:p>
                      <a:pPr algn="ctr"/>
                      <a:r>
                        <a:rPr lang="en-US" altLang="ja-JP" sz="1000">
                          <a:latin typeface="Meiryo UI" panose="020B0604030504040204" pitchFamily="50" charset="-128"/>
                          <a:ea typeface="Meiryo UI" panose="020B0604030504040204" pitchFamily="50" charset="-128"/>
                        </a:rPr>
                        <a:t>20XX</a:t>
                      </a:r>
                      <a:r>
                        <a:rPr lang="ja-JP" altLang="en-US" sz="800">
                          <a:latin typeface="Meiryo UI" panose="020B0604030504040204" pitchFamily="50" charset="-128"/>
                          <a:ea typeface="Meiryo UI" panose="020B0604030504040204" pitchFamily="50" charset="-128"/>
                        </a:rPr>
                        <a:t>年度まで合計</a:t>
                      </a:r>
                      <a:endParaRPr lang="en-US" sz="800">
                        <a:latin typeface="Meiryo UI" panose="020B0604030504040204" pitchFamily="50" charset="-128"/>
                        <a:ea typeface="Meiryo UI" panose="020B0604030504040204" pitchFamily="50" charset="-128"/>
                      </a:endParaRPr>
                    </a:p>
                  </a:txBody>
                  <a:tcPr marL="0" marR="0" marT="36000" marB="0" anchor="ctr">
                    <a:lnT w="12700" cmpd="sng">
                      <a:noFill/>
                    </a:lnT>
                  </a:tcPr>
                </a:tc>
                <a:tc>
                  <a:txBody>
                    <a:bodyPr/>
                    <a:lstStyle/>
                    <a:p>
                      <a:pPr algn="ctr"/>
                      <a:r>
                        <a:rPr lang="ja-JP" altLang="en-US" sz="800" dirty="0">
                          <a:latin typeface="Meiryo UI" panose="020B0604030504040204" pitchFamily="50" charset="-128"/>
                          <a:ea typeface="Meiryo UI" panose="020B0604030504040204" pitchFamily="50" charset="-128"/>
                        </a:rPr>
                        <a:t>計画の考え方・</a:t>
                      </a:r>
                      <a:endParaRPr lang="en-US" altLang="ja-JP" sz="800" dirty="0">
                        <a:latin typeface="Meiryo UI" panose="020B0604030504040204" pitchFamily="50" charset="-128"/>
                        <a:ea typeface="Meiryo UI" panose="020B0604030504040204" pitchFamily="50" charset="-128"/>
                      </a:endParaRPr>
                    </a:p>
                    <a:p>
                      <a:pPr algn="ctr"/>
                      <a:r>
                        <a:rPr lang="ja-JP" altLang="en-US" sz="800" dirty="0">
                          <a:latin typeface="Meiryo UI" panose="020B0604030504040204" pitchFamily="50" charset="-128"/>
                          <a:ea typeface="Meiryo UI" panose="020B0604030504040204" pitchFamily="50" charset="-128"/>
                        </a:rPr>
                        <a:t>取組スケジュール等</a:t>
                      </a:r>
                      <a:endParaRPr lang="en-US" sz="800" dirty="0">
                        <a:latin typeface="Meiryo UI" panose="020B0604030504040204" pitchFamily="50" charset="-128"/>
                        <a:ea typeface="Meiryo UI" panose="020B0604030504040204" pitchFamily="50" charset="-128"/>
                      </a:endParaRPr>
                    </a:p>
                  </a:txBody>
                  <a:tcPr marL="0" marR="0" marT="36000" marB="0" anchor="ctr">
                    <a:lnR w="12700" cmpd="sng">
                      <a:noFill/>
                    </a:lnR>
                    <a:lnT w="12700" cmpd="sng">
                      <a:noFill/>
                    </a:lnT>
                  </a:tcPr>
                </a:tc>
                <a:extLst>
                  <a:ext uri="{0D108BD9-81ED-4DB2-BD59-A6C34878D82A}">
                    <a16:rowId xmlns:a16="http://schemas.microsoft.com/office/drawing/2014/main" val="3955333627"/>
                  </a:ext>
                </a:extLst>
              </a:tr>
              <a:tr h="336876">
                <a:tc gridSpan="2">
                  <a:txBody>
                    <a:bodyPr/>
                    <a:lstStyle/>
                    <a:p>
                      <a:pPr algn="ctr"/>
                      <a:r>
                        <a:rPr lang="ja-JP" altLang="en-US" sz="1200">
                          <a:latin typeface="Meiryo UI" panose="020B0604030504040204" pitchFamily="50" charset="-128"/>
                          <a:ea typeface="Meiryo UI" panose="020B0604030504040204" pitchFamily="50" charset="-128"/>
                        </a:rPr>
                        <a:t>事業全体の資金需要</a:t>
                      </a:r>
                      <a:endParaRPr lang="en-US" sz="1200">
                        <a:latin typeface="Meiryo UI" panose="020B0604030504040204" pitchFamily="50" charset="-128"/>
                        <a:ea typeface="Meiryo UI" panose="020B0604030504040204" pitchFamily="50" charset="-128"/>
                      </a:endParaRPr>
                    </a:p>
                  </a:txBody>
                  <a:tcPr marL="36000" marR="0" marT="36000" marB="0" anchor="ctr">
                    <a:lnL w="12700" cmpd="sng">
                      <a:noFill/>
                    </a:lnL>
                    <a:lnB w="12700" cap="flat" cmpd="sng" algn="ctr">
                      <a:solidFill>
                        <a:schemeClr val="tx1">
                          <a:lumMod val="20000"/>
                          <a:lumOff val="80000"/>
                        </a:schemeClr>
                      </a:solidFill>
                      <a:prstDash val="sysDot"/>
                      <a:round/>
                      <a:headEnd type="none" w="med" len="med"/>
                      <a:tailEnd type="none" w="med" len="med"/>
                    </a:lnB>
                    <a:noFill/>
                  </a:tcPr>
                </a:tc>
                <a:tc hMerge="1">
                  <a:txBody>
                    <a:bodyPr/>
                    <a:lstStyle/>
                    <a:p>
                      <a:endParaRPr kumimoji="1" lang="ja-JP" altLang="en-US"/>
                    </a:p>
                  </a:txBody>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2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2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lang="en-US" altLang="ja-JP" sz="1400" dirty="0">
                          <a:solidFill>
                            <a:schemeClr val="accent1"/>
                          </a:solidFill>
                          <a:latin typeface="Meiryo UI" panose="020B0604030504040204" pitchFamily="50" charset="-128"/>
                          <a:ea typeface="Meiryo UI" panose="020B0604030504040204" pitchFamily="50" charset="-128"/>
                        </a:rPr>
                        <a:t>X</a:t>
                      </a:r>
                      <a:r>
                        <a:rPr lang="ja-JP" altLang="en-US" sz="1400" dirty="0">
                          <a:solidFill>
                            <a:schemeClr val="accent1"/>
                          </a:solidFill>
                          <a:latin typeface="Meiryo UI" panose="020B0604030504040204" pitchFamily="50" charset="-128"/>
                          <a:ea typeface="Meiryo UI" panose="020B0604030504040204" pitchFamily="50" charset="-128"/>
                        </a:rPr>
                        <a:t>億円</a:t>
                      </a:r>
                      <a:endParaRPr lang="en-US" sz="1400" dirty="0">
                        <a:solidFill>
                          <a:schemeClr val="accent1"/>
                        </a:solidFill>
                        <a:latin typeface="Meiryo UI" panose="020B0604030504040204" pitchFamily="50" charset="-128"/>
                        <a:ea typeface="Meiryo UI" panose="020B0604030504040204" pitchFamily="50" charset="-128"/>
                      </a:endParaRPr>
                    </a:p>
                  </a:txBody>
                  <a:tcPr marL="36000" marR="0" marT="36000" marB="0" anchor="ct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endParaRPr lang="en-US" sz="1400" dirty="0">
                        <a:latin typeface="Meiryo UI" panose="020B0604030504040204" pitchFamily="50" charset="-128"/>
                        <a:ea typeface="Meiryo UI" panose="020B0604030504040204" pitchFamily="50" charset="-128"/>
                      </a:endParaRPr>
                    </a:p>
                  </a:txBody>
                  <a:tcPr marL="36000" marR="0" marT="36000" marB="0" anchor="ctr">
                    <a:lnR w="12700" cmpd="sng">
                      <a:noFill/>
                    </a:lnR>
                    <a:lnB w="12700" cap="flat" cmpd="sng" algn="ctr">
                      <a:solidFill>
                        <a:schemeClr val="tx1">
                          <a:lumMod val="20000"/>
                          <a:lumOff val="80000"/>
                        </a:schemeClr>
                      </a:solidFill>
                      <a:prstDash val="sysDot"/>
                      <a:round/>
                      <a:headEnd type="none" w="med" len="med"/>
                      <a:tailEnd type="none" w="med" len="med"/>
                    </a:lnB>
                    <a:noFill/>
                  </a:tcPr>
                </a:tc>
                <a:extLst>
                  <a:ext uri="{0D108BD9-81ED-4DB2-BD59-A6C34878D82A}">
                    <a16:rowId xmlns:a16="http://schemas.microsoft.com/office/drawing/2014/main" val="3471768157"/>
                  </a:ext>
                </a:extLst>
              </a:tr>
              <a:tr h="542763">
                <a:tc gridSpan="2">
                  <a:txBody>
                    <a:bodyPr/>
                    <a:lstStyle/>
                    <a:p>
                      <a:pPr algn="ctr"/>
                      <a:r>
                        <a:rPr lang="ja-JP" altLang="en-US" sz="1200">
                          <a:latin typeface="Meiryo UI" panose="020B0604030504040204" pitchFamily="50" charset="-128"/>
                          <a:ea typeface="Meiryo UI" panose="020B0604030504040204" pitchFamily="50" charset="-128"/>
                        </a:rPr>
                        <a:t>うち研究開発</a:t>
                      </a:r>
                      <a:endParaRPr lang="en-US" altLang="ja-JP" sz="1200">
                        <a:latin typeface="Meiryo UI" panose="020B0604030504040204" pitchFamily="50" charset="-128"/>
                        <a:ea typeface="Meiryo UI" panose="020B0604030504040204" pitchFamily="50" charset="-128"/>
                      </a:endParaRPr>
                    </a:p>
                    <a:p>
                      <a:pPr algn="ctr"/>
                      <a:r>
                        <a:rPr lang="ja-JP" altLang="en-US" sz="1050">
                          <a:latin typeface="Meiryo UI" panose="020B0604030504040204" pitchFamily="50" charset="-128"/>
                          <a:ea typeface="Meiryo UI" panose="020B0604030504040204" pitchFamily="50" charset="-128"/>
                        </a:rPr>
                        <a:t>（官民双方負担）</a:t>
                      </a:r>
                      <a:r>
                        <a:rPr lang="ja-JP" altLang="en-US" sz="1200">
                          <a:latin typeface="Meiryo UI" panose="020B0604030504040204" pitchFamily="50" charset="-128"/>
                          <a:ea typeface="Meiryo UI" panose="020B0604030504040204" pitchFamily="50" charset="-128"/>
                        </a:rPr>
                        <a:t>投資</a:t>
                      </a:r>
                      <a:endParaRPr lang="en-US" sz="120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2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2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400" dirty="0">
                          <a:solidFill>
                            <a:schemeClr val="accent1"/>
                          </a:solidFill>
                          <a:latin typeface="Meiryo UI" panose="020B0604030504040204" pitchFamily="50" charset="-128"/>
                          <a:ea typeface="Meiryo UI" panose="020B0604030504040204" pitchFamily="50" charset="-128"/>
                        </a:rPr>
                        <a:t>X</a:t>
                      </a:r>
                      <a:r>
                        <a:rPr lang="ja-JP" altLang="en-US" sz="1400" dirty="0">
                          <a:solidFill>
                            <a:schemeClr val="accent1"/>
                          </a:solidFill>
                          <a:latin typeface="Meiryo UI" panose="020B0604030504040204" pitchFamily="50" charset="-128"/>
                          <a:ea typeface="Meiryo UI" panose="020B0604030504040204" pitchFamily="50" charset="-128"/>
                        </a:rPr>
                        <a:t>億円</a:t>
                      </a:r>
                      <a:endParaRPr lang="en-US" sz="14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endParaRPr lang="en-US" sz="140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868841683"/>
                  </a:ext>
                </a:extLst>
              </a:tr>
              <a:tr h="295700">
                <a:tc>
                  <a:txBody>
                    <a:bodyPr/>
                    <a:lstStyle/>
                    <a:p>
                      <a:pPr algn="ctr"/>
                      <a:r>
                        <a:rPr lang="ja-JP" altLang="en-US" sz="1200">
                          <a:latin typeface="Meiryo UI" panose="020B0604030504040204" pitchFamily="50" charset="-128"/>
                          <a:ea typeface="Meiryo UI" panose="020B0604030504040204" pitchFamily="50" charset="-128"/>
                        </a:rPr>
                        <a:t>国費負担</a:t>
                      </a:r>
                      <a:endParaRPr lang="en-US" altLang="ja-JP" sz="1200" baseline="30000">
                        <a:latin typeface="Meiryo UI" panose="020B0604030504040204" pitchFamily="50" charset="-128"/>
                        <a:ea typeface="Meiryo UI" panose="020B0604030504040204" pitchFamily="50" charset="-128"/>
                      </a:endParaRPr>
                    </a:p>
                  </a:txBody>
                  <a:tcPr marL="36000" marR="0" marT="36000" marB="0" anchor="ctr">
                    <a:lnL w="12700" cmpd="sng">
                      <a:noFill/>
                    </a:lnL>
                    <a:lnR w="28575" cap="flat" cmpd="sng" algn="ctr">
                      <a:no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a:latin typeface="Meiryo UI" panose="020B0604030504040204" pitchFamily="50" charset="-128"/>
                          <a:ea typeface="Meiryo UI" panose="020B0604030504040204" pitchFamily="50" charset="-128"/>
                        </a:rPr>
                        <a:t>助成額</a:t>
                      </a:r>
                      <a:endParaRPr lang="en-US" altLang="ja-JP" sz="1050">
                        <a:latin typeface="Meiryo UI" panose="020B0604030504040204" pitchFamily="50" charset="-128"/>
                        <a:ea typeface="Meiryo UI" panose="020B0604030504040204" pitchFamily="50" charset="-128"/>
                      </a:endParaRPr>
                    </a:p>
                  </a:txBody>
                  <a:tcPr marL="36000" marR="0" marT="36000" marB="0" anchor="ctr">
                    <a:lnL w="28575" cap="flat" cmpd="sng" algn="ctr">
                      <a:noFill/>
                      <a:prstDash val="solid"/>
                      <a:round/>
                      <a:headEnd type="none" w="med" len="med"/>
                      <a:tailEnd type="none" w="med" len="med"/>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en-US" altLang="ja-JP" sz="9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en-US" altLang="ja-JP" sz="9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endParaRPr lang="en-US" sz="100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3771761710"/>
                  </a:ext>
                </a:extLst>
              </a:tr>
              <a:tr h="264817">
                <a:tc>
                  <a:txBody>
                    <a:bodyPr/>
                    <a:lstStyle/>
                    <a:p>
                      <a:pPr algn="ctr"/>
                      <a:endParaRPr lang="en-US" sz="1050">
                        <a:latin typeface="Meiryo UI" panose="020B0604030504040204" pitchFamily="50" charset="-128"/>
                        <a:ea typeface="Meiryo UI" panose="020B0604030504040204" pitchFamily="50" charset="-128"/>
                      </a:endParaRPr>
                    </a:p>
                  </a:txBody>
                  <a:tcPr marL="36000" marR="0" marT="36000" marB="0" anchor="ctr">
                    <a:lnL w="12700" cmpd="sng">
                      <a:noFill/>
                    </a:lnL>
                    <a:lnR w="28575" cap="flat" cmpd="sng" algn="ctr">
                      <a:no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latin typeface="Meiryo UI" panose="020B0604030504040204" pitchFamily="50" charset="-128"/>
                          <a:ea typeface="Meiryo UI" panose="020B0604030504040204" pitchFamily="50" charset="-128"/>
                        </a:rPr>
                        <a:t>希望助成率</a:t>
                      </a:r>
                      <a:r>
                        <a:rPr lang="en-US" altLang="ja-JP" sz="1050" dirty="0">
                          <a:latin typeface="Meiryo UI" panose="020B0604030504040204" pitchFamily="50" charset="-128"/>
                          <a:ea typeface="Meiryo UI" panose="020B0604030504040204" pitchFamily="50" charset="-128"/>
                        </a:rPr>
                        <a:t>[%]</a:t>
                      </a:r>
                    </a:p>
                  </a:txBody>
                  <a:tcPr marL="36000" marR="0" marT="36000" marB="0" anchor="ctr">
                    <a:lnL w="28575" cap="flat" cmpd="sng" algn="ctr">
                      <a:noFill/>
                      <a:prstDash val="solid"/>
                      <a:round/>
                      <a:headEnd type="none" w="med" len="med"/>
                      <a:tailEnd type="none" w="med" len="med"/>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lang="en-US" altLang="ja-JP" sz="900" dirty="0">
                          <a:solidFill>
                            <a:schemeClr val="accent1"/>
                          </a:solidFill>
                          <a:latin typeface="Meiryo UI" panose="020B0604030504040204" pitchFamily="50" charset="-128"/>
                          <a:ea typeface="Meiryo UI" panose="020B0604030504040204" pitchFamily="50" charset="-128"/>
                        </a:rPr>
                        <a:t>**.**.</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en-US" altLang="ja-JP" sz="900" dirty="0">
                          <a:solidFill>
                            <a:schemeClr val="accent1"/>
                          </a:solidFill>
                          <a:latin typeface="Meiryo UI" panose="020B0604030504040204" pitchFamily="50" charset="-128"/>
                          <a:ea typeface="Meiryo UI" panose="020B0604030504040204" pitchFamily="50" charset="-128"/>
                        </a:rPr>
                        <a:t>**.**</a:t>
                      </a: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en-US" altLang="ja-JP" sz="900" dirty="0">
                          <a:solidFill>
                            <a:schemeClr val="accent1"/>
                          </a:solidFill>
                          <a:latin typeface="Meiryo UI" panose="020B0604030504040204" pitchFamily="50" charset="-128"/>
                          <a:ea typeface="Meiryo UI" panose="020B0604030504040204" pitchFamily="50" charset="-128"/>
                        </a:rPr>
                        <a:t>**.**</a:t>
                      </a: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en-US" altLang="ja-JP" sz="900" dirty="0">
                          <a:solidFill>
                            <a:schemeClr val="accent1"/>
                          </a:solidFill>
                          <a:latin typeface="Meiryo UI" panose="020B0604030504040204" pitchFamily="50" charset="-128"/>
                          <a:ea typeface="Meiryo UI" panose="020B0604030504040204" pitchFamily="50" charset="-128"/>
                        </a:rPr>
                        <a:t>**.**</a:t>
                      </a: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en-US" altLang="ja-JP" sz="900" dirty="0">
                          <a:solidFill>
                            <a:schemeClr val="accent1"/>
                          </a:solidFill>
                          <a:latin typeface="Meiryo UI" panose="020B0604030504040204" pitchFamily="50" charset="-128"/>
                          <a:ea typeface="Meiryo UI" panose="020B0604030504040204" pitchFamily="50" charset="-128"/>
                        </a:rPr>
                        <a:t>**.**</a:t>
                      </a: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en-US" altLang="ja-JP" sz="1000" dirty="0">
                          <a:solidFill>
                            <a:schemeClr val="accent1"/>
                          </a:solidFill>
                          <a:latin typeface="Meiryo UI" panose="020B0604030504040204" pitchFamily="50" charset="-128"/>
                          <a:ea typeface="Meiryo UI" panose="020B0604030504040204" pitchFamily="50" charset="-128"/>
                        </a:rPr>
                        <a:t>**.**</a:t>
                      </a: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endParaRPr lang="en-US" sz="100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2034802953"/>
                  </a:ext>
                </a:extLst>
              </a:tr>
              <a:tr h="295700">
                <a:tc gridSpan="2">
                  <a:txBody>
                    <a:bodyPr/>
                    <a:lstStyle/>
                    <a:p>
                      <a:pPr algn="ctr"/>
                      <a:r>
                        <a:rPr lang="ja-JP" altLang="en-US" sz="1200">
                          <a:latin typeface="Meiryo UI" panose="020B0604030504040204" pitchFamily="50" charset="-128"/>
                          <a:ea typeface="Meiryo UI" panose="020B0604030504040204" pitchFamily="50" charset="-128"/>
                        </a:rPr>
                        <a:t>その他研究開発費</a:t>
                      </a:r>
                      <a:endParaRPr lang="en-US" altLang="ja-JP" sz="120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hMerge="1">
                  <a:txBody>
                    <a:bodyPr/>
                    <a:lstStyle/>
                    <a:p>
                      <a:endParaRPr kumimoji="1" lang="ja-JP" altLang="en-US"/>
                    </a:p>
                  </a:txBody>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endParaRPr lang="en-US" sz="100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extLst>
                  <a:ext uri="{0D108BD9-81ED-4DB2-BD59-A6C34878D82A}">
                    <a16:rowId xmlns:a16="http://schemas.microsoft.com/office/drawing/2014/main" val="2213303681"/>
                  </a:ext>
                </a:extLst>
              </a:tr>
              <a:tr h="295700">
                <a:tc gridSpan="2">
                  <a:txBody>
                    <a:bodyPr/>
                    <a:lstStyle/>
                    <a:p>
                      <a:pPr algn="ctr"/>
                      <a:r>
                        <a:rPr lang="ja-JP" altLang="en-US" sz="1200">
                          <a:latin typeface="Meiryo UI" panose="020B0604030504040204" pitchFamily="50" charset="-128"/>
                          <a:ea typeface="Meiryo UI" panose="020B0604030504040204" pitchFamily="50" charset="-128"/>
                        </a:rPr>
                        <a:t>設備投資費</a:t>
                      </a:r>
                      <a:endParaRPr lang="en-US" sz="120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hMerge="1">
                  <a:txBody>
                    <a:bodyPr/>
                    <a:lstStyle/>
                    <a:p>
                      <a:endParaRPr kumimoji="1" lang="ja-JP" altLang="en-US"/>
                    </a:p>
                  </a:txBody>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2144101450"/>
                  </a:ext>
                </a:extLst>
              </a:tr>
              <a:tr h="295700">
                <a:tc gridSpan="2">
                  <a:txBody>
                    <a:bodyPr/>
                    <a:lstStyle/>
                    <a:p>
                      <a:pPr algn="ctr"/>
                      <a:r>
                        <a:rPr lang="ja-JP" altLang="en-US" sz="1200" dirty="0">
                          <a:latin typeface="Meiryo UI" panose="020B0604030504040204" pitchFamily="50" charset="-128"/>
                          <a:ea typeface="Meiryo UI" panose="020B0604030504040204" pitchFamily="50" charset="-128"/>
                        </a:rPr>
                        <a:t>販売管理費</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hMerge="1">
                  <a:txBody>
                    <a:bodyPr/>
                    <a:lstStyle/>
                    <a:p>
                      <a:endParaRPr kumimoji="1" lang="ja-JP" altLang="en-US"/>
                    </a:p>
                  </a:txBody>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1914499693"/>
                  </a:ext>
                </a:extLst>
              </a:tr>
              <a:tr h="295700">
                <a:tc gridSpan="2">
                  <a:txBody>
                    <a:bodyPr/>
                    <a:lstStyle/>
                    <a:p>
                      <a:pPr algn="ctr"/>
                      <a:r>
                        <a:rPr lang="ja-JP" altLang="en-US" sz="1200" dirty="0">
                          <a:latin typeface="Meiryo UI" panose="020B0604030504040204" pitchFamily="50" charset="-128"/>
                          <a:ea typeface="Meiryo UI" panose="020B0604030504040204" pitchFamily="50" charset="-128"/>
                        </a:rPr>
                        <a:t>売上高</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hMerge="1">
                  <a:txBody>
                    <a:bodyPr/>
                    <a:lstStyle/>
                    <a:p>
                      <a:endParaRPr kumimoji="1" lang="ja-JP" altLang="en-US"/>
                    </a:p>
                  </a:txBody>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dirty="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2776527247"/>
                  </a:ext>
                </a:extLst>
              </a:tr>
              <a:tr h="295700">
                <a:tc gridSpan="2">
                  <a:txBody>
                    <a:bodyPr/>
                    <a:lstStyle/>
                    <a:p>
                      <a:pPr algn="ctr"/>
                      <a:r>
                        <a:rPr lang="ja-JP" altLang="en-US" sz="1200" dirty="0">
                          <a:latin typeface="Meiryo UI" panose="020B0604030504040204" pitchFamily="50" charset="-128"/>
                          <a:ea typeface="Meiryo UI" panose="020B0604030504040204" pitchFamily="50" charset="-128"/>
                        </a:rPr>
                        <a:t>営業利益</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hMerge="1">
                  <a:txBody>
                    <a:bodyPr/>
                    <a:lstStyle/>
                    <a:p>
                      <a:endParaRPr kumimoji="1" lang="ja-JP" altLang="en-US"/>
                    </a:p>
                  </a:txBody>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dirty="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1628872653"/>
                  </a:ext>
                </a:extLst>
              </a:tr>
              <a:tr h="419232">
                <a:tc gridSpan="2">
                  <a:txBody>
                    <a:bodyPr/>
                    <a:lstStyle/>
                    <a:p>
                      <a:pPr algn="ctr"/>
                      <a:r>
                        <a:rPr lang="ja-JP" altLang="en-US" sz="1200">
                          <a:latin typeface="Meiryo UI" panose="020B0604030504040204" pitchFamily="50" charset="-128"/>
                          <a:ea typeface="Meiryo UI" panose="020B0604030504040204" pitchFamily="50" charset="-128"/>
                        </a:rPr>
                        <a:t>取組の段階</a:t>
                      </a:r>
                      <a:endParaRPr lang="en-US" sz="120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hMerge="1">
                  <a:txBody>
                    <a:bodyPr/>
                    <a:lstStyle/>
                    <a:p>
                      <a:endParaRPr kumimoji="1" lang="ja-JP" altLang="en-US"/>
                    </a:p>
                  </a:txBody>
                  <a:tcPr/>
                </a:tc>
                <a:tc>
                  <a:txBody>
                    <a:bodyPr/>
                    <a:lstStyle/>
                    <a:p>
                      <a:pPr marL="87313" indent="0" algn="ctr"/>
                      <a:r>
                        <a:rPr lang="ja-JP" altLang="en-US" sz="900">
                          <a:solidFill>
                            <a:schemeClr val="accent1"/>
                          </a:solidFill>
                          <a:latin typeface="Meiryo UI" panose="020B0604030504040204" pitchFamily="50" charset="-128"/>
                          <a:ea typeface="Meiryo UI" panose="020B0604030504040204" pitchFamily="50" charset="-128"/>
                        </a:rPr>
                        <a:t>研究開発の開始</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ja-JP" altLang="en-US" sz="900">
                          <a:solidFill>
                            <a:schemeClr val="accent1"/>
                          </a:solidFill>
                          <a:latin typeface="Meiryo UI" panose="020B0604030504040204" pitchFamily="50" charset="-128"/>
                          <a:ea typeface="Meiryo UI" panose="020B0604030504040204" pitchFamily="50" charset="-128"/>
                        </a:rPr>
                        <a:t>事業化</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ja-JP" altLang="en-US" sz="900" dirty="0">
                          <a:solidFill>
                            <a:schemeClr val="accent1"/>
                          </a:solidFill>
                          <a:latin typeface="Meiryo UI" panose="020B0604030504040204" pitchFamily="50" charset="-128"/>
                          <a:ea typeface="Meiryo UI" panose="020B0604030504040204" pitchFamily="50" charset="-128"/>
                        </a:rPr>
                        <a:t>投資回収</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1667470838"/>
                  </a:ext>
                </a:extLst>
              </a:tr>
              <a:tr h="542763">
                <a:tc gridSpan="2">
                  <a:txBody>
                    <a:bodyPr/>
                    <a:lstStyle/>
                    <a:p>
                      <a:pPr algn="ctr"/>
                      <a:r>
                        <a:rPr lang="ja-JP" altLang="en-US" sz="1200">
                          <a:latin typeface="Meiryo UI" panose="020B0604030504040204" pitchFamily="50" charset="-128"/>
                          <a:ea typeface="Meiryo UI" panose="020B0604030504040204" pitchFamily="50" charset="-128"/>
                        </a:rPr>
                        <a:t>会社全体の売上高研究開発費比率</a:t>
                      </a:r>
                      <a:endParaRPr lang="en-US" sz="120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hMerge="1">
                  <a:txBody>
                    <a:bodyPr/>
                    <a:lstStyle/>
                    <a:p>
                      <a:endParaRPr kumimoji="1" lang="ja-JP" altLang="en-US"/>
                    </a:p>
                  </a:txBody>
                  <a:tcPr/>
                </a:tc>
                <a:tc>
                  <a:txBody>
                    <a:bodyPr/>
                    <a:lstStyle/>
                    <a:p>
                      <a:pPr marL="87313" indent="0" algn="ctr"/>
                      <a:r>
                        <a:rPr kumimoji="1" lang="en-US" altLang="ja-JP" sz="10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1"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1"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1"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1" lang="en-US" altLang="ja-JP" sz="10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1"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XX</a:t>
                      </a:r>
                      <a:r>
                        <a:rPr lang="ja-JP" altLang="en-US" sz="900" dirty="0">
                          <a:solidFill>
                            <a:schemeClr val="accent1"/>
                          </a:solidFill>
                          <a:latin typeface="Meiryo UI" panose="020B0604030504040204" pitchFamily="50" charset="-128"/>
                          <a:ea typeface="Meiryo UI" panose="020B0604030504040204" pitchFamily="50" charset="-128"/>
                        </a:rPr>
                        <a:t>％</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endParaRPr lang="en-US" sz="1000" dirty="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extLst>
                  <a:ext uri="{0D108BD9-81ED-4DB2-BD59-A6C34878D82A}">
                    <a16:rowId xmlns:a16="http://schemas.microsoft.com/office/drawing/2014/main" val="980922235"/>
                  </a:ext>
                </a:extLst>
              </a:tr>
            </a:tbl>
          </a:graphicData>
        </a:graphic>
      </p:graphicFrame>
      <p:sp>
        <p:nvSpPr>
          <p:cNvPr id="12" name="TextBox 35">
            <a:extLst>
              <a:ext uri="{FF2B5EF4-FFF2-40B4-BE49-F238E27FC236}">
                <a16:creationId xmlns:a16="http://schemas.microsoft.com/office/drawing/2014/main" id="{A787E24C-7C54-732D-8E53-438098E3972C}"/>
              </a:ext>
            </a:extLst>
          </p:cNvPr>
          <p:cNvSpPr txBox="1"/>
          <p:nvPr/>
        </p:nvSpPr>
        <p:spPr>
          <a:xfrm>
            <a:off x="1100831" y="5287828"/>
            <a:ext cx="10404684" cy="1543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1" indent="0" algn="l" defTabSz="914400" rtl="0" eaLnBrk="1" fontAlgn="auto" latinLnBrk="0" hangingPunct="1">
              <a:lnSpc>
                <a:spcPct val="100000"/>
              </a:lnSpc>
              <a:spcBef>
                <a:spcPts val="0"/>
              </a:spcBef>
              <a:spcAft>
                <a:spcPts val="0"/>
              </a:spcAft>
              <a:buClr>
                <a:srgbClr val="44546A"/>
              </a:buClr>
              <a:buSzPct val="100000"/>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自己負担分の資金調達方針、想定される資金調達方法</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44546A"/>
              </a:buClr>
              <a:buSzPct val="100000"/>
              <a:buFont typeface="Trebuchet MS" panose="020B0603020202020204" pitchFamily="34" charset="0"/>
              <a:buChar char="•"/>
              <a:tabLst/>
              <a:defRPr/>
            </a:pPr>
            <a:r>
              <a:rPr kumimoji="1" lang="en-US" altLang="ja-JP"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XXX, XXX, XXX, </a:t>
            </a:r>
            <a:r>
              <a:rPr kumimoji="1" lang="ja-JP" altLang="en-US"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endParaRPr>
          </a:p>
          <a:p>
            <a:pPr marL="0" marR="0" lvl="1" indent="0" algn="l" defTabSz="914400" rtl="0" eaLnBrk="1" fontAlgn="auto" latinLnBrk="0" hangingPunct="1">
              <a:lnSpc>
                <a:spcPct val="100000"/>
              </a:lnSpc>
              <a:spcBef>
                <a:spcPts val="0"/>
              </a:spcBef>
              <a:spcAft>
                <a:spcPts val="0"/>
              </a:spcAft>
              <a:buClr>
                <a:srgbClr val="44546A"/>
              </a:buClr>
              <a:buSzPct val="100000"/>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自己負担が会社全体のキャッシュフローに与える影響</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44546A"/>
              </a:buClr>
              <a:buSzPct val="100000"/>
              <a:buFont typeface="Trebuchet MS" panose="020B0603020202020204" pitchFamily="34" charset="0"/>
              <a:buChar char="•"/>
              <a:tabLst/>
              <a:defRPr/>
            </a:pPr>
            <a:r>
              <a:rPr kumimoji="1" lang="ja-JP" altLang="en-US"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endParaRPr>
          </a:p>
          <a:p>
            <a:pPr marL="0" marR="0" lvl="1" indent="0" algn="l" defTabSz="914400" rtl="0" eaLnBrk="1" fontAlgn="auto" latinLnBrk="0" hangingPunct="1">
              <a:lnSpc>
                <a:spcPct val="100000"/>
              </a:lnSpc>
              <a:spcBef>
                <a:spcPts val="0"/>
              </a:spcBef>
              <a:spcAft>
                <a:spcPts val="0"/>
              </a:spcAft>
              <a:buClr>
                <a:srgbClr val="44546A"/>
              </a:buClr>
              <a:buSzPct val="100000"/>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事業化後の競争性の維持や事業拡大のための、資金計画、投資・投資回収の計画等</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44546A"/>
              </a:buClr>
              <a:buSzPct val="100000"/>
              <a:buFont typeface="Trebuchet MS" panose="020B0603020202020204" pitchFamily="34" charset="0"/>
              <a:buChar char="•"/>
              <a:tabLst/>
              <a:defRPr/>
            </a:pPr>
            <a:r>
              <a:rPr kumimoji="1" lang="ja-JP" altLang="en-US"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endParaRPr>
          </a:p>
          <a:p>
            <a:pPr marL="0" marR="0" lvl="1" indent="0" algn="l" defTabSz="914400" rtl="0" eaLnBrk="1" fontAlgn="auto" latinLnBrk="0" hangingPunct="1">
              <a:lnSpc>
                <a:spcPct val="100000"/>
              </a:lnSpc>
              <a:spcBef>
                <a:spcPts val="0"/>
              </a:spcBef>
              <a:spcAft>
                <a:spcPts val="0"/>
              </a:spcAft>
              <a:buClr>
                <a:srgbClr val="44546A"/>
              </a:buClr>
              <a:buSzPct val="100000"/>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営業活動に係る計画・投資</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44546A"/>
              </a:buClr>
              <a:buSzPct val="100000"/>
              <a:buFont typeface="Trebuchet MS" panose="020B0603020202020204" pitchFamily="34" charset="0"/>
              <a:buChar char="•"/>
              <a:tabLst/>
              <a:defRPr/>
            </a:pPr>
            <a:r>
              <a:rPr kumimoji="1" lang="ja-JP" altLang="en-US"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endParaRPr>
          </a:p>
        </p:txBody>
      </p:sp>
      <p:sp>
        <p:nvSpPr>
          <p:cNvPr id="5" name="四角形吹き出し 18">
            <a:extLst>
              <a:ext uri="{FF2B5EF4-FFF2-40B4-BE49-F238E27FC236}">
                <a16:creationId xmlns:a16="http://schemas.microsoft.com/office/drawing/2014/main" id="{AF586918-D119-2661-B5A1-D6FE0D1780EB}"/>
              </a:ext>
            </a:extLst>
          </p:cNvPr>
          <p:cNvSpPr/>
          <p:nvPr/>
        </p:nvSpPr>
        <p:spPr>
          <a:xfrm>
            <a:off x="3406819" y="51477"/>
            <a:ext cx="3643986" cy="369332"/>
          </a:xfrm>
          <a:prstGeom prst="wedgeRectCallout">
            <a:avLst>
              <a:gd name="adj1" fmla="val -61502"/>
              <a:gd name="adj2" fmla="val 32053"/>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ここで用いる「事業」、「商材」、「システム」の概念については末尾参考を参照すること。</a:t>
            </a:r>
            <a:endPar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6" name="四角形吹き出し 18">
            <a:extLst>
              <a:ext uri="{FF2B5EF4-FFF2-40B4-BE49-F238E27FC236}">
                <a16:creationId xmlns:a16="http://schemas.microsoft.com/office/drawing/2014/main" id="{90732FB4-F144-F472-59E9-16CFD5A95B44}"/>
              </a:ext>
            </a:extLst>
          </p:cNvPr>
          <p:cNvSpPr/>
          <p:nvPr/>
        </p:nvSpPr>
        <p:spPr>
          <a:xfrm>
            <a:off x="9925634" y="2404103"/>
            <a:ext cx="1480211" cy="369332"/>
          </a:xfrm>
          <a:prstGeom prst="wedgeRectCallout">
            <a:avLst>
              <a:gd name="adj1" fmla="val -61502"/>
              <a:gd name="adj2" fmla="val 32053"/>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1/2</a:t>
            </a: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以下になっていることを確認すること。</a:t>
            </a:r>
            <a:endPar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7" name="TextBox 35">
            <a:extLst>
              <a:ext uri="{FF2B5EF4-FFF2-40B4-BE49-F238E27FC236}">
                <a16:creationId xmlns:a16="http://schemas.microsoft.com/office/drawing/2014/main" id="{8E2789FE-F4EE-8F4E-2821-6177A7960F1B}"/>
              </a:ext>
            </a:extLst>
          </p:cNvPr>
          <p:cNvSpPr txBox="1"/>
          <p:nvPr/>
        </p:nvSpPr>
        <p:spPr>
          <a:xfrm>
            <a:off x="1100831" y="778863"/>
            <a:ext cx="1765032" cy="30740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1" indent="0" algn="l" defTabSz="914400" rtl="0" eaLnBrk="1" fontAlgn="auto" latinLnBrk="0" hangingPunct="1">
              <a:lnSpc>
                <a:spcPct val="100000"/>
              </a:lnSpc>
              <a:spcBef>
                <a:spcPts val="0"/>
              </a:spcBef>
              <a:spcAft>
                <a:spcPts val="0"/>
              </a:spcAft>
              <a:buClr>
                <a:srgbClr val="44546A"/>
              </a:buClr>
              <a:buSzPct val="100000"/>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（単位：</a:t>
            </a:r>
            <a:r>
              <a:rPr kumimoji="1" lang="ja-JP" altLang="en-US"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億円</a:t>
            </a:r>
            <a:r>
              <a:rPr kumimoji="1" lang="en-US" altLang="ja-JP"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税抜</a:t>
            </a:r>
            <a:r>
              <a:rPr kumimoji="1" lang="en-US" altLang="ja-JP"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 name="タイトル 12">
            <a:extLst>
              <a:ext uri="{FF2B5EF4-FFF2-40B4-BE49-F238E27FC236}">
                <a16:creationId xmlns:a16="http://schemas.microsoft.com/office/drawing/2014/main" id="{A51285EA-031F-DEC1-83F7-34332F09B6D5}"/>
              </a:ext>
            </a:extLst>
          </p:cNvPr>
          <p:cNvSpPr>
            <a:spLocks noGrp="1"/>
          </p:cNvSpPr>
          <p:nvPr>
            <p:ph type="title" idx="4294967295"/>
          </p:nvPr>
        </p:nvSpPr>
        <p:spPr>
          <a:xfrm>
            <a:off x="413157" y="122631"/>
            <a:ext cx="10515600" cy="259344"/>
          </a:xfrm>
        </p:spPr>
        <p:txBody>
          <a:bodyPr>
            <a:noAutofit/>
          </a:bodyPr>
          <a:lstStyle/>
          <a:p>
            <a:r>
              <a:rPr kumimoji="1" lang="ja-JP" altLang="en-US" sz="1800" b="1" dirty="0">
                <a:latin typeface="游ゴシック" panose="020B0400000000000000" pitchFamily="50" charset="-128"/>
                <a:ea typeface="游ゴシック" panose="020B0400000000000000" pitchFamily="50" charset="-128"/>
              </a:rPr>
              <a:t>５　事業計画</a:t>
            </a:r>
          </a:p>
        </p:txBody>
      </p:sp>
    </p:spTree>
    <p:extLst>
      <p:ext uri="{BB962C8B-B14F-4D97-AF65-F5344CB8AC3E}">
        <p14:creationId xmlns:p14="http://schemas.microsoft.com/office/powerpoint/2010/main" val="41217955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0A7F205-3014-C03B-291A-1BF62CEA8AB7}"/>
              </a:ext>
            </a:extLst>
          </p:cNvPr>
          <p:cNvSpPr txBox="1"/>
          <p:nvPr/>
        </p:nvSpPr>
        <p:spPr>
          <a:xfrm>
            <a:off x="413157" y="1100843"/>
            <a:ext cx="11166395" cy="923330"/>
          </a:xfrm>
          <a:prstGeom prst="rect">
            <a:avLst/>
          </a:prstGeom>
          <a:noFill/>
        </p:spPr>
        <p:txBody>
          <a:bodyPr wrap="square" rtlCol="0">
            <a:spAutoFit/>
          </a:bodyPr>
          <a:lstStyle/>
          <a:p>
            <a:pPr marL="444500">
              <a:spcBef>
                <a:spcPts val="600"/>
              </a:spcBef>
            </a:pPr>
            <a:r>
              <a:rPr lang="ja-JP" altLang="en-US" dirty="0">
                <a:solidFill>
                  <a:schemeClr val="accent1"/>
                </a:solidFill>
              </a:rPr>
              <a:t>＜研究開発の概要、目的、背景を記載する。記載にあたり、開発が必要な技術などを明記すること。</a:t>
            </a:r>
            <a:r>
              <a:rPr lang="en-US" altLang="ja-JP" dirty="0">
                <a:solidFill>
                  <a:schemeClr val="accent1"/>
                </a:solidFill>
              </a:rPr>
              <a:t>Beyond 5G</a:t>
            </a:r>
            <a:r>
              <a:rPr lang="ja-JP" altLang="en-US" dirty="0">
                <a:solidFill>
                  <a:schemeClr val="accent1"/>
                </a:solidFill>
              </a:rPr>
              <a:t>研究開発促進事業における研究開発課題の成果を活用する提案の場合には、これまでの研究開発課題の概要、目標の達成状況（成果）等について記載すること。＞</a:t>
            </a:r>
          </a:p>
        </p:txBody>
      </p:sp>
      <p:sp>
        <p:nvSpPr>
          <p:cNvPr id="4" name="正方形/長方形 3">
            <a:extLst>
              <a:ext uri="{FF2B5EF4-FFF2-40B4-BE49-F238E27FC236}">
                <a16:creationId xmlns:a16="http://schemas.microsoft.com/office/drawing/2014/main" id="{049C421C-3262-F035-DC6A-900A746CC655}"/>
              </a:ext>
            </a:extLst>
          </p:cNvPr>
          <p:cNvSpPr/>
          <p:nvPr/>
        </p:nvSpPr>
        <p:spPr>
          <a:xfrm>
            <a:off x="846034" y="1016950"/>
            <a:ext cx="10733518" cy="5524783"/>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638C59D1-42AE-61DA-DCA1-FCB47203B4EC}"/>
              </a:ext>
            </a:extLst>
          </p:cNvPr>
          <p:cNvPicPr>
            <a:picLocks noChangeAspect="1"/>
          </p:cNvPicPr>
          <p:nvPr/>
        </p:nvPicPr>
        <p:blipFill>
          <a:blip r:embed="rId2"/>
          <a:stretch>
            <a:fillRect/>
          </a:stretch>
        </p:blipFill>
        <p:spPr>
          <a:xfrm>
            <a:off x="2719070" y="3406843"/>
            <a:ext cx="5288905" cy="2093525"/>
          </a:xfrm>
          <a:prstGeom prst="rect">
            <a:avLst/>
          </a:prstGeom>
        </p:spPr>
      </p:pic>
      <p:sp>
        <p:nvSpPr>
          <p:cNvPr id="9" name="テキスト ボックス 8">
            <a:extLst>
              <a:ext uri="{FF2B5EF4-FFF2-40B4-BE49-F238E27FC236}">
                <a16:creationId xmlns:a16="http://schemas.microsoft.com/office/drawing/2014/main" id="{DBC5CCD6-F565-4DD2-1D87-CA144C7DA741}"/>
              </a:ext>
            </a:extLst>
          </p:cNvPr>
          <p:cNvSpPr txBox="1"/>
          <p:nvPr/>
        </p:nvSpPr>
        <p:spPr>
          <a:xfrm>
            <a:off x="2878461" y="4200125"/>
            <a:ext cx="1612053" cy="909381"/>
          </a:xfrm>
          <a:prstGeom prst="rect">
            <a:avLst/>
          </a:prstGeom>
          <a:noFill/>
          <a:ln>
            <a:solidFill>
              <a:srgbClr val="FF0000"/>
            </a:solidFill>
          </a:ln>
        </p:spPr>
        <p:txBody>
          <a:bodyPr wrap="square" rtlCol="0" anchor="b" anchorCtr="0">
            <a:noAutofit/>
          </a:bodyPr>
          <a:lstStyle/>
          <a:p>
            <a:pPr algn="ctr"/>
            <a:r>
              <a:rPr kumimoji="1" lang="ja-JP" altLang="en-US" sz="1600" b="1">
                <a:solidFill>
                  <a:srgbClr val="FF0000"/>
                </a:solidFill>
                <a:latin typeface="+mn-ea"/>
              </a:rPr>
              <a:t>開発対象</a:t>
            </a:r>
          </a:p>
        </p:txBody>
      </p:sp>
      <p:sp>
        <p:nvSpPr>
          <p:cNvPr id="10" name="テキスト ボックス 9">
            <a:extLst>
              <a:ext uri="{FF2B5EF4-FFF2-40B4-BE49-F238E27FC236}">
                <a16:creationId xmlns:a16="http://schemas.microsoft.com/office/drawing/2014/main" id="{004787B4-DA79-C854-F907-1B06DC0A23FC}"/>
              </a:ext>
            </a:extLst>
          </p:cNvPr>
          <p:cNvSpPr txBox="1"/>
          <p:nvPr/>
        </p:nvSpPr>
        <p:spPr>
          <a:xfrm>
            <a:off x="3268753" y="2831315"/>
            <a:ext cx="973559" cy="369332"/>
          </a:xfrm>
          <a:prstGeom prst="rect">
            <a:avLst/>
          </a:prstGeom>
          <a:noFill/>
          <a:ln>
            <a:solidFill>
              <a:srgbClr val="FF0000"/>
            </a:solidFill>
          </a:ln>
        </p:spPr>
        <p:txBody>
          <a:bodyPr wrap="square" rtlCol="0">
            <a:spAutoFit/>
          </a:bodyPr>
          <a:lstStyle/>
          <a:p>
            <a:pPr algn="ctr"/>
            <a:r>
              <a:rPr kumimoji="1" lang="ja-JP" altLang="en-US" b="1">
                <a:solidFill>
                  <a:srgbClr val="FF0000"/>
                </a:solidFill>
                <a:latin typeface="+mn-ea"/>
              </a:rPr>
              <a:t>記入例</a:t>
            </a:r>
          </a:p>
        </p:txBody>
      </p:sp>
      <p:sp>
        <p:nvSpPr>
          <p:cNvPr id="11" name="テキスト ボックス 10">
            <a:extLst>
              <a:ext uri="{FF2B5EF4-FFF2-40B4-BE49-F238E27FC236}">
                <a16:creationId xmlns:a16="http://schemas.microsoft.com/office/drawing/2014/main" id="{35581132-3D37-CD22-E904-E21A1E096B65}"/>
              </a:ext>
            </a:extLst>
          </p:cNvPr>
          <p:cNvSpPr txBox="1"/>
          <p:nvPr/>
        </p:nvSpPr>
        <p:spPr>
          <a:xfrm>
            <a:off x="5125720" y="2882779"/>
            <a:ext cx="803246" cy="1544440"/>
          </a:xfrm>
          <a:prstGeom prst="rect">
            <a:avLst/>
          </a:prstGeom>
          <a:noFill/>
          <a:ln>
            <a:solidFill>
              <a:schemeClr val="tx1">
                <a:lumMod val="50000"/>
                <a:lumOff val="50000"/>
              </a:schemeClr>
            </a:solidFill>
          </a:ln>
        </p:spPr>
        <p:txBody>
          <a:bodyPr wrap="square" rtlCol="0" anchor="t" anchorCtr="0">
            <a:noAutofit/>
          </a:bodyPr>
          <a:lstStyle/>
          <a:p>
            <a:pPr algn="ctr"/>
            <a:r>
              <a:rPr kumimoji="1" lang="ja-JP" altLang="en-US" sz="1200" b="1">
                <a:solidFill>
                  <a:schemeClr val="tx1">
                    <a:lumMod val="50000"/>
                    <a:lumOff val="50000"/>
                  </a:schemeClr>
                </a:solidFill>
                <a:latin typeface="+mn-ea"/>
              </a:rPr>
              <a:t>既に実用化済等の技術</a:t>
            </a:r>
          </a:p>
        </p:txBody>
      </p:sp>
      <p:sp>
        <p:nvSpPr>
          <p:cNvPr id="12" name="四角形吹き出し 18">
            <a:extLst>
              <a:ext uri="{FF2B5EF4-FFF2-40B4-BE49-F238E27FC236}">
                <a16:creationId xmlns:a16="http://schemas.microsoft.com/office/drawing/2014/main" id="{94913F0A-ACB8-9BC0-3D29-CCDE07C6BD38}"/>
              </a:ext>
            </a:extLst>
          </p:cNvPr>
          <p:cNvSpPr/>
          <p:nvPr/>
        </p:nvSpPr>
        <p:spPr>
          <a:xfrm>
            <a:off x="6683144" y="2797104"/>
            <a:ext cx="3643986" cy="482013"/>
          </a:xfrm>
          <a:prstGeom prst="wedgeRectCallout">
            <a:avLst>
              <a:gd name="adj1" fmla="val -73971"/>
              <a:gd name="adj2" fmla="val 55222"/>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chemeClr val="bg1"/>
                </a:solidFill>
                <a:effectLst/>
                <a:uLnTx/>
                <a:uFillTx/>
                <a:latin typeface="+mn-ea"/>
                <a:cs typeface="+mn-cs"/>
              </a:rPr>
              <a:t>開発する技術の概要やスケジュール</a:t>
            </a:r>
            <a:r>
              <a:rPr kumimoji="0" lang="ja-JP" altLang="en-US" sz="1000" kern="0" dirty="0">
                <a:solidFill>
                  <a:schemeClr val="bg1"/>
                </a:solidFill>
                <a:latin typeface="+mn-ea"/>
              </a:rPr>
              <a:t>を図や線表などでわかりやすく記載する。</a:t>
            </a:r>
            <a:r>
              <a:rPr kumimoji="0" lang="ja-JP" altLang="en-US" sz="1000" b="1" kern="0" dirty="0">
                <a:solidFill>
                  <a:schemeClr val="bg1"/>
                </a:solidFill>
                <a:latin typeface="+mn-ea"/>
              </a:rPr>
              <a:t>既存の技術や製品と、開発が必要な技術などは区別して記載する</a:t>
            </a:r>
            <a:r>
              <a:rPr kumimoji="0" lang="ja-JP" altLang="en-US" sz="1000" kern="0" dirty="0">
                <a:solidFill>
                  <a:schemeClr val="bg1"/>
                </a:solidFill>
                <a:latin typeface="+mn-ea"/>
              </a:rPr>
              <a:t>こと</a:t>
            </a:r>
            <a:endParaRPr kumimoji="0" lang="en-US" altLang="ja-JP" sz="1000" b="0" i="0" u="none" strike="noStrike" kern="0" cap="none" spc="0" normalizeH="0" baseline="0" noProof="0" dirty="0">
              <a:ln>
                <a:noFill/>
              </a:ln>
              <a:solidFill>
                <a:schemeClr val="bg1"/>
              </a:solidFill>
              <a:effectLst/>
              <a:uLnTx/>
              <a:uFillTx/>
              <a:latin typeface="+mn-ea"/>
              <a:cs typeface="+mn-cs"/>
            </a:endParaRPr>
          </a:p>
        </p:txBody>
      </p:sp>
      <p:sp>
        <p:nvSpPr>
          <p:cNvPr id="13" name="四角形吹き出し 18">
            <a:extLst>
              <a:ext uri="{FF2B5EF4-FFF2-40B4-BE49-F238E27FC236}">
                <a16:creationId xmlns:a16="http://schemas.microsoft.com/office/drawing/2014/main" id="{EBFD529E-E5BE-65F5-2EA6-00DD4195AABB}"/>
              </a:ext>
            </a:extLst>
          </p:cNvPr>
          <p:cNvSpPr/>
          <p:nvPr/>
        </p:nvSpPr>
        <p:spPr>
          <a:xfrm>
            <a:off x="7818517" y="3429000"/>
            <a:ext cx="1377612" cy="359345"/>
          </a:xfrm>
          <a:prstGeom prst="wedgeRectCallout">
            <a:avLst>
              <a:gd name="adj1" fmla="val -62480"/>
              <a:gd name="adj2" fmla="val -1215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略語は解説を入れる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3" name="四角形吹き出し 18">
            <a:extLst>
              <a:ext uri="{FF2B5EF4-FFF2-40B4-BE49-F238E27FC236}">
                <a16:creationId xmlns:a16="http://schemas.microsoft.com/office/drawing/2014/main" id="{38130C3B-B2F5-4988-7D6F-B0AFF0E78E01}"/>
              </a:ext>
            </a:extLst>
          </p:cNvPr>
          <p:cNvSpPr/>
          <p:nvPr/>
        </p:nvSpPr>
        <p:spPr>
          <a:xfrm>
            <a:off x="2985811" y="250977"/>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schemeClr val="bg1"/>
                </a:solidFill>
                <a:effectLst/>
                <a:uLnTx/>
                <a:uFillTx/>
                <a:latin typeface="+mn-ea"/>
                <a:cs typeface="+mn-cs"/>
              </a:rPr>
              <a:t>ここで用いる「事業」、「商材」、「システム」の概念については末尾参考を参照すること。</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6" name="タイトル 5">
            <a:extLst>
              <a:ext uri="{FF2B5EF4-FFF2-40B4-BE49-F238E27FC236}">
                <a16:creationId xmlns:a16="http://schemas.microsoft.com/office/drawing/2014/main" id="{43CE41D3-6DE3-E53C-56BB-1A67539AF7A2}"/>
              </a:ext>
            </a:extLst>
          </p:cNvPr>
          <p:cNvSpPr>
            <a:spLocks noGrp="1"/>
          </p:cNvSpPr>
          <p:nvPr>
            <p:ph type="title" idx="4294967295"/>
          </p:nvPr>
        </p:nvSpPr>
        <p:spPr>
          <a:xfrm>
            <a:off x="415496" y="150986"/>
            <a:ext cx="10515600" cy="982903"/>
          </a:xfrm>
        </p:spPr>
        <p:txBody>
          <a:bodyPr>
            <a:normAutofit/>
          </a:bodyPr>
          <a:lstStyle/>
          <a:p>
            <a:pPr>
              <a:lnSpc>
                <a:spcPct val="100000"/>
              </a:lnSpc>
              <a:spcBef>
                <a:spcPts val="600"/>
              </a:spcBef>
              <a:spcAft>
                <a:spcPts val="600"/>
              </a:spcAft>
            </a:pPr>
            <a:r>
              <a:rPr kumimoji="1" lang="zh-TW" altLang="en-US" sz="1800" b="1" dirty="0">
                <a:latin typeface="游ゴシック" panose="020B0400000000000000" pitchFamily="50" charset="-128"/>
                <a:ea typeface="游ゴシック" panose="020B0400000000000000" pitchFamily="50" charset="-128"/>
              </a:rPr>
              <a:t>６　研究開発計画</a:t>
            </a:r>
            <a:br>
              <a:rPr kumimoji="1" lang="en-US" altLang="zh-TW" sz="1800" b="1" dirty="0">
                <a:latin typeface="游ゴシック" panose="020B0400000000000000" pitchFamily="50" charset="-128"/>
                <a:ea typeface="游ゴシック" panose="020B0400000000000000" pitchFamily="50" charset="-128"/>
              </a:rPr>
            </a:br>
            <a:r>
              <a:rPr kumimoji="1" lang="ja-JP" altLang="en-US" sz="1800" b="1" dirty="0">
                <a:latin typeface="游ゴシック" panose="020B0400000000000000" pitchFamily="50" charset="-128"/>
                <a:ea typeface="游ゴシック" panose="020B0400000000000000" pitchFamily="50" charset="-128"/>
              </a:rPr>
              <a:t>　</a:t>
            </a:r>
            <a:r>
              <a:rPr lang="ja-JP" altLang="en-US" sz="1800" b="1" dirty="0">
                <a:latin typeface="游ゴシック" panose="020B0400000000000000" pitchFamily="50" charset="-128"/>
                <a:ea typeface="游ゴシック" panose="020B0400000000000000" pitchFamily="50" charset="-128"/>
              </a:rPr>
              <a:t>６</a:t>
            </a:r>
            <a:r>
              <a:rPr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１　当該事業の全体における研究開発対象の概要、目的、背景</a:t>
            </a:r>
            <a:endParaRPr kumimoji="1" lang="ja-JP" altLang="en-US" sz="1800" b="1"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42722926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吹き出し 18">
            <a:extLst>
              <a:ext uri="{FF2B5EF4-FFF2-40B4-BE49-F238E27FC236}">
                <a16:creationId xmlns:a16="http://schemas.microsoft.com/office/drawing/2014/main" id="{B8907303-38E0-0F48-1238-76ACE75A3808}"/>
              </a:ext>
            </a:extLst>
          </p:cNvPr>
          <p:cNvSpPr/>
          <p:nvPr/>
        </p:nvSpPr>
        <p:spPr>
          <a:xfrm>
            <a:off x="4305389" y="1436746"/>
            <a:ext cx="4590482" cy="820449"/>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内容を図や線表などを使ってわかりやすく記載する。フォーマットは一例</a:t>
            </a:r>
            <a:endPar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代表提案者、共同提案者（</a:t>
            </a:r>
            <a:r>
              <a:rPr kumimoji="0" lang="ja-JP" altLang="en-US" sz="1000" kern="0" dirty="0">
                <a:solidFill>
                  <a:prstClr val="white"/>
                </a:solidFill>
                <a:latin typeface="游ゴシック" panose="020B0400000000000000" pitchFamily="50" charset="-128"/>
                <a:ea typeface="游ゴシック" panose="020B0400000000000000" pitchFamily="50" charset="-128"/>
              </a:rPr>
              <a:t>実線</a:t>
            </a: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）は機構からの助成に係る</a:t>
            </a:r>
            <a:r>
              <a:rPr kumimoji="0" lang="ja-JP" altLang="en-US" sz="1000" kern="0" dirty="0">
                <a:solidFill>
                  <a:prstClr val="white"/>
                </a:solidFill>
                <a:latin typeface="游ゴシック" panose="020B0400000000000000" pitchFamily="50" charset="-128"/>
                <a:ea typeface="游ゴシック" panose="020B0400000000000000" pitchFamily="50" charset="-128"/>
              </a:rPr>
              <a:t>交付決定通知を受ける</a:t>
            </a: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が、連携研究者、研究実施協力者（点線）は機構からの助成に係る交付決定通知は</a:t>
            </a:r>
            <a:r>
              <a:rPr kumimoji="0" lang="ja-JP" altLang="en-US" sz="1000" kern="0" dirty="0">
                <a:solidFill>
                  <a:prstClr val="white"/>
                </a:solidFill>
                <a:latin typeface="游ゴシック" panose="020B0400000000000000" pitchFamily="50" charset="-128"/>
                <a:ea typeface="游ゴシック" panose="020B0400000000000000" pitchFamily="50" charset="-128"/>
              </a:rPr>
              <a:t>受け</a:t>
            </a: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ない。</a:t>
            </a:r>
            <a:endPar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研究開発とその成果を最大化することに係る体制を記載する。</a:t>
            </a:r>
          </a:p>
        </p:txBody>
      </p:sp>
      <p:sp>
        <p:nvSpPr>
          <p:cNvPr id="3" name="正方形/長方形 2">
            <a:extLst>
              <a:ext uri="{FF2B5EF4-FFF2-40B4-BE49-F238E27FC236}">
                <a16:creationId xmlns:a16="http://schemas.microsoft.com/office/drawing/2014/main" id="{9B8ECF3F-1FBA-79CB-BED2-696FFEAB105B}"/>
              </a:ext>
            </a:extLst>
          </p:cNvPr>
          <p:cNvSpPr/>
          <p:nvPr/>
        </p:nvSpPr>
        <p:spPr>
          <a:xfrm>
            <a:off x="820396" y="564021"/>
            <a:ext cx="10757728" cy="6189204"/>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4" name="テキスト ボックス 3">
            <a:extLst>
              <a:ext uri="{FF2B5EF4-FFF2-40B4-BE49-F238E27FC236}">
                <a16:creationId xmlns:a16="http://schemas.microsoft.com/office/drawing/2014/main" id="{E4475671-DB7A-8902-A6A6-08FBEC41EE3B}"/>
              </a:ext>
            </a:extLst>
          </p:cNvPr>
          <p:cNvSpPr txBox="1"/>
          <p:nvPr/>
        </p:nvSpPr>
        <p:spPr>
          <a:xfrm>
            <a:off x="413157" y="577462"/>
            <a:ext cx="11164967" cy="646331"/>
          </a:xfrm>
          <a:prstGeom prst="rect">
            <a:avLst/>
          </a:prstGeom>
          <a:noFill/>
        </p:spPr>
        <p:txBody>
          <a:bodyPr wrap="square" rtlCol="0">
            <a:spAutoFit/>
          </a:bodyPr>
          <a:lstStyle/>
          <a:p>
            <a:pPr marL="647700" marR="0" lvl="0" indent="-20320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＜研究開発プロジェクトの実施体制を研究開発項目毎等で樹形図等により表現する。それぞれの担当社が体制の中で果たす役割や、共同提案者以外の連携者等も明確にした上で簡潔に図示すること＞</a:t>
            </a:r>
          </a:p>
        </p:txBody>
      </p:sp>
      <p:sp>
        <p:nvSpPr>
          <p:cNvPr id="27" name="正方形/長方形 26">
            <a:extLst>
              <a:ext uri="{FF2B5EF4-FFF2-40B4-BE49-F238E27FC236}">
                <a16:creationId xmlns:a16="http://schemas.microsoft.com/office/drawing/2014/main" id="{2971FC5B-D804-F3B0-84BA-97256E93D404}"/>
              </a:ext>
            </a:extLst>
          </p:cNvPr>
          <p:cNvSpPr>
            <a:spLocks noChangeArrowheads="1"/>
          </p:cNvSpPr>
          <p:nvPr/>
        </p:nvSpPr>
        <p:spPr bwMode="auto">
          <a:xfrm>
            <a:off x="1088436" y="2762301"/>
            <a:ext cx="2520000" cy="972000"/>
          </a:xfrm>
          <a:prstGeom prst="rect">
            <a:avLst/>
          </a:prstGeom>
          <a:noFill/>
          <a:ln w="12700">
            <a:solidFill>
              <a:srgbClr val="000000"/>
            </a:solidFill>
            <a:miter lim="800000"/>
            <a:headEnd/>
            <a:tailEnd/>
          </a:ln>
          <a:effectLst/>
        </p:spPr>
        <p:txBody>
          <a:bodyPr rot="0" vert="horz" wrap="square" lIns="91440" tIns="745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代表</a:t>
            </a:r>
            <a:r>
              <a:rPr kumimoji="1" lang="en-US" altLang="ja-JP"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共同提案者（ＡＡ社）</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　代表研究責任者　○○ ○○</a:t>
            </a:r>
          </a:p>
        </p:txBody>
      </p:sp>
      <p:sp>
        <p:nvSpPr>
          <p:cNvPr id="28" name="正方形/長方形 27">
            <a:extLst>
              <a:ext uri="{FF2B5EF4-FFF2-40B4-BE49-F238E27FC236}">
                <a16:creationId xmlns:a16="http://schemas.microsoft.com/office/drawing/2014/main" id="{F50E2073-B0D4-B967-BB42-BEFE57C5EBA6}"/>
              </a:ext>
            </a:extLst>
          </p:cNvPr>
          <p:cNvSpPr>
            <a:spLocks noChangeArrowheads="1"/>
          </p:cNvSpPr>
          <p:nvPr/>
        </p:nvSpPr>
        <p:spPr bwMode="auto">
          <a:xfrm>
            <a:off x="1785389" y="4091469"/>
            <a:ext cx="2520000" cy="972000"/>
          </a:xfrm>
          <a:prstGeom prst="rect">
            <a:avLst/>
          </a:prstGeom>
          <a:solidFill>
            <a:srgbClr val="FFFFFF"/>
          </a:solidFill>
          <a:ln w="12700">
            <a:solidFill>
              <a:srgbClr val="000000"/>
            </a:solidFill>
            <a:miter lim="800000"/>
            <a:headEnd/>
            <a:tailEnd/>
          </a:ln>
          <a:effectLst/>
        </p:spPr>
        <p:txBody>
          <a:bodyPr rot="0" vert="horz" wrap="square" lIns="91440" tIns="457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共同提案者（ＢＢ社）</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役割：○○の研究開発・・、製品化、標準必須特許取得、標準化</a:t>
            </a:r>
          </a:p>
          <a:p>
            <a:pPr marL="0" marR="0" lvl="0" indent="114300"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実施責任者　○○ ○○</a:t>
            </a:r>
          </a:p>
        </p:txBody>
      </p:sp>
      <p:sp>
        <p:nvSpPr>
          <p:cNvPr id="29" name="正方形/長方形 28">
            <a:extLst>
              <a:ext uri="{FF2B5EF4-FFF2-40B4-BE49-F238E27FC236}">
                <a16:creationId xmlns:a16="http://schemas.microsoft.com/office/drawing/2014/main" id="{B0FE40AB-494F-CC20-F9AF-6418273273F2}"/>
              </a:ext>
            </a:extLst>
          </p:cNvPr>
          <p:cNvSpPr>
            <a:spLocks noChangeArrowheads="1"/>
          </p:cNvSpPr>
          <p:nvPr/>
        </p:nvSpPr>
        <p:spPr bwMode="auto">
          <a:xfrm>
            <a:off x="1785389" y="5420637"/>
            <a:ext cx="2520000" cy="972000"/>
          </a:xfrm>
          <a:prstGeom prst="rect">
            <a:avLst/>
          </a:prstGeom>
          <a:solidFill>
            <a:srgbClr val="FFFFFF"/>
          </a:solidFill>
          <a:ln w="12700">
            <a:solidFill>
              <a:srgbClr val="000000"/>
            </a:solidFill>
            <a:miter lim="800000"/>
            <a:headEnd/>
            <a:tailEnd/>
          </a:ln>
          <a:effectLst/>
        </p:spPr>
        <p:txBody>
          <a:bodyPr rot="0" vert="horz" wrap="square" lIns="91440" tIns="457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共同提案者（ＣＣ社）</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a:t>
            </a:r>
          </a:p>
          <a:p>
            <a:pPr marL="0" marR="0" lvl="0" indent="114300"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実施責任者　○○ ○○</a:t>
            </a:r>
          </a:p>
        </p:txBody>
      </p:sp>
      <p:cxnSp>
        <p:nvCxnSpPr>
          <p:cNvPr id="30" name="直線矢印コネクタ 29">
            <a:extLst>
              <a:ext uri="{FF2B5EF4-FFF2-40B4-BE49-F238E27FC236}">
                <a16:creationId xmlns:a16="http://schemas.microsoft.com/office/drawing/2014/main" id="{0EFDC0EB-1EB6-0A1E-8FB7-9F8E3770FA92}"/>
              </a:ext>
            </a:extLst>
          </p:cNvPr>
          <p:cNvCxnSpPr>
            <a:cxnSpLocks noChangeShapeType="1"/>
            <a:endCxn id="29" idx="1"/>
          </p:cNvCxnSpPr>
          <p:nvPr/>
        </p:nvCxnSpPr>
        <p:spPr bwMode="auto">
          <a:xfrm>
            <a:off x="1349166" y="5905150"/>
            <a:ext cx="436223" cy="1487"/>
          </a:xfrm>
          <a:prstGeom prst="straightConnector1">
            <a:avLst/>
          </a:prstGeom>
          <a:noFill/>
          <a:ln w="9525">
            <a:solidFill>
              <a:srgbClr val="000000"/>
            </a:solidFill>
            <a:round/>
            <a:headEnd/>
            <a:tailEnd/>
          </a:ln>
        </p:spPr>
      </p:cxnSp>
      <p:cxnSp>
        <p:nvCxnSpPr>
          <p:cNvPr id="31" name="直線矢印コネクタ 30">
            <a:extLst>
              <a:ext uri="{FF2B5EF4-FFF2-40B4-BE49-F238E27FC236}">
                <a16:creationId xmlns:a16="http://schemas.microsoft.com/office/drawing/2014/main" id="{478CC66F-BC0D-BF11-6A3F-88324771C042}"/>
              </a:ext>
            </a:extLst>
          </p:cNvPr>
          <p:cNvCxnSpPr>
            <a:cxnSpLocks noChangeShapeType="1"/>
            <a:endCxn id="28" idx="1"/>
          </p:cNvCxnSpPr>
          <p:nvPr/>
        </p:nvCxnSpPr>
        <p:spPr bwMode="auto">
          <a:xfrm>
            <a:off x="1352225" y="4577469"/>
            <a:ext cx="433164" cy="0"/>
          </a:xfrm>
          <a:prstGeom prst="straightConnector1">
            <a:avLst/>
          </a:prstGeom>
          <a:noFill/>
          <a:ln w="9525">
            <a:solidFill>
              <a:srgbClr val="000000"/>
            </a:solidFill>
            <a:round/>
            <a:headEnd/>
            <a:tailEnd/>
          </a:ln>
        </p:spPr>
      </p:cxnSp>
      <p:cxnSp>
        <p:nvCxnSpPr>
          <p:cNvPr id="32" name="直線コネクタ 31">
            <a:extLst>
              <a:ext uri="{FF2B5EF4-FFF2-40B4-BE49-F238E27FC236}">
                <a16:creationId xmlns:a16="http://schemas.microsoft.com/office/drawing/2014/main" id="{AC24D2B5-DF93-C620-82F9-5077747CB568}"/>
              </a:ext>
            </a:extLst>
          </p:cNvPr>
          <p:cNvCxnSpPr>
            <a:cxnSpLocks/>
          </p:cNvCxnSpPr>
          <p:nvPr/>
        </p:nvCxnSpPr>
        <p:spPr>
          <a:xfrm>
            <a:off x="1352225" y="3733664"/>
            <a:ext cx="0" cy="2171486"/>
          </a:xfrm>
          <a:prstGeom prst="line">
            <a:avLst/>
          </a:prstGeom>
          <a:noFill/>
          <a:ln w="9525" cap="flat" cmpd="sng" algn="ctr">
            <a:solidFill>
              <a:sysClr val="windowText" lastClr="000000"/>
            </a:solidFill>
            <a:prstDash val="solid"/>
          </a:ln>
          <a:effectLst/>
        </p:spPr>
      </p:cxnSp>
      <p:sp>
        <p:nvSpPr>
          <p:cNvPr id="41" name="正方形/長方形 40">
            <a:extLst>
              <a:ext uri="{FF2B5EF4-FFF2-40B4-BE49-F238E27FC236}">
                <a16:creationId xmlns:a16="http://schemas.microsoft.com/office/drawing/2014/main" id="{011BB554-6BFD-500F-23D6-23FA53D44A36}"/>
              </a:ext>
            </a:extLst>
          </p:cNvPr>
          <p:cNvSpPr>
            <a:spLocks noChangeArrowheads="1"/>
          </p:cNvSpPr>
          <p:nvPr/>
        </p:nvSpPr>
        <p:spPr bwMode="auto">
          <a:xfrm>
            <a:off x="5565186" y="2904515"/>
            <a:ext cx="2520000" cy="687572"/>
          </a:xfrm>
          <a:prstGeom prst="rect">
            <a:avLst/>
          </a:prstGeom>
          <a:noFill/>
          <a:ln w="12700">
            <a:solidFill>
              <a:srgbClr val="000000"/>
            </a:solidFill>
            <a:prstDash val="sysDot"/>
            <a:miter lim="800000"/>
            <a:headEnd/>
            <a:tailEnd/>
          </a:ln>
          <a:effectLst/>
        </p:spPr>
        <p:txBody>
          <a:bodyPr rot="0" vert="horz" wrap="square" lIns="91440" tIns="745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委託先（</a:t>
            </a:r>
            <a:r>
              <a:rPr kumimoji="1" lang="en-US" altLang="ja-JP"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DD</a:t>
            </a: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大学）</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a:t>
            </a:r>
          </a:p>
        </p:txBody>
      </p:sp>
      <p:cxnSp>
        <p:nvCxnSpPr>
          <p:cNvPr id="43" name="直線矢印コネクタ 42">
            <a:extLst>
              <a:ext uri="{FF2B5EF4-FFF2-40B4-BE49-F238E27FC236}">
                <a16:creationId xmlns:a16="http://schemas.microsoft.com/office/drawing/2014/main" id="{5702E1C8-5BE4-B5BB-229B-14F4EAE4B38C}"/>
              </a:ext>
            </a:extLst>
          </p:cNvPr>
          <p:cNvCxnSpPr>
            <a:stCxn id="27" idx="3"/>
            <a:endCxn id="41" idx="1"/>
          </p:cNvCxnSpPr>
          <p:nvPr/>
        </p:nvCxnSpPr>
        <p:spPr>
          <a:xfrm>
            <a:off x="3608436" y="3248301"/>
            <a:ext cx="1956750" cy="0"/>
          </a:xfrm>
          <a:prstGeom prst="straightConnector1">
            <a:avLst/>
          </a:prstGeom>
          <a:ln w="12700">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44" name="テキスト ボックス 216">
            <a:extLst>
              <a:ext uri="{FF2B5EF4-FFF2-40B4-BE49-F238E27FC236}">
                <a16:creationId xmlns:a16="http://schemas.microsoft.com/office/drawing/2014/main" id="{47C3E043-31E2-93E3-ADB2-B3B0BF8F058D}"/>
              </a:ext>
            </a:extLst>
          </p:cNvPr>
          <p:cNvSpPr txBox="1"/>
          <p:nvPr/>
        </p:nvSpPr>
        <p:spPr>
          <a:xfrm>
            <a:off x="1088436" y="2513982"/>
            <a:ext cx="1956750" cy="214002"/>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mn-cs"/>
              </a:rPr>
              <a:t>研究開発項目○</a:t>
            </a:r>
            <a:endParaRPr kumimoji="0" lang="en-US" sz="1400" b="0" i="0" u="none" strike="noStrike" kern="0" cap="none" spc="0" normalizeH="0" baseline="0" noProof="0">
              <a:ln>
                <a:noFill/>
              </a:ln>
              <a:solidFill>
                <a:srgbClr val="4472C4"/>
              </a:solidFill>
              <a:effectLst/>
              <a:uLnTx/>
              <a:uFillTx/>
              <a:latin typeface="+mn-lt"/>
              <a:ea typeface="+mn-ea"/>
              <a:cs typeface="+mn-cs"/>
            </a:endParaRPr>
          </a:p>
        </p:txBody>
      </p:sp>
      <p:sp>
        <p:nvSpPr>
          <p:cNvPr id="45" name="正方形/長方形 44">
            <a:extLst>
              <a:ext uri="{FF2B5EF4-FFF2-40B4-BE49-F238E27FC236}">
                <a16:creationId xmlns:a16="http://schemas.microsoft.com/office/drawing/2014/main" id="{DED7B452-3AE5-73DE-2924-121FDF1F5A56}"/>
              </a:ext>
            </a:extLst>
          </p:cNvPr>
          <p:cNvSpPr>
            <a:spLocks noChangeArrowheads="1"/>
          </p:cNvSpPr>
          <p:nvPr/>
        </p:nvSpPr>
        <p:spPr bwMode="auto">
          <a:xfrm>
            <a:off x="5565186" y="4912148"/>
            <a:ext cx="2520000" cy="687572"/>
          </a:xfrm>
          <a:prstGeom prst="rect">
            <a:avLst/>
          </a:prstGeom>
          <a:noFill/>
          <a:ln w="12700">
            <a:solidFill>
              <a:srgbClr val="000000"/>
            </a:solidFill>
            <a:prstDash val="sysDot"/>
            <a:miter lim="800000"/>
            <a:headEnd/>
            <a:tailEnd/>
          </a:ln>
          <a:effectLst/>
        </p:spPr>
        <p:txBody>
          <a:bodyPr rot="0" vert="horz" wrap="square" lIns="91440" tIns="745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連携研究者（</a:t>
            </a:r>
            <a:r>
              <a:rPr kumimoji="1" lang="en-US" altLang="ja-JP"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FF</a:t>
            </a: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社）</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役割：・・・・・・・・・実証等の実施</a:t>
            </a:r>
          </a:p>
        </p:txBody>
      </p:sp>
      <p:sp>
        <p:nvSpPr>
          <p:cNvPr id="46" name="正方形/長方形 45">
            <a:extLst>
              <a:ext uri="{FF2B5EF4-FFF2-40B4-BE49-F238E27FC236}">
                <a16:creationId xmlns:a16="http://schemas.microsoft.com/office/drawing/2014/main" id="{3DC6B5A4-9B57-65ED-D7AC-6D7A34FF531C}"/>
              </a:ext>
            </a:extLst>
          </p:cNvPr>
          <p:cNvSpPr>
            <a:spLocks noChangeArrowheads="1"/>
          </p:cNvSpPr>
          <p:nvPr/>
        </p:nvSpPr>
        <p:spPr bwMode="auto">
          <a:xfrm>
            <a:off x="5565186" y="3768708"/>
            <a:ext cx="2520000" cy="687572"/>
          </a:xfrm>
          <a:prstGeom prst="rect">
            <a:avLst/>
          </a:prstGeom>
          <a:noFill/>
          <a:ln w="12700">
            <a:solidFill>
              <a:srgbClr val="000000"/>
            </a:solidFill>
            <a:prstDash val="sysDot"/>
            <a:miter lim="800000"/>
            <a:headEnd/>
            <a:tailEnd/>
          </a:ln>
          <a:effectLst/>
        </p:spPr>
        <p:txBody>
          <a:bodyPr rot="0" vert="horz" wrap="square" lIns="91440" tIns="745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委託先（</a:t>
            </a:r>
            <a:r>
              <a:rPr kumimoji="1" lang="en-US" altLang="ja-JP"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EE</a:t>
            </a: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社）</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a:t>
            </a:r>
          </a:p>
        </p:txBody>
      </p:sp>
      <p:sp>
        <p:nvSpPr>
          <p:cNvPr id="47" name="フリーフォーム: 図形 46">
            <a:extLst>
              <a:ext uri="{FF2B5EF4-FFF2-40B4-BE49-F238E27FC236}">
                <a16:creationId xmlns:a16="http://schemas.microsoft.com/office/drawing/2014/main" id="{90204B75-44CA-0D29-2A48-FFFAD5122CAA}"/>
              </a:ext>
            </a:extLst>
          </p:cNvPr>
          <p:cNvSpPr/>
          <p:nvPr/>
        </p:nvSpPr>
        <p:spPr>
          <a:xfrm>
            <a:off x="5123870" y="3246673"/>
            <a:ext cx="425450" cy="876300"/>
          </a:xfrm>
          <a:custGeom>
            <a:avLst/>
            <a:gdLst>
              <a:gd name="connsiteX0" fmla="*/ 0 w 425450"/>
              <a:gd name="connsiteY0" fmla="*/ 0 h 876300"/>
              <a:gd name="connsiteX1" fmla="*/ 0 w 425450"/>
              <a:gd name="connsiteY1" fmla="*/ 876300 h 876300"/>
              <a:gd name="connsiteX2" fmla="*/ 425450 w 425450"/>
              <a:gd name="connsiteY2" fmla="*/ 876300 h 876300"/>
            </a:gdLst>
            <a:ahLst/>
            <a:cxnLst>
              <a:cxn ang="0">
                <a:pos x="connsiteX0" y="connsiteY0"/>
              </a:cxn>
              <a:cxn ang="0">
                <a:pos x="connsiteX1" y="connsiteY1"/>
              </a:cxn>
              <a:cxn ang="0">
                <a:pos x="connsiteX2" y="connsiteY2"/>
              </a:cxn>
            </a:cxnLst>
            <a:rect l="l" t="t" r="r" b="b"/>
            <a:pathLst>
              <a:path w="425450" h="876300">
                <a:moveTo>
                  <a:pt x="0" y="0"/>
                </a:moveTo>
                <a:lnTo>
                  <a:pt x="0" y="876300"/>
                </a:lnTo>
                <a:lnTo>
                  <a:pt x="425450" y="876300"/>
                </a:lnTo>
              </a:path>
            </a:pathLst>
          </a:custGeom>
          <a:noFill/>
          <a:ln>
            <a:solidFill>
              <a:schemeClr val="tx1"/>
            </a:solidFill>
            <a:prstDash val="sysDot"/>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4472C4"/>
              </a:solidFill>
              <a:effectLst/>
              <a:uLnTx/>
              <a:uFillTx/>
              <a:latin typeface="游ゴシック" panose="020F0502020204030204"/>
              <a:ea typeface="游ゴシック" panose="020B0400000000000000" pitchFamily="50" charset="-128"/>
              <a:cs typeface="+mn-cs"/>
            </a:endParaRPr>
          </a:p>
        </p:txBody>
      </p:sp>
      <p:sp>
        <p:nvSpPr>
          <p:cNvPr id="49" name="正方形/長方形 48">
            <a:extLst>
              <a:ext uri="{FF2B5EF4-FFF2-40B4-BE49-F238E27FC236}">
                <a16:creationId xmlns:a16="http://schemas.microsoft.com/office/drawing/2014/main" id="{0B8B1675-B048-9CCA-93A1-2DBA292E8DCB}"/>
              </a:ext>
            </a:extLst>
          </p:cNvPr>
          <p:cNvSpPr>
            <a:spLocks noChangeArrowheads="1"/>
          </p:cNvSpPr>
          <p:nvPr/>
        </p:nvSpPr>
        <p:spPr bwMode="auto">
          <a:xfrm>
            <a:off x="5565186" y="5857021"/>
            <a:ext cx="2520000" cy="687572"/>
          </a:xfrm>
          <a:prstGeom prst="rect">
            <a:avLst/>
          </a:prstGeom>
          <a:noFill/>
          <a:ln w="12700">
            <a:solidFill>
              <a:srgbClr val="000000"/>
            </a:solidFill>
            <a:prstDash val="sysDot"/>
            <a:miter lim="800000"/>
            <a:headEnd/>
            <a:tailEnd/>
          </a:ln>
          <a:effectLst/>
        </p:spPr>
        <p:txBody>
          <a:bodyPr rot="0" vert="horz" wrap="square" lIns="91440" tIns="745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研究実施協力者（</a:t>
            </a:r>
            <a:r>
              <a:rPr kumimoji="1" lang="en-US" altLang="ja-JP"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GG</a:t>
            </a: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社）</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役割：・・・・・・・・・米国○○での○○に係る開発</a:t>
            </a:r>
          </a:p>
        </p:txBody>
      </p:sp>
      <p:sp>
        <p:nvSpPr>
          <p:cNvPr id="6" name="テキスト ボックス 216">
            <a:extLst>
              <a:ext uri="{FF2B5EF4-FFF2-40B4-BE49-F238E27FC236}">
                <a16:creationId xmlns:a16="http://schemas.microsoft.com/office/drawing/2014/main" id="{2BE9F43F-A84B-5029-ABFA-CEAC66238F6D}"/>
              </a:ext>
            </a:extLst>
          </p:cNvPr>
          <p:cNvSpPr txBox="1"/>
          <p:nvPr/>
        </p:nvSpPr>
        <p:spPr>
          <a:xfrm>
            <a:off x="3616568" y="3011022"/>
            <a:ext cx="1956750" cy="214002"/>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mn-cs"/>
              </a:rPr>
              <a:t>委託</a:t>
            </a:r>
            <a:endParaRPr kumimoji="0" lang="en-US" sz="900" b="0" i="0" u="none" strike="noStrike" kern="0" cap="none" spc="0" normalizeH="0" baseline="0" noProof="0">
              <a:ln>
                <a:noFill/>
              </a:ln>
              <a:solidFill>
                <a:srgbClr val="4472C4"/>
              </a:solidFill>
              <a:effectLst/>
              <a:uLnTx/>
              <a:uFillTx/>
              <a:latin typeface="+mn-lt"/>
              <a:ea typeface="+mn-ea"/>
              <a:cs typeface="+mn-cs"/>
            </a:endParaRPr>
          </a:p>
        </p:txBody>
      </p:sp>
      <p:sp>
        <p:nvSpPr>
          <p:cNvPr id="14" name="ee4pContent3">
            <a:extLst>
              <a:ext uri="{FF2B5EF4-FFF2-40B4-BE49-F238E27FC236}">
                <a16:creationId xmlns:a16="http://schemas.microsoft.com/office/drawing/2014/main" id="{C20EDDBD-31B4-4279-243D-4B82FB92A180}"/>
              </a:ext>
            </a:extLst>
          </p:cNvPr>
          <p:cNvSpPr txBox="1"/>
          <p:nvPr/>
        </p:nvSpPr>
        <p:spPr>
          <a:xfrm>
            <a:off x="8213992" y="2899684"/>
            <a:ext cx="3235326" cy="2957338"/>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0" marR="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tabLst/>
              <a:defRPr/>
            </a:pPr>
            <a:r>
              <a:rPr kumimoji="0" lang="ja-JP" altLang="en-US"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各主体の役割</a:t>
            </a: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研究開発項目１全体の取りまとめは、</a:t>
            </a: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AA</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社が行う</a:t>
            </a:r>
            <a:endPar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BB</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社は、</a:t>
            </a:r>
            <a:r>
              <a:rPr kumimoji="1"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XXX</a:t>
            </a:r>
            <a:r>
              <a:rPr kumimoji="1"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を担当する</a:t>
            </a:r>
            <a:endPar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CC</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社は、</a:t>
            </a: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XXX</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を担当する</a:t>
            </a:r>
            <a:endPar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0" marR="0" lvl="1" indent="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None/>
              <a:tabLst/>
              <a:defRPr/>
            </a:pPr>
            <a:endPar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0" marR="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tabLst/>
              <a:defRPr/>
            </a:pPr>
            <a:r>
              <a:rPr kumimoji="0" lang="ja-JP" altLang="en-US"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研究開発における連携方法（共同提案者間の連携）</a:t>
            </a:r>
            <a:endParaRPr kumimoji="0" lang="en-US" altLang="ja-JP"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XXX</a:t>
            </a: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XXX</a:t>
            </a:r>
          </a:p>
          <a:p>
            <a:pPr marL="108000" marR="0" lvl="1" indent="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None/>
              <a:tabLst/>
              <a:defRPr/>
            </a:pPr>
            <a:endPar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0" marR="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tabLst/>
              <a:defRPr/>
            </a:pPr>
            <a:r>
              <a:rPr kumimoji="0" lang="ja-JP" altLang="en-US"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共同提案者以外の本プロジェクトにおける他実施者等との連携</a:t>
            </a:r>
            <a:endParaRPr kumimoji="0" lang="en-US" altLang="ja-JP"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FF</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社は、</a:t>
            </a: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XXX</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を担当する</a:t>
            </a:r>
            <a:endPar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GG</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社は、</a:t>
            </a: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XXX</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を担当する</a:t>
            </a:r>
            <a:endPar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p:txBody>
      </p:sp>
      <p:sp>
        <p:nvSpPr>
          <p:cNvPr id="15" name="テキスト ボックス 216">
            <a:extLst>
              <a:ext uri="{FF2B5EF4-FFF2-40B4-BE49-F238E27FC236}">
                <a16:creationId xmlns:a16="http://schemas.microsoft.com/office/drawing/2014/main" id="{43ED3A0F-DA0C-40A0-77C8-9E2505518FE7}"/>
              </a:ext>
            </a:extLst>
          </p:cNvPr>
          <p:cNvSpPr txBox="1"/>
          <p:nvPr/>
        </p:nvSpPr>
        <p:spPr>
          <a:xfrm>
            <a:off x="8116245" y="2620983"/>
            <a:ext cx="2425936" cy="214002"/>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各主体の役割と連携方法</a:t>
            </a:r>
            <a:endParaRPr kumimoji="0" lang="en-US" sz="1400" b="0" i="0" u="none" strike="noStrike" kern="0" cap="none" spc="0" normalizeH="0" baseline="0" noProof="0" dirty="0">
              <a:ln>
                <a:noFill/>
              </a:ln>
              <a:solidFill>
                <a:prstClr val="black"/>
              </a:solidFill>
              <a:effectLst/>
              <a:uLnTx/>
              <a:uFillTx/>
              <a:latin typeface="+mn-lt"/>
              <a:ea typeface="+mn-ea"/>
              <a:cs typeface="+mn-cs"/>
            </a:endParaRPr>
          </a:p>
        </p:txBody>
      </p:sp>
      <p:sp>
        <p:nvSpPr>
          <p:cNvPr id="16" name="正方形/長方形 15">
            <a:extLst>
              <a:ext uri="{FF2B5EF4-FFF2-40B4-BE49-F238E27FC236}">
                <a16:creationId xmlns:a16="http://schemas.microsoft.com/office/drawing/2014/main" id="{54E93732-AAD6-50CB-47DF-8F15BACC63FB}"/>
              </a:ext>
            </a:extLst>
          </p:cNvPr>
          <p:cNvSpPr>
            <a:spLocks noChangeArrowheads="1"/>
          </p:cNvSpPr>
          <p:nvPr/>
        </p:nvSpPr>
        <p:spPr bwMode="auto">
          <a:xfrm>
            <a:off x="897550" y="1244413"/>
            <a:ext cx="2520000" cy="972000"/>
          </a:xfrm>
          <a:prstGeom prst="rect">
            <a:avLst/>
          </a:prstGeom>
          <a:noFill/>
          <a:ln w="38100" cmpd="dbl">
            <a:solidFill>
              <a:srgbClr val="000000"/>
            </a:solidFill>
            <a:miter lim="800000"/>
            <a:headEnd/>
            <a:tailEnd/>
          </a:ln>
          <a:effectLst/>
        </p:spPr>
        <p:txBody>
          <a:bodyPr rot="0" vert="horz" wrap="square" lIns="91440" tIns="745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代表</a:t>
            </a:r>
            <a:r>
              <a:rPr kumimoji="1" lang="en-US" altLang="ja-JP"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共同提案者（ＡＡ社）</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　代表研究責任者　○○ ○○</a:t>
            </a:r>
          </a:p>
        </p:txBody>
      </p:sp>
      <p:sp>
        <p:nvSpPr>
          <p:cNvPr id="17" name="フリーフォーム: 図形 16">
            <a:extLst>
              <a:ext uri="{FF2B5EF4-FFF2-40B4-BE49-F238E27FC236}">
                <a16:creationId xmlns:a16="http://schemas.microsoft.com/office/drawing/2014/main" id="{E1919BC9-15A2-9745-45B2-B5F77B833A33}"/>
              </a:ext>
            </a:extLst>
          </p:cNvPr>
          <p:cNvSpPr/>
          <p:nvPr/>
        </p:nvSpPr>
        <p:spPr>
          <a:xfrm>
            <a:off x="953429" y="2213517"/>
            <a:ext cx="133815" cy="1037063"/>
          </a:xfrm>
          <a:custGeom>
            <a:avLst/>
            <a:gdLst>
              <a:gd name="connsiteX0" fmla="*/ 0 w 133815"/>
              <a:gd name="connsiteY0" fmla="*/ 0 h 1037063"/>
              <a:gd name="connsiteX1" fmla="*/ 0 w 133815"/>
              <a:gd name="connsiteY1" fmla="*/ 1037063 h 1037063"/>
              <a:gd name="connsiteX2" fmla="*/ 133815 w 133815"/>
              <a:gd name="connsiteY2" fmla="*/ 1037063 h 1037063"/>
            </a:gdLst>
            <a:ahLst/>
            <a:cxnLst>
              <a:cxn ang="0">
                <a:pos x="connsiteX0" y="connsiteY0"/>
              </a:cxn>
              <a:cxn ang="0">
                <a:pos x="connsiteX1" y="connsiteY1"/>
              </a:cxn>
              <a:cxn ang="0">
                <a:pos x="connsiteX2" y="connsiteY2"/>
              </a:cxn>
            </a:cxnLst>
            <a:rect l="l" t="t" r="r" b="b"/>
            <a:pathLst>
              <a:path w="133815" h="1037063">
                <a:moveTo>
                  <a:pt x="0" y="0"/>
                </a:moveTo>
                <a:lnTo>
                  <a:pt x="0" y="1037063"/>
                </a:lnTo>
                <a:lnTo>
                  <a:pt x="133815" y="1037063"/>
                </a:lnTo>
              </a:path>
            </a:pathLst>
          </a:custGeom>
          <a:ln w="12700"/>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4472C4"/>
              </a:solidFill>
              <a:effectLst/>
              <a:uLnTx/>
              <a:uFillTx/>
              <a:latin typeface="游ゴシック" panose="020F0502020204030204"/>
              <a:ea typeface="游ゴシック" panose="020B0400000000000000" pitchFamily="50" charset="-128"/>
              <a:cs typeface="+mn-cs"/>
            </a:endParaRPr>
          </a:p>
        </p:txBody>
      </p:sp>
      <p:sp>
        <p:nvSpPr>
          <p:cNvPr id="7" name="タイトル 6">
            <a:extLst>
              <a:ext uri="{FF2B5EF4-FFF2-40B4-BE49-F238E27FC236}">
                <a16:creationId xmlns:a16="http://schemas.microsoft.com/office/drawing/2014/main" id="{E4CA0BE9-E102-5A87-0709-B92519E46989}"/>
              </a:ext>
            </a:extLst>
          </p:cNvPr>
          <p:cNvSpPr>
            <a:spLocks noGrp="1"/>
          </p:cNvSpPr>
          <p:nvPr>
            <p:ph type="title" idx="4294967295"/>
          </p:nvPr>
        </p:nvSpPr>
        <p:spPr>
          <a:xfrm>
            <a:off x="585536" y="175948"/>
            <a:ext cx="10515600" cy="358882"/>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６</a:t>
            </a:r>
            <a:r>
              <a:rPr kumimoji="1"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２</a:t>
            </a:r>
            <a:r>
              <a:rPr kumimoji="1" lang="ja-JP" altLang="en-US" sz="1800" b="1" dirty="0">
                <a:latin typeface="游ゴシック" panose="020B0400000000000000" pitchFamily="50" charset="-128"/>
                <a:ea typeface="游ゴシック" panose="020B0400000000000000" pitchFamily="50" charset="-128"/>
              </a:rPr>
              <a:t>　研究開発プロジェクトの実施体制等</a:t>
            </a:r>
          </a:p>
        </p:txBody>
      </p:sp>
    </p:spTree>
    <p:extLst>
      <p:ext uri="{BB962C8B-B14F-4D97-AF65-F5344CB8AC3E}">
        <p14:creationId xmlns:p14="http://schemas.microsoft.com/office/powerpoint/2010/main" val="1238702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18A89343-AC34-9EE7-398D-97F0F4ACA121}"/>
              </a:ext>
            </a:extLst>
          </p:cNvPr>
          <p:cNvSpPr txBox="1">
            <a:spLocks/>
          </p:cNvSpPr>
          <p:nvPr/>
        </p:nvSpPr>
        <p:spPr>
          <a:xfrm>
            <a:off x="597568" y="127102"/>
            <a:ext cx="10515600" cy="30526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800" b="1" dirty="0">
                <a:latin typeface="游ゴシック" panose="020B0400000000000000" pitchFamily="50" charset="-128"/>
                <a:ea typeface="游ゴシック" panose="020B0400000000000000" pitchFamily="50" charset="-128"/>
              </a:rPr>
              <a:t>６</a:t>
            </a:r>
            <a:r>
              <a:rPr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３　研究開発プロジェクトの最終目標</a:t>
            </a:r>
          </a:p>
        </p:txBody>
      </p:sp>
      <p:sp>
        <p:nvSpPr>
          <p:cNvPr id="4" name="テキスト ボックス 3">
            <a:extLst>
              <a:ext uri="{FF2B5EF4-FFF2-40B4-BE49-F238E27FC236}">
                <a16:creationId xmlns:a16="http://schemas.microsoft.com/office/drawing/2014/main" id="{E5B2F825-C419-AF7B-43A0-CACBD4C28A28}"/>
              </a:ext>
            </a:extLst>
          </p:cNvPr>
          <p:cNvSpPr txBox="1"/>
          <p:nvPr/>
        </p:nvSpPr>
        <p:spPr>
          <a:xfrm>
            <a:off x="422584" y="432366"/>
            <a:ext cx="11164967" cy="646331"/>
          </a:xfrm>
          <a:prstGeom prst="rect">
            <a:avLst/>
          </a:prstGeom>
          <a:noFill/>
        </p:spPr>
        <p:txBody>
          <a:bodyPr wrap="square" rtlCol="0">
            <a:spAutoFit/>
          </a:bodyPr>
          <a:lstStyle/>
          <a:p>
            <a:pPr marL="647700" indent="-203200">
              <a:spcBef>
                <a:spcPts val="600"/>
              </a:spcBef>
            </a:pPr>
            <a:r>
              <a:rPr lang="ja-JP" altLang="en-US" dirty="0">
                <a:solidFill>
                  <a:schemeClr val="accent1"/>
                </a:solidFill>
              </a:rPr>
              <a:t>＜</a:t>
            </a:r>
            <a:r>
              <a:rPr lang="en-US" altLang="ja-JP" dirty="0">
                <a:solidFill>
                  <a:schemeClr val="accent1"/>
                </a:solidFill>
              </a:rPr>
              <a:t>Beyond 5G</a:t>
            </a:r>
            <a:r>
              <a:rPr lang="ja-JP" altLang="en-US" dirty="0">
                <a:solidFill>
                  <a:schemeClr val="accent1"/>
                </a:solidFill>
              </a:rPr>
              <a:t>を実現する技術について、技術自体が達成する目標（アウトプット）を具体的に記載し、事業年度ごとのアウトプット目標及び内容を表に記載する。＞</a:t>
            </a:r>
          </a:p>
        </p:txBody>
      </p:sp>
      <p:graphicFrame>
        <p:nvGraphicFramePr>
          <p:cNvPr id="2" name="表 1">
            <a:extLst>
              <a:ext uri="{FF2B5EF4-FFF2-40B4-BE49-F238E27FC236}">
                <a16:creationId xmlns:a16="http://schemas.microsoft.com/office/drawing/2014/main" id="{686BEA9A-6C83-B979-4474-3DB72BFD4975}"/>
              </a:ext>
            </a:extLst>
          </p:cNvPr>
          <p:cNvGraphicFramePr>
            <a:graphicFrameLocks noGrp="1"/>
          </p:cNvGraphicFramePr>
          <p:nvPr>
            <p:extLst>
              <p:ext uri="{D42A27DB-BD31-4B8C-83A1-F6EECF244321}">
                <p14:modId xmlns:p14="http://schemas.microsoft.com/office/powerpoint/2010/main" val="915502025"/>
              </p:ext>
            </p:extLst>
          </p:nvPr>
        </p:nvGraphicFramePr>
        <p:xfrm>
          <a:off x="1008668" y="1078697"/>
          <a:ext cx="10760748" cy="5652203"/>
        </p:xfrm>
        <a:graphic>
          <a:graphicData uri="http://schemas.openxmlformats.org/drawingml/2006/table">
            <a:tbl>
              <a:tblPr firstRow="1" firstCol="1" bandRow="1">
                <a:tableStyleId>{5C22544A-7EE6-4342-B048-85BDC9FD1C3A}</a:tableStyleId>
              </a:tblPr>
              <a:tblGrid>
                <a:gridCol w="1282045">
                  <a:extLst>
                    <a:ext uri="{9D8B030D-6E8A-4147-A177-3AD203B41FA5}">
                      <a16:colId xmlns:a16="http://schemas.microsoft.com/office/drawing/2014/main" val="2648182107"/>
                    </a:ext>
                  </a:extLst>
                </a:gridCol>
                <a:gridCol w="4402318">
                  <a:extLst>
                    <a:ext uri="{9D8B030D-6E8A-4147-A177-3AD203B41FA5}">
                      <a16:colId xmlns:a16="http://schemas.microsoft.com/office/drawing/2014/main" val="2189788812"/>
                    </a:ext>
                  </a:extLst>
                </a:gridCol>
                <a:gridCol w="5076385">
                  <a:extLst>
                    <a:ext uri="{9D8B030D-6E8A-4147-A177-3AD203B41FA5}">
                      <a16:colId xmlns:a16="http://schemas.microsoft.com/office/drawing/2014/main" val="3013721099"/>
                    </a:ext>
                  </a:extLst>
                </a:gridCol>
              </a:tblGrid>
              <a:tr h="355978">
                <a:tc>
                  <a:txBody>
                    <a:bodyPr/>
                    <a:lstStyle/>
                    <a:p>
                      <a:pPr algn="just" eaLnBrk="0" hangingPunct="0"/>
                      <a:r>
                        <a:rPr lang="ja-JP" sz="1800" u="none" kern="100" baseline="0" dirty="0">
                          <a:solidFill>
                            <a:schemeClr val="tx1"/>
                          </a:solidFill>
                          <a:effectLst/>
                          <a:latin typeface="Arial" panose="020B0604020202020204" pitchFamily="34" charset="0"/>
                          <a:ea typeface="ＭＳ Ｐゴシック" panose="020B0600070205080204" pitchFamily="50" charset="-128"/>
                        </a:rPr>
                        <a:t>事業年度</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800" u="none" kern="100" baseline="0" dirty="0">
                          <a:solidFill>
                            <a:schemeClr val="tx1"/>
                          </a:solidFill>
                          <a:effectLst/>
                          <a:latin typeface="Arial" panose="020B0604020202020204" pitchFamily="34" charset="0"/>
                          <a:ea typeface="ＭＳ Ｐゴシック" panose="020B0600070205080204" pitchFamily="50" charset="-128"/>
                        </a:rPr>
                        <a:t>目標</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800" u="none" kern="100" baseline="0" dirty="0">
                          <a:solidFill>
                            <a:schemeClr val="tx1"/>
                          </a:solidFill>
                          <a:effectLst/>
                          <a:latin typeface="Arial" panose="020B0604020202020204" pitchFamily="34" charset="0"/>
                          <a:ea typeface="ＭＳ Ｐゴシック" panose="020B0600070205080204" pitchFamily="50" charset="-128"/>
                        </a:rPr>
                        <a:t>内容</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2875548"/>
                  </a:ext>
                </a:extLst>
              </a:tr>
              <a:tr h="1059245">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2026</a:t>
                      </a:r>
                      <a:r>
                        <a:rPr lang="ja-JP" sz="1800" u="none" kern="100" baseline="0" dirty="0">
                          <a:solidFill>
                            <a:schemeClr val="tx1"/>
                          </a:solidFill>
                          <a:effectLst/>
                          <a:latin typeface="Arial" panose="020B0604020202020204" pitchFamily="34" charset="0"/>
                          <a:ea typeface="ＭＳ Ｐゴシック" panose="020B0600070205080204" pitchFamily="50" charset="-128"/>
                        </a:rPr>
                        <a:t>年度</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a:solidFill>
                            <a:schemeClr val="tx1"/>
                          </a:solidFill>
                          <a:effectLst/>
                          <a:latin typeface="Arial" panose="020B0604020202020204" pitchFamily="34" charset="0"/>
                          <a:ea typeface="ＭＳ Ｐゴシック" panose="020B0600070205080204" pitchFamily="50" charset="-128"/>
                        </a:rPr>
                        <a:t> </a:t>
                      </a:r>
                      <a:endParaRPr lang="ja-JP" sz="180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a:solidFill>
                            <a:schemeClr val="tx1"/>
                          </a:solidFill>
                          <a:effectLst/>
                          <a:latin typeface="Arial" panose="020B0604020202020204" pitchFamily="34" charset="0"/>
                          <a:ea typeface="ＭＳ Ｐゴシック" panose="020B0600070205080204" pitchFamily="50" charset="-128"/>
                        </a:rPr>
                        <a:t> </a:t>
                      </a:r>
                      <a:endParaRPr lang="ja-JP" sz="180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92409325"/>
                  </a:ext>
                </a:extLst>
              </a:tr>
              <a:tr h="1059245">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2027</a:t>
                      </a:r>
                      <a:r>
                        <a:rPr lang="ja-JP" sz="1800" u="none" kern="100" baseline="0" dirty="0">
                          <a:solidFill>
                            <a:schemeClr val="tx1"/>
                          </a:solidFill>
                          <a:effectLst/>
                          <a:latin typeface="Arial" panose="020B0604020202020204" pitchFamily="34" charset="0"/>
                          <a:ea typeface="ＭＳ Ｐゴシック" panose="020B0600070205080204" pitchFamily="50" charset="-128"/>
                        </a:rPr>
                        <a:t>年度</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a:solidFill>
                            <a:schemeClr val="tx1"/>
                          </a:solidFill>
                          <a:effectLst/>
                          <a:latin typeface="Arial" panose="020B0604020202020204" pitchFamily="34" charset="0"/>
                          <a:ea typeface="ＭＳ Ｐゴシック" panose="020B0600070205080204" pitchFamily="50" charset="-128"/>
                        </a:rPr>
                        <a:t> </a:t>
                      </a:r>
                      <a:endParaRPr lang="ja-JP" sz="180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81793106"/>
                  </a:ext>
                </a:extLst>
              </a:tr>
              <a:tr h="1059245">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2028</a:t>
                      </a:r>
                      <a:r>
                        <a:rPr lang="ja-JP" sz="1800" u="none" kern="100" baseline="0" dirty="0">
                          <a:solidFill>
                            <a:schemeClr val="tx1"/>
                          </a:solidFill>
                          <a:effectLst/>
                          <a:latin typeface="Arial" panose="020B0604020202020204" pitchFamily="34" charset="0"/>
                          <a:ea typeface="ＭＳ Ｐゴシック" panose="020B0600070205080204" pitchFamily="50" charset="-128"/>
                        </a:rPr>
                        <a:t>年度</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a:solidFill>
                            <a:schemeClr val="tx1"/>
                          </a:solidFill>
                          <a:effectLst/>
                          <a:latin typeface="Arial" panose="020B0604020202020204" pitchFamily="34" charset="0"/>
                          <a:ea typeface="ＭＳ Ｐゴシック" panose="020B0600070205080204" pitchFamily="50" charset="-128"/>
                        </a:rPr>
                        <a:t> </a:t>
                      </a:r>
                      <a:endParaRPr lang="ja-JP" sz="180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a:solidFill>
                            <a:schemeClr val="tx1"/>
                          </a:solidFill>
                          <a:effectLst/>
                          <a:latin typeface="Arial" panose="020B0604020202020204" pitchFamily="34" charset="0"/>
                          <a:ea typeface="ＭＳ Ｐゴシック" panose="020B0600070205080204" pitchFamily="50" charset="-128"/>
                        </a:rPr>
                        <a:t> </a:t>
                      </a:r>
                      <a:endParaRPr lang="ja-JP" sz="180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62363522"/>
                  </a:ext>
                </a:extLst>
              </a:tr>
              <a:tr h="1059245">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2029</a:t>
                      </a:r>
                      <a:r>
                        <a:rPr lang="ja-JP" sz="1800" u="none" kern="100" baseline="0" dirty="0">
                          <a:solidFill>
                            <a:schemeClr val="tx1"/>
                          </a:solidFill>
                          <a:effectLst/>
                          <a:latin typeface="Arial" panose="020B0604020202020204" pitchFamily="34" charset="0"/>
                          <a:ea typeface="ＭＳ Ｐゴシック" panose="020B0600070205080204" pitchFamily="50" charset="-128"/>
                        </a:rPr>
                        <a:t>年度</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a:solidFill>
                            <a:schemeClr val="tx1"/>
                          </a:solidFill>
                          <a:effectLst/>
                          <a:latin typeface="Arial" panose="020B0604020202020204" pitchFamily="34" charset="0"/>
                          <a:ea typeface="ＭＳ Ｐゴシック" panose="020B0600070205080204" pitchFamily="50" charset="-128"/>
                        </a:rPr>
                        <a:t> </a:t>
                      </a:r>
                      <a:endParaRPr lang="ja-JP" sz="180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4736715"/>
                  </a:ext>
                </a:extLst>
              </a:tr>
              <a:tr h="1059245">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2030</a:t>
                      </a:r>
                      <a:r>
                        <a:rPr lang="ja-JP" sz="1800" u="none" kern="100" baseline="0" dirty="0">
                          <a:solidFill>
                            <a:schemeClr val="tx1"/>
                          </a:solidFill>
                          <a:effectLst/>
                          <a:latin typeface="Arial" panose="020B0604020202020204" pitchFamily="34" charset="0"/>
                          <a:ea typeface="ＭＳ Ｐゴシック" panose="020B0600070205080204" pitchFamily="50" charset="-128"/>
                        </a:rPr>
                        <a:t>年度</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74216676"/>
                  </a:ext>
                </a:extLst>
              </a:tr>
            </a:tbl>
          </a:graphicData>
        </a:graphic>
      </p:graphicFrame>
    </p:spTree>
    <p:extLst>
      <p:ext uri="{BB962C8B-B14F-4D97-AF65-F5344CB8AC3E}">
        <p14:creationId xmlns:p14="http://schemas.microsoft.com/office/powerpoint/2010/main" val="15312138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167167CE-A285-3374-A037-6053FF779223}"/>
              </a:ext>
            </a:extLst>
          </p:cNvPr>
          <p:cNvSpPr>
            <a:spLocks noGrp="1"/>
          </p:cNvSpPr>
          <p:nvPr>
            <p:ph type="title" idx="4294967295"/>
          </p:nvPr>
        </p:nvSpPr>
        <p:spPr>
          <a:xfrm>
            <a:off x="597568" y="127102"/>
            <a:ext cx="10515600" cy="305264"/>
          </a:xfrm>
        </p:spPr>
        <p:txBody>
          <a:bodyPr>
            <a:noAutofit/>
          </a:bodyPr>
          <a:lstStyle/>
          <a:p>
            <a:r>
              <a:rPr kumimoji="1" lang="ja-JP" altLang="en-US" sz="1800" b="1" dirty="0">
                <a:latin typeface="游ゴシック" panose="020B0400000000000000" pitchFamily="50" charset="-128"/>
                <a:ea typeface="游ゴシック" panose="020B0400000000000000" pitchFamily="50" charset="-128"/>
              </a:rPr>
              <a:t>６</a:t>
            </a:r>
            <a:r>
              <a:rPr kumimoji="1" lang="en-US" altLang="ja-JP" sz="1800" b="1" dirty="0">
                <a:latin typeface="游ゴシック" panose="020B0400000000000000" pitchFamily="50" charset="-128"/>
                <a:ea typeface="游ゴシック" panose="020B0400000000000000" pitchFamily="50" charset="-128"/>
              </a:rPr>
              <a:t>-</a:t>
            </a:r>
            <a:r>
              <a:rPr kumimoji="1" lang="ja-JP" altLang="en-US" sz="1800" b="1" dirty="0">
                <a:latin typeface="游ゴシック" panose="020B0400000000000000" pitchFamily="50" charset="-128"/>
                <a:ea typeface="游ゴシック" panose="020B0400000000000000" pitchFamily="50" charset="-128"/>
              </a:rPr>
              <a:t>４　研究開発プロジェクトにおける研究開発項目</a:t>
            </a:r>
          </a:p>
        </p:txBody>
      </p:sp>
      <p:graphicFrame>
        <p:nvGraphicFramePr>
          <p:cNvPr id="6" name="表 5">
            <a:extLst>
              <a:ext uri="{FF2B5EF4-FFF2-40B4-BE49-F238E27FC236}">
                <a16:creationId xmlns:a16="http://schemas.microsoft.com/office/drawing/2014/main" id="{5A8189D7-BA3F-BF8C-D64B-1198F0B1E6B0}"/>
              </a:ext>
            </a:extLst>
          </p:cNvPr>
          <p:cNvGraphicFramePr>
            <a:graphicFrameLocks noGrp="1"/>
          </p:cNvGraphicFramePr>
          <p:nvPr/>
        </p:nvGraphicFramePr>
        <p:xfrm>
          <a:off x="926431" y="642382"/>
          <a:ext cx="10652250" cy="6025582"/>
        </p:xfrm>
        <a:graphic>
          <a:graphicData uri="http://schemas.openxmlformats.org/drawingml/2006/table">
            <a:tbl>
              <a:tblPr firstRow="1" firstCol="1" bandRow="1">
                <a:tableStyleId>{5C22544A-7EE6-4342-B048-85BDC9FD1C3A}</a:tableStyleId>
              </a:tblPr>
              <a:tblGrid>
                <a:gridCol w="391750">
                  <a:extLst>
                    <a:ext uri="{9D8B030D-6E8A-4147-A177-3AD203B41FA5}">
                      <a16:colId xmlns:a16="http://schemas.microsoft.com/office/drawing/2014/main" val="4261664990"/>
                    </a:ext>
                  </a:extLst>
                </a:gridCol>
                <a:gridCol w="2224726">
                  <a:extLst>
                    <a:ext uri="{9D8B030D-6E8A-4147-A177-3AD203B41FA5}">
                      <a16:colId xmlns:a16="http://schemas.microsoft.com/office/drawing/2014/main" val="2760348192"/>
                    </a:ext>
                  </a:extLst>
                </a:gridCol>
                <a:gridCol w="8035774">
                  <a:extLst>
                    <a:ext uri="{9D8B030D-6E8A-4147-A177-3AD203B41FA5}">
                      <a16:colId xmlns:a16="http://schemas.microsoft.com/office/drawing/2014/main" val="2227422567"/>
                    </a:ext>
                  </a:extLst>
                </a:gridCol>
              </a:tblGrid>
              <a:tr h="523079">
                <a:tc rowSpan="4">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①</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研究開発項目</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76393174"/>
                  </a:ext>
                </a:extLst>
              </a:tr>
              <a:tr h="292614">
                <a:tc vMerge="1">
                  <a:txBody>
                    <a:bodyPr/>
                    <a:lstStyle/>
                    <a:p>
                      <a:endParaRPr kumimoji="1" lang="ja-JP" altLang="en-US"/>
                    </a:p>
                  </a:txBody>
                  <a:tcPr/>
                </a:tc>
                <a:tc>
                  <a:txBody>
                    <a:bodyPr/>
                    <a:lstStyle/>
                    <a:p>
                      <a:pPr algn="l"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研究開発期間</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8096166"/>
                  </a:ext>
                </a:extLst>
              </a:tr>
              <a:tr h="851302">
                <a:tc vMerge="1">
                  <a:txBody>
                    <a:bodyPr/>
                    <a:lstStyle/>
                    <a:p>
                      <a:endParaRPr kumimoji="1" lang="ja-JP" altLang="en-US"/>
                    </a:p>
                  </a:txBody>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研究開発の実施内容</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78783597"/>
                  </a:ext>
                </a:extLst>
              </a:tr>
              <a:tr h="318514">
                <a:tc vMerge="1">
                  <a:txBody>
                    <a:bodyPr/>
                    <a:lstStyle/>
                    <a:p>
                      <a:endParaRPr kumimoji="1" lang="ja-JP" altLang="en-US"/>
                    </a:p>
                  </a:txBody>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担当する提案者</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06201336"/>
                  </a:ext>
                </a:extLst>
              </a:tr>
              <a:tr h="529709">
                <a:tc rowSpan="4">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②</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研究開発項目</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14593519"/>
                  </a:ext>
                </a:extLst>
              </a:tr>
              <a:tr h="292614">
                <a:tc vMerge="1">
                  <a:txBody>
                    <a:bodyPr/>
                    <a:lstStyle/>
                    <a:p>
                      <a:endParaRPr kumimoji="1" lang="ja-JP" altLang="en-US"/>
                    </a:p>
                  </a:txBody>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研究開発期間</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82263753"/>
                  </a:ext>
                </a:extLst>
              </a:tr>
              <a:tr h="825402">
                <a:tc vMerge="1">
                  <a:txBody>
                    <a:bodyPr/>
                    <a:lstStyle/>
                    <a:p>
                      <a:endParaRPr kumimoji="1" lang="ja-JP" altLang="en-US"/>
                    </a:p>
                  </a:txBody>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研究開発の実施内容</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6379610"/>
                  </a:ext>
                </a:extLst>
              </a:tr>
              <a:tr h="292614">
                <a:tc vMerge="1">
                  <a:txBody>
                    <a:bodyPr/>
                    <a:lstStyle/>
                    <a:p>
                      <a:endParaRPr kumimoji="1" lang="ja-JP" altLang="en-US"/>
                    </a:p>
                  </a:txBody>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担当する提案者</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66739709"/>
                  </a:ext>
                </a:extLst>
              </a:tr>
              <a:tr h="559882">
                <a:tc rowSpan="4">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③</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研究開発項目</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216666"/>
                  </a:ext>
                </a:extLst>
              </a:tr>
              <a:tr h="292614">
                <a:tc vMerge="1">
                  <a:txBody>
                    <a:bodyPr/>
                    <a:lstStyle/>
                    <a:p>
                      <a:endParaRPr kumimoji="1" lang="ja-JP" altLang="en-US"/>
                    </a:p>
                  </a:txBody>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研究開発期間</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1816783"/>
                  </a:ext>
                </a:extLst>
              </a:tr>
              <a:tr h="954624">
                <a:tc vMerge="1">
                  <a:txBody>
                    <a:bodyPr/>
                    <a:lstStyle/>
                    <a:p>
                      <a:endParaRPr kumimoji="1" lang="ja-JP" altLang="en-US"/>
                    </a:p>
                  </a:txBody>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研究開発の実施内容</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7922888"/>
                  </a:ext>
                </a:extLst>
              </a:tr>
              <a:tr h="292614">
                <a:tc vMerge="1">
                  <a:txBody>
                    <a:bodyPr/>
                    <a:lstStyle/>
                    <a:p>
                      <a:endParaRPr kumimoji="1" lang="ja-JP" altLang="en-US"/>
                    </a:p>
                  </a:txBody>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担当する提案者</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3869414"/>
                  </a:ext>
                </a:extLst>
              </a:tr>
            </a:tbl>
          </a:graphicData>
        </a:graphic>
      </p:graphicFrame>
    </p:spTree>
    <p:extLst>
      <p:ext uri="{BB962C8B-B14F-4D97-AF65-F5344CB8AC3E}">
        <p14:creationId xmlns:p14="http://schemas.microsoft.com/office/powerpoint/2010/main" val="13176047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CB5DC62-D0A8-D249-21CC-CFC77FA51886}"/>
              </a:ext>
            </a:extLst>
          </p:cNvPr>
          <p:cNvSpPr txBox="1"/>
          <p:nvPr/>
        </p:nvSpPr>
        <p:spPr>
          <a:xfrm>
            <a:off x="413157" y="86309"/>
            <a:ext cx="11166395" cy="4108817"/>
          </a:xfrm>
          <a:prstGeom prst="rect">
            <a:avLst/>
          </a:prstGeom>
          <a:noFill/>
        </p:spPr>
        <p:txBody>
          <a:bodyPr wrap="square" rtlCol="0">
            <a:spAutoFit/>
          </a:bodyPr>
          <a:lstStyle/>
          <a:p>
            <a:pPr marL="896938"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６</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４</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１　研究開発項目１：</a:t>
            </a:r>
            <a:r>
              <a:rPr kumimoji="1" lang="ja-JP" altLang="en-US" sz="1800" b="1"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p>
          <a:p>
            <a:pPr marL="1076325"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６</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４</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１</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１　概要</a:t>
            </a:r>
          </a:p>
          <a:p>
            <a:pPr marL="100330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担当：</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●●株式会社</a:t>
            </a:r>
          </a:p>
          <a:p>
            <a:pPr marL="100330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研究開発期間：</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●年度～●年度</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100330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1" lang="ja-JP"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対応する技術区分（又は開発する技術の国際特許分類）：</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 ●●、○○技術</a:t>
            </a:r>
            <a:r>
              <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例：１Ａ、マルチコアファイバ技術 （記入区分については、本ひな形最終ページを参照のこと）</a:t>
            </a:r>
            <a:r>
              <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srgbClr val="4472C4">
                  <a:lumMod val="60000"/>
                  <a:lumOff val="40000"/>
                </a:srgbClr>
              </a:solidFill>
              <a:effectLst/>
              <a:uLnTx/>
              <a:uFillTx/>
              <a:latin typeface="游ゴシック" panose="020F0502020204030204"/>
              <a:ea typeface="游ゴシック" panose="020B0400000000000000" pitchFamily="50" charset="-128"/>
              <a:cs typeface="+mn-cs"/>
            </a:endParaRPr>
          </a:p>
          <a:p>
            <a:pPr marL="100330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研究開発の実施内容</a:t>
            </a:r>
            <a:endPar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952500" marR="0" lvl="0" indent="-2349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＜６－２の分担のうち、担当者が受け持つ研究開発項目１の概要として、目的、背景、課題、課題を達成する手段や方法について記載する＞</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1254125" marR="0" lvl="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目的</a:t>
            </a:r>
            <a:endPar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1254125" marR="0" lvl="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背景、課題</a:t>
            </a:r>
            <a:endPar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1254125" marR="0" lvl="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課題を達成する手段や方法</a:t>
            </a:r>
            <a:endPar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3" name="四角形吹き出し 18">
            <a:extLst>
              <a:ext uri="{FF2B5EF4-FFF2-40B4-BE49-F238E27FC236}">
                <a16:creationId xmlns:a16="http://schemas.microsoft.com/office/drawing/2014/main" id="{E951EEEC-8910-B4D1-E492-1BAAF90330F8}"/>
              </a:ext>
            </a:extLst>
          </p:cNvPr>
          <p:cNvSpPr/>
          <p:nvPr/>
        </p:nvSpPr>
        <p:spPr>
          <a:xfrm>
            <a:off x="5519583" y="3033074"/>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rPr>
              <a:t>内容を図や線表などを使ってわかりやすく記載する</a:t>
            </a:r>
            <a:endParaRPr kumimoji="0" lang="en-US" altLang="ja-JP" sz="1000" b="0" i="0" u="none" strike="noStrike" kern="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4" name="正方形/長方形 3">
            <a:extLst>
              <a:ext uri="{FF2B5EF4-FFF2-40B4-BE49-F238E27FC236}">
                <a16:creationId xmlns:a16="http://schemas.microsoft.com/office/drawing/2014/main" id="{021F8FBC-C4B0-B318-73AA-719E3E3DF2F1}"/>
              </a:ext>
            </a:extLst>
          </p:cNvPr>
          <p:cNvSpPr/>
          <p:nvPr/>
        </p:nvSpPr>
        <p:spPr>
          <a:xfrm>
            <a:off x="1031186" y="2101931"/>
            <a:ext cx="10554056" cy="4669759"/>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8" name="四角形吹き出し 18">
            <a:extLst>
              <a:ext uri="{FF2B5EF4-FFF2-40B4-BE49-F238E27FC236}">
                <a16:creationId xmlns:a16="http://schemas.microsoft.com/office/drawing/2014/main" id="{622D013C-6E7C-75AB-02D3-562469AE2A9C}"/>
              </a:ext>
            </a:extLst>
          </p:cNvPr>
          <p:cNvSpPr/>
          <p:nvPr/>
        </p:nvSpPr>
        <p:spPr>
          <a:xfrm>
            <a:off x="4953255" y="291629"/>
            <a:ext cx="3643986" cy="369332"/>
          </a:xfrm>
          <a:prstGeom prst="wedgeRectCallout">
            <a:avLst>
              <a:gd name="adj1" fmla="val -62997"/>
              <a:gd name="adj2" fmla="val -48861"/>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提案する研究開発項目の数だけ、「６－４－●」の項を追加・追記する</a:t>
            </a:r>
            <a:endPar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Tree>
    <p:extLst>
      <p:ext uri="{BB962C8B-B14F-4D97-AF65-F5344CB8AC3E}">
        <p14:creationId xmlns:p14="http://schemas.microsoft.com/office/powerpoint/2010/main" val="20800115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7A570764-933D-9BAA-F3BA-23A45C67B448}"/>
              </a:ext>
            </a:extLst>
          </p:cNvPr>
          <p:cNvSpPr/>
          <p:nvPr/>
        </p:nvSpPr>
        <p:spPr>
          <a:xfrm>
            <a:off x="1209222" y="1941922"/>
            <a:ext cx="10677977" cy="4751824"/>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 name="テキスト ボックス 4">
            <a:extLst>
              <a:ext uri="{FF2B5EF4-FFF2-40B4-BE49-F238E27FC236}">
                <a16:creationId xmlns:a16="http://schemas.microsoft.com/office/drawing/2014/main" id="{74E722C5-F870-F9B8-9276-35F5851438F6}"/>
              </a:ext>
            </a:extLst>
          </p:cNvPr>
          <p:cNvSpPr txBox="1"/>
          <p:nvPr/>
        </p:nvSpPr>
        <p:spPr>
          <a:xfrm>
            <a:off x="413157" y="164253"/>
            <a:ext cx="11559501" cy="3400931"/>
          </a:xfrm>
          <a:prstGeom prst="rect">
            <a:avLst/>
          </a:prstGeom>
          <a:noFill/>
        </p:spPr>
        <p:txBody>
          <a:bodyPr wrap="square">
            <a:spAutoFit/>
          </a:bodyPr>
          <a:lstStyle/>
          <a:p>
            <a:pPr marL="1076325"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６</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４</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１</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２　アウトプット／アウトカム目標</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r>
              <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Beyond 5G</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を実現する技術について、技術自体が達成する目標（アウトプット）及び、</a:t>
            </a:r>
            <a:r>
              <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2030</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年代前半までに想定される社会実装のタイミングで顧客企業に対する効果であるアウトカム目標を具体的に記載すること。アウトプット目標については、既存製品や競合先等の技術とその進化（想定）とも比較し、設定が妥当である理由を記載する。また、アウトカム目標については研究開発される技術と、市場分析、研究開発目標に基づいて数値を交えて設定の根拠を記載する。＞</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100330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アウトプット（</a:t>
            </a:r>
            <a:r>
              <a:rPr kumimoji="1" lang="ja-JP" altLang="en-US" sz="1800" b="1"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年度）</a:t>
            </a: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（例：収容性能●倍、速度●倍、サイズ</a:t>
            </a:r>
            <a:r>
              <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1</a:t>
            </a:r>
            <a:r>
              <a:rPr kumimoji="1" lang="en-US" altLang="ja-JP" sz="1800" b="0" i="0" u="none" strike="noStrike" kern="1200" cap="none" spc="0" normalizeH="0" baseline="0" noProof="0">
                <a:ln>
                  <a:noFill/>
                </a:ln>
                <a:solidFill>
                  <a:srgbClr val="4472C4"/>
                </a:solidFill>
                <a:effectLst/>
                <a:uLnTx/>
                <a:uFillTx/>
                <a:latin typeface="游ゴシック" panose="020F0502020204030204"/>
                <a:ea typeface="游ゴシック" panose="020B0400000000000000" pitchFamily="50" charset="-128"/>
                <a:cs typeface="+mn-cs"/>
              </a:rPr>
              <a:t>/●</a:t>
            </a:r>
            <a:r>
              <a:rPr kumimoji="1" lang="ja-JP" altLang="en-US" sz="1800" b="0" i="0" u="none" strike="noStrike" kern="1200" cap="none" spc="0" normalizeH="0" baseline="0" noProof="0">
                <a:ln>
                  <a:noFill/>
                </a:ln>
                <a:solidFill>
                  <a:srgbClr val="4472C4"/>
                </a:solidFill>
                <a:effectLst/>
                <a:uLnTx/>
                <a:uFillTx/>
                <a:latin typeface="游ゴシック" panose="020F0502020204030204"/>
                <a:ea typeface="游ゴシック" panose="020B0400000000000000" pitchFamily="50" charset="-128"/>
                <a:cs typeface="+mn-cs"/>
              </a:rPr>
              <a:t>等</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1168400" marR="0" lvl="0" indent="-2857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tab pos="1254125" algn="l"/>
              </a:tabLst>
              <a:defRPr/>
            </a:pPr>
            <a:r>
              <a:rPr kumimoji="1" lang="ja-JP" altLang="ja-JP" sz="18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Arial" panose="020B0604020202020204" pitchFamily="34" charset="0"/>
              </a:rPr>
              <a:t>目標設定の</a:t>
            </a:r>
            <a:r>
              <a:rPr kumimoji="1" lang="ja-JP" altLang="en-US" sz="18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Arial" panose="020B0604020202020204" pitchFamily="34" charset="0"/>
              </a:rPr>
              <a:t>妥当性</a:t>
            </a:r>
            <a:endParaRPr kumimoji="1" lang="ja-JP" altLang="en-US" sz="18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100330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1" lang="ja-JP" altLang="en-US" sz="18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アウトカム（</a:t>
            </a:r>
            <a:r>
              <a:rPr kumimoji="1" lang="ja-JP" altLang="en-US" sz="1800" b="1"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年度）</a:t>
            </a:r>
            <a:r>
              <a:rPr kumimoji="1" lang="ja-JP" altLang="en-US" sz="18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8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rPr>
              <a:t>（例：顧客企業に対する●●についてのコスト削減</a:t>
            </a:r>
            <a:r>
              <a:rPr kumimoji="1" lang="en-US" altLang="ja-JP" sz="18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rPr>
              <a:t>1/●</a:t>
            </a:r>
            <a:r>
              <a:rPr kumimoji="1" lang="ja-JP" altLang="en-US" sz="1800" b="0" i="0" u="none" strike="noStrike" kern="1200" cap="none" spc="0" normalizeH="0" baseline="0" noProof="0" dirty="0" err="1">
                <a:ln>
                  <a:noFill/>
                </a:ln>
                <a:solidFill>
                  <a:srgbClr val="4472C4"/>
                </a:solidFill>
                <a:effectLst/>
                <a:uLnTx/>
                <a:uFillTx/>
                <a:latin typeface="游ゴシック" panose="020B0400000000000000" pitchFamily="50" charset="-128"/>
                <a:ea typeface="游ゴシック" panose="020B0400000000000000" pitchFamily="50" charset="-128"/>
                <a:cs typeface="+mn-cs"/>
              </a:rPr>
              <a:t>、</a:t>
            </a:r>
            <a:r>
              <a:rPr kumimoji="1" lang="en-US" altLang="ja-JP" sz="18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rPr>
              <a:t>ARPU●</a:t>
            </a:r>
            <a:r>
              <a:rPr kumimoji="1" lang="ja-JP" altLang="en-US" sz="18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rPr>
              <a:t>倍等）</a:t>
            </a:r>
            <a:endParaRPr kumimoji="1" lang="en-US" altLang="ja-JP" sz="18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endParaRPr>
          </a:p>
          <a:p>
            <a:pPr marL="1168400" marR="0" lvl="0" indent="-2857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tab pos="1254125" algn="l"/>
              </a:tabLst>
              <a:defRPr/>
            </a:pPr>
            <a:r>
              <a:rPr kumimoji="1" lang="ja-JP" altLang="ja-JP" sz="18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Arial" panose="020B0604020202020204" pitchFamily="34" charset="0"/>
              </a:rPr>
              <a:t>アウトカム設定の根拠</a:t>
            </a:r>
          </a:p>
        </p:txBody>
      </p:sp>
      <p:sp>
        <p:nvSpPr>
          <p:cNvPr id="6" name="四角形吹き出し 18">
            <a:extLst>
              <a:ext uri="{FF2B5EF4-FFF2-40B4-BE49-F238E27FC236}">
                <a16:creationId xmlns:a16="http://schemas.microsoft.com/office/drawing/2014/main" id="{6A47F1B5-0113-D4C1-47AF-5F2AC26B998F}"/>
              </a:ext>
            </a:extLst>
          </p:cNvPr>
          <p:cNvSpPr/>
          <p:nvPr/>
        </p:nvSpPr>
        <p:spPr>
          <a:xfrm>
            <a:off x="5697620" y="3429000"/>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rPr>
              <a:t>内容を図や線表などを使ってわかりやすく記載する</a:t>
            </a:r>
            <a:endParaRPr kumimoji="0" lang="en-US" altLang="ja-JP" sz="1000" b="0" i="0" u="none" strike="noStrike" kern="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Tree>
    <p:extLst>
      <p:ext uri="{BB962C8B-B14F-4D97-AF65-F5344CB8AC3E}">
        <p14:creationId xmlns:p14="http://schemas.microsoft.com/office/powerpoint/2010/main" val="4513149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テキスト ボックス 136">
            <a:extLst>
              <a:ext uri="{FF2B5EF4-FFF2-40B4-BE49-F238E27FC236}">
                <a16:creationId xmlns:a16="http://schemas.microsoft.com/office/drawing/2014/main" id="{1CAD0190-2227-298F-4910-31A03866B3DD}"/>
              </a:ext>
            </a:extLst>
          </p:cNvPr>
          <p:cNvSpPr txBox="1"/>
          <p:nvPr/>
        </p:nvSpPr>
        <p:spPr>
          <a:xfrm>
            <a:off x="5152991" y="136923"/>
            <a:ext cx="973559" cy="369332"/>
          </a:xfrm>
          <a:prstGeom prst="rect">
            <a:avLst/>
          </a:prstGeom>
          <a:noFill/>
          <a:ln>
            <a:solidFill>
              <a:srgbClr val="FF0000"/>
            </a:solidFill>
          </a:ln>
        </p:spPr>
        <p:txBody>
          <a:bodyPr wrap="square" rtlCol="0">
            <a:spAutoFit/>
          </a:bodyPr>
          <a:lstStyle/>
          <a:p>
            <a:pPr algn="ctr"/>
            <a:r>
              <a:rPr kumimoji="1" lang="ja-JP" altLang="en-US" b="1">
                <a:solidFill>
                  <a:srgbClr val="FF0000"/>
                </a:solidFill>
                <a:latin typeface="+mn-ea"/>
              </a:rPr>
              <a:t>記入例</a:t>
            </a:r>
          </a:p>
        </p:txBody>
      </p:sp>
      <p:sp>
        <p:nvSpPr>
          <p:cNvPr id="114" name="正方形/長方形 113">
            <a:extLst>
              <a:ext uri="{FF2B5EF4-FFF2-40B4-BE49-F238E27FC236}">
                <a16:creationId xmlns:a16="http://schemas.microsoft.com/office/drawing/2014/main" id="{4ECCDAF5-F4DC-225F-6CE5-E06A1E3DD052}"/>
              </a:ext>
            </a:extLst>
          </p:cNvPr>
          <p:cNvSpPr/>
          <p:nvPr/>
        </p:nvSpPr>
        <p:spPr>
          <a:xfrm>
            <a:off x="809699" y="572372"/>
            <a:ext cx="11314826" cy="6140277"/>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7" name="表 66">
            <a:extLst>
              <a:ext uri="{FF2B5EF4-FFF2-40B4-BE49-F238E27FC236}">
                <a16:creationId xmlns:a16="http://schemas.microsoft.com/office/drawing/2014/main" id="{696AD937-657F-6690-4969-DDBB69596BA1}"/>
              </a:ext>
            </a:extLst>
          </p:cNvPr>
          <p:cNvGraphicFramePr>
            <a:graphicFrameLocks noGrp="1"/>
          </p:cNvGraphicFramePr>
          <p:nvPr>
            <p:extLst>
              <p:ext uri="{D42A27DB-BD31-4B8C-83A1-F6EECF244321}">
                <p14:modId xmlns:p14="http://schemas.microsoft.com/office/powerpoint/2010/main" val="1233966017"/>
              </p:ext>
            </p:extLst>
          </p:nvPr>
        </p:nvGraphicFramePr>
        <p:xfrm>
          <a:off x="963261" y="677076"/>
          <a:ext cx="10220590" cy="5625106"/>
        </p:xfrm>
        <a:graphic>
          <a:graphicData uri="http://schemas.openxmlformats.org/drawingml/2006/table">
            <a:tbl>
              <a:tblPr firstRow="1" bandRow="1">
                <a:tableStyleId>{5940675A-B579-460E-94D1-54222C63F5DA}</a:tableStyleId>
              </a:tblPr>
              <a:tblGrid>
                <a:gridCol w="1147976">
                  <a:extLst>
                    <a:ext uri="{9D8B030D-6E8A-4147-A177-3AD203B41FA5}">
                      <a16:colId xmlns:a16="http://schemas.microsoft.com/office/drawing/2014/main" val="1304323309"/>
                    </a:ext>
                  </a:extLst>
                </a:gridCol>
                <a:gridCol w="815034">
                  <a:extLst>
                    <a:ext uri="{9D8B030D-6E8A-4147-A177-3AD203B41FA5}">
                      <a16:colId xmlns:a16="http://schemas.microsoft.com/office/drawing/2014/main" val="1330092751"/>
                    </a:ext>
                  </a:extLst>
                </a:gridCol>
                <a:gridCol w="815034">
                  <a:extLst>
                    <a:ext uri="{9D8B030D-6E8A-4147-A177-3AD203B41FA5}">
                      <a16:colId xmlns:a16="http://schemas.microsoft.com/office/drawing/2014/main" val="2905125878"/>
                    </a:ext>
                  </a:extLst>
                </a:gridCol>
                <a:gridCol w="407517">
                  <a:extLst>
                    <a:ext uri="{9D8B030D-6E8A-4147-A177-3AD203B41FA5}">
                      <a16:colId xmlns:a16="http://schemas.microsoft.com/office/drawing/2014/main" val="3807750621"/>
                    </a:ext>
                  </a:extLst>
                </a:gridCol>
                <a:gridCol w="407517">
                  <a:extLst>
                    <a:ext uri="{9D8B030D-6E8A-4147-A177-3AD203B41FA5}">
                      <a16:colId xmlns:a16="http://schemas.microsoft.com/office/drawing/2014/main" val="2050517194"/>
                    </a:ext>
                  </a:extLst>
                </a:gridCol>
                <a:gridCol w="407517">
                  <a:extLst>
                    <a:ext uri="{9D8B030D-6E8A-4147-A177-3AD203B41FA5}">
                      <a16:colId xmlns:a16="http://schemas.microsoft.com/office/drawing/2014/main" val="1133194671"/>
                    </a:ext>
                  </a:extLst>
                </a:gridCol>
                <a:gridCol w="407517">
                  <a:extLst>
                    <a:ext uri="{9D8B030D-6E8A-4147-A177-3AD203B41FA5}">
                      <a16:colId xmlns:a16="http://schemas.microsoft.com/office/drawing/2014/main" val="312652023"/>
                    </a:ext>
                  </a:extLst>
                </a:gridCol>
                <a:gridCol w="407517">
                  <a:extLst>
                    <a:ext uri="{9D8B030D-6E8A-4147-A177-3AD203B41FA5}">
                      <a16:colId xmlns:a16="http://schemas.microsoft.com/office/drawing/2014/main" val="1216745331"/>
                    </a:ext>
                  </a:extLst>
                </a:gridCol>
                <a:gridCol w="407517">
                  <a:extLst>
                    <a:ext uri="{9D8B030D-6E8A-4147-A177-3AD203B41FA5}">
                      <a16:colId xmlns:a16="http://schemas.microsoft.com/office/drawing/2014/main" val="2010652775"/>
                    </a:ext>
                  </a:extLst>
                </a:gridCol>
                <a:gridCol w="407517">
                  <a:extLst>
                    <a:ext uri="{9D8B030D-6E8A-4147-A177-3AD203B41FA5}">
                      <a16:colId xmlns:a16="http://schemas.microsoft.com/office/drawing/2014/main" val="2280327818"/>
                    </a:ext>
                  </a:extLst>
                </a:gridCol>
                <a:gridCol w="407517">
                  <a:extLst>
                    <a:ext uri="{9D8B030D-6E8A-4147-A177-3AD203B41FA5}">
                      <a16:colId xmlns:a16="http://schemas.microsoft.com/office/drawing/2014/main" val="4281638354"/>
                    </a:ext>
                  </a:extLst>
                </a:gridCol>
                <a:gridCol w="407517">
                  <a:extLst>
                    <a:ext uri="{9D8B030D-6E8A-4147-A177-3AD203B41FA5}">
                      <a16:colId xmlns:a16="http://schemas.microsoft.com/office/drawing/2014/main" val="1279036126"/>
                    </a:ext>
                  </a:extLst>
                </a:gridCol>
                <a:gridCol w="407517">
                  <a:extLst>
                    <a:ext uri="{9D8B030D-6E8A-4147-A177-3AD203B41FA5}">
                      <a16:colId xmlns:a16="http://schemas.microsoft.com/office/drawing/2014/main" val="1756661321"/>
                    </a:ext>
                  </a:extLst>
                </a:gridCol>
                <a:gridCol w="407517">
                  <a:extLst>
                    <a:ext uri="{9D8B030D-6E8A-4147-A177-3AD203B41FA5}">
                      <a16:colId xmlns:a16="http://schemas.microsoft.com/office/drawing/2014/main" val="219938899"/>
                    </a:ext>
                  </a:extLst>
                </a:gridCol>
                <a:gridCol w="407517">
                  <a:extLst>
                    <a:ext uri="{9D8B030D-6E8A-4147-A177-3AD203B41FA5}">
                      <a16:colId xmlns:a16="http://schemas.microsoft.com/office/drawing/2014/main" val="2572710170"/>
                    </a:ext>
                  </a:extLst>
                </a:gridCol>
                <a:gridCol w="407517">
                  <a:extLst>
                    <a:ext uri="{9D8B030D-6E8A-4147-A177-3AD203B41FA5}">
                      <a16:colId xmlns:a16="http://schemas.microsoft.com/office/drawing/2014/main" val="50094399"/>
                    </a:ext>
                  </a:extLst>
                </a:gridCol>
                <a:gridCol w="407517">
                  <a:extLst>
                    <a:ext uri="{9D8B030D-6E8A-4147-A177-3AD203B41FA5}">
                      <a16:colId xmlns:a16="http://schemas.microsoft.com/office/drawing/2014/main" val="522318147"/>
                    </a:ext>
                  </a:extLst>
                </a:gridCol>
                <a:gridCol w="407517">
                  <a:extLst>
                    <a:ext uri="{9D8B030D-6E8A-4147-A177-3AD203B41FA5}">
                      <a16:colId xmlns:a16="http://schemas.microsoft.com/office/drawing/2014/main" val="2792755194"/>
                    </a:ext>
                  </a:extLst>
                </a:gridCol>
                <a:gridCol w="407517">
                  <a:extLst>
                    <a:ext uri="{9D8B030D-6E8A-4147-A177-3AD203B41FA5}">
                      <a16:colId xmlns:a16="http://schemas.microsoft.com/office/drawing/2014/main" val="570793969"/>
                    </a:ext>
                  </a:extLst>
                </a:gridCol>
                <a:gridCol w="922274">
                  <a:extLst>
                    <a:ext uri="{9D8B030D-6E8A-4147-A177-3AD203B41FA5}">
                      <a16:colId xmlns:a16="http://schemas.microsoft.com/office/drawing/2014/main" val="3635467691"/>
                    </a:ext>
                  </a:extLst>
                </a:gridCol>
              </a:tblGrid>
              <a:tr h="434813">
                <a:tc>
                  <a:txBody>
                    <a:bodyPr/>
                    <a:lstStyle/>
                    <a:p>
                      <a:pPr algn="ctr"/>
                      <a:r>
                        <a:rPr kumimoji="1" lang="ja-JP" altLang="en-US" sz="1000" dirty="0">
                          <a:solidFill>
                            <a:schemeClr val="bg1"/>
                          </a:solidFill>
                        </a:rPr>
                        <a:t>技術テーマ</a:t>
                      </a:r>
                      <a:r>
                        <a:rPr kumimoji="1" lang="en-US" altLang="ja-JP" sz="1000" dirty="0">
                          <a:solidFill>
                            <a:schemeClr val="bg1"/>
                          </a:solidFill>
                        </a:rPr>
                        <a:t>/</a:t>
                      </a:r>
                      <a:r>
                        <a:rPr kumimoji="1" lang="ja-JP" altLang="en-US" sz="1000" dirty="0">
                          <a:solidFill>
                            <a:schemeClr val="bg1"/>
                          </a:solidFill>
                        </a:rPr>
                        <a:t>担当</a:t>
                      </a:r>
                      <a:endParaRPr kumimoji="1" lang="en-US" altLang="ja-JP" sz="1050" dirty="0">
                        <a:solidFill>
                          <a:schemeClr val="bg1"/>
                        </a:solidFill>
                      </a:endParaRPr>
                    </a:p>
                    <a:p>
                      <a:pPr algn="ctr"/>
                      <a:r>
                        <a:rPr kumimoji="1" lang="ja-JP" altLang="en-US" sz="1050" dirty="0">
                          <a:solidFill>
                            <a:schemeClr val="bg1"/>
                          </a:solidFill>
                        </a:rPr>
                        <a:t>（総事業費）</a:t>
                      </a:r>
                    </a:p>
                  </a:txBody>
                  <a:tcPr anchor="ctr">
                    <a:solidFill>
                      <a:srgbClr val="005298"/>
                    </a:solidFill>
                  </a:tcPr>
                </a:tc>
                <a:tc>
                  <a:txBody>
                    <a:bodyPr/>
                    <a:lstStyle/>
                    <a:p>
                      <a:pPr algn="ctr"/>
                      <a:r>
                        <a:rPr kumimoji="1" lang="ja-JP" altLang="en-US" sz="1050">
                          <a:solidFill>
                            <a:schemeClr val="bg1"/>
                          </a:solidFill>
                        </a:rPr>
                        <a:t>活動区分</a:t>
                      </a:r>
                      <a:endParaRPr kumimoji="1" lang="en-US" altLang="ja-JP" sz="1050">
                        <a:solidFill>
                          <a:schemeClr val="bg1"/>
                        </a:solidFill>
                      </a:endParaRPr>
                    </a:p>
                  </a:txBody>
                  <a:tcPr anchor="ctr">
                    <a:solidFill>
                      <a:srgbClr val="005298"/>
                    </a:solidFill>
                  </a:tcPr>
                </a:tc>
                <a:tc>
                  <a:txBody>
                    <a:bodyPr/>
                    <a:lstStyle/>
                    <a:p>
                      <a:pPr algn="ctr"/>
                      <a:r>
                        <a:rPr kumimoji="1" lang="ja-JP" altLang="en-US" sz="1050">
                          <a:solidFill>
                            <a:schemeClr val="bg1"/>
                          </a:solidFill>
                        </a:rPr>
                        <a:t>事業費</a:t>
                      </a:r>
                    </a:p>
                  </a:txBody>
                  <a:tcPr anchor="ctr">
                    <a:lnR w="28575" cap="flat" cmpd="sng" algn="ctr">
                      <a:solidFill>
                        <a:schemeClr val="tx1"/>
                      </a:solidFill>
                      <a:prstDash val="solid"/>
                      <a:round/>
                      <a:headEnd type="none" w="med" len="med"/>
                      <a:tailEnd type="none" w="med" len="med"/>
                    </a:lnR>
                    <a:solidFill>
                      <a:srgbClr val="005298"/>
                    </a:solidFill>
                  </a:tcPr>
                </a:tc>
                <a:tc gridSpan="2">
                  <a:txBody>
                    <a:bodyPr/>
                    <a:lstStyle/>
                    <a:p>
                      <a:pPr algn="ctr"/>
                      <a:r>
                        <a:rPr kumimoji="1" lang="en-US" altLang="ja-JP" sz="1050" dirty="0">
                          <a:solidFill>
                            <a:schemeClr val="bg1"/>
                          </a:solidFill>
                        </a:rPr>
                        <a:t>2026</a:t>
                      </a:r>
                      <a:r>
                        <a:rPr kumimoji="1" lang="ja-JP" altLang="en-US" sz="1050" dirty="0">
                          <a:solidFill>
                            <a:schemeClr val="bg1"/>
                          </a:solidFill>
                        </a:rPr>
                        <a:t>年度</a:t>
                      </a:r>
                    </a:p>
                  </a:txBody>
                  <a:tcPr anchor="ctr">
                    <a:lnL w="28575" cap="flat" cmpd="sng" algn="ctr">
                      <a:solidFill>
                        <a:schemeClr val="tx1"/>
                      </a:solidFill>
                      <a:prstDash val="solid"/>
                      <a:round/>
                      <a:headEnd type="none" w="med" len="med"/>
                      <a:tailEnd type="none" w="med" len="med"/>
                    </a:lnL>
                    <a:solidFill>
                      <a:srgbClr val="005298"/>
                    </a:solidFill>
                  </a:tcPr>
                </a:tc>
                <a:tc hMerge="1">
                  <a:txBody>
                    <a:bodyPr/>
                    <a:lstStyle/>
                    <a:p>
                      <a:endParaRPr kumimoji="1" lang="ja-JP" altLang="en-US" sz="1200"/>
                    </a:p>
                  </a:txBody>
                  <a:tcPr/>
                </a:tc>
                <a:tc gridSpan="2">
                  <a:txBody>
                    <a:bodyPr/>
                    <a:lstStyle/>
                    <a:p>
                      <a:pPr algn="ctr"/>
                      <a:r>
                        <a:rPr kumimoji="1" lang="en-US" altLang="ja-JP" sz="1050" dirty="0">
                          <a:solidFill>
                            <a:schemeClr val="bg1"/>
                          </a:solidFill>
                        </a:rPr>
                        <a:t>2027</a:t>
                      </a:r>
                      <a:r>
                        <a:rPr kumimoji="1" lang="ja-JP" altLang="en-US" sz="1050" dirty="0">
                          <a:solidFill>
                            <a:schemeClr val="bg1"/>
                          </a:solidFill>
                        </a:rPr>
                        <a:t>年度</a:t>
                      </a:r>
                    </a:p>
                  </a:txBody>
                  <a:tcPr anchor="ctr">
                    <a:solidFill>
                      <a:srgbClr val="005298"/>
                    </a:solidFill>
                  </a:tcPr>
                </a:tc>
                <a:tc hMerge="1">
                  <a:txBody>
                    <a:bodyPr/>
                    <a:lstStyle/>
                    <a:p>
                      <a:endParaRPr kumimoji="1" lang="ja-JP" altLang="en-US" sz="1200"/>
                    </a:p>
                  </a:txBody>
                  <a:tcPr/>
                </a:tc>
                <a:tc gridSpan="2">
                  <a:txBody>
                    <a:bodyPr/>
                    <a:lstStyle/>
                    <a:p>
                      <a:pPr algn="ctr"/>
                      <a:r>
                        <a:rPr kumimoji="1" lang="en-US" altLang="ja-JP" sz="1050" dirty="0">
                          <a:solidFill>
                            <a:schemeClr val="bg1"/>
                          </a:solidFill>
                        </a:rPr>
                        <a:t>2028</a:t>
                      </a:r>
                      <a:r>
                        <a:rPr kumimoji="1" lang="ja-JP" altLang="en-US" sz="1050" dirty="0">
                          <a:solidFill>
                            <a:schemeClr val="bg1"/>
                          </a:solidFill>
                        </a:rPr>
                        <a:t>年度</a:t>
                      </a:r>
                    </a:p>
                  </a:txBody>
                  <a:tcPr anchor="ctr">
                    <a:solidFill>
                      <a:srgbClr val="005298"/>
                    </a:solidFill>
                  </a:tcPr>
                </a:tc>
                <a:tc hMerge="1">
                  <a:txBody>
                    <a:bodyPr/>
                    <a:lstStyle/>
                    <a:p>
                      <a:endParaRPr kumimoji="1" lang="ja-JP" altLang="en-US" sz="1200"/>
                    </a:p>
                  </a:txBody>
                  <a:tcPr/>
                </a:tc>
                <a:tc gridSpan="2">
                  <a:txBody>
                    <a:bodyPr/>
                    <a:lstStyle/>
                    <a:p>
                      <a:pPr algn="ctr"/>
                      <a:r>
                        <a:rPr kumimoji="1" lang="en-US" altLang="ja-JP" sz="1050" dirty="0">
                          <a:solidFill>
                            <a:schemeClr val="bg1"/>
                          </a:solidFill>
                        </a:rPr>
                        <a:t>2029</a:t>
                      </a:r>
                      <a:r>
                        <a:rPr kumimoji="1" lang="ja-JP" altLang="en-US" sz="1050" dirty="0">
                          <a:solidFill>
                            <a:schemeClr val="bg1"/>
                          </a:solidFill>
                        </a:rPr>
                        <a:t>年度</a:t>
                      </a:r>
                    </a:p>
                  </a:txBody>
                  <a:tcPr anchor="ctr">
                    <a:solidFill>
                      <a:srgbClr val="005298"/>
                    </a:solidFill>
                  </a:tcPr>
                </a:tc>
                <a:tc hMerge="1">
                  <a:txBody>
                    <a:bodyPr/>
                    <a:lstStyle/>
                    <a:p>
                      <a:endParaRPr kumimoji="1" lang="ja-JP" altLang="en-US" sz="1200"/>
                    </a:p>
                  </a:txBody>
                  <a:tcPr/>
                </a:tc>
                <a:tc gridSpan="2">
                  <a:txBody>
                    <a:bodyPr/>
                    <a:lstStyle/>
                    <a:p>
                      <a:pPr algn="ctr"/>
                      <a:r>
                        <a:rPr kumimoji="1" lang="en-US" altLang="ja-JP" sz="1050" dirty="0">
                          <a:solidFill>
                            <a:schemeClr val="bg1"/>
                          </a:solidFill>
                        </a:rPr>
                        <a:t>2030</a:t>
                      </a:r>
                      <a:r>
                        <a:rPr kumimoji="1" lang="ja-JP" altLang="en-US" sz="1050" dirty="0">
                          <a:solidFill>
                            <a:schemeClr val="bg1"/>
                          </a:solidFill>
                        </a:rPr>
                        <a:t>年度</a:t>
                      </a:r>
                    </a:p>
                  </a:txBody>
                  <a:tcPr anchor="ctr">
                    <a:solidFill>
                      <a:srgbClr val="005298"/>
                    </a:solidFill>
                  </a:tcPr>
                </a:tc>
                <a:tc hMerge="1">
                  <a:txBody>
                    <a:bodyPr/>
                    <a:lstStyle/>
                    <a:p>
                      <a:endParaRPr kumimoji="1" lang="ja-JP" altLang="en-US" sz="1200"/>
                    </a:p>
                  </a:txBody>
                  <a:tcPr/>
                </a:tc>
                <a:tc gridSpan="2">
                  <a:txBody>
                    <a:bodyPr/>
                    <a:lstStyle/>
                    <a:p>
                      <a:pPr algn="ctr"/>
                      <a:r>
                        <a:rPr kumimoji="1" lang="en-US" altLang="ja-JP" sz="1050" dirty="0">
                          <a:solidFill>
                            <a:schemeClr val="bg1"/>
                          </a:solidFill>
                        </a:rPr>
                        <a:t>2031</a:t>
                      </a:r>
                      <a:r>
                        <a:rPr kumimoji="1" lang="ja-JP" altLang="en-US" sz="1050" dirty="0">
                          <a:solidFill>
                            <a:schemeClr val="bg1"/>
                          </a:solidFill>
                        </a:rPr>
                        <a:t>年度</a:t>
                      </a:r>
                    </a:p>
                  </a:txBody>
                  <a:tcPr anchor="ctr">
                    <a:solidFill>
                      <a:srgbClr val="005298"/>
                    </a:solidFill>
                  </a:tcPr>
                </a:tc>
                <a:tc hMerge="1">
                  <a:txBody>
                    <a:bodyPr/>
                    <a:lstStyle/>
                    <a:p>
                      <a:endParaRPr kumimoji="1" lang="ja-JP" altLang="en-US" sz="1200"/>
                    </a:p>
                  </a:txBody>
                  <a:tcPr/>
                </a:tc>
                <a:tc gridSpan="2">
                  <a:txBody>
                    <a:bodyPr/>
                    <a:lstStyle/>
                    <a:p>
                      <a:pPr algn="ctr"/>
                      <a:r>
                        <a:rPr kumimoji="1" lang="en-US" altLang="ja-JP" sz="1050" dirty="0">
                          <a:solidFill>
                            <a:schemeClr val="bg1"/>
                          </a:solidFill>
                        </a:rPr>
                        <a:t>2032</a:t>
                      </a:r>
                      <a:r>
                        <a:rPr kumimoji="1" lang="ja-JP" altLang="en-US" sz="1050" dirty="0">
                          <a:solidFill>
                            <a:schemeClr val="bg1"/>
                          </a:solidFill>
                        </a:rPr>
                        <a:t>年度</a:t>
                      </a:r>
                    </a:p>
                  </a:txBody>
                  <a:tcPr anchor="ctr">
                    <a:solidFill>
                      <a:srgbClr val="005298"/>
                    </a:solidFill>
                  </a:tcPr>
                </a:tc>
                <a:tc hMerge="1">
                  <a:txBody>
                    <a:bodyPr/>
                    <a:lstStyle/>
                    <a:p>
                      <a:endParaRPr kumimoji="1" lang="ja-JP" altLang="en-US" sz="1200"/>
                    </a:p>
                  </a:txBody>
                  <a:tcPr/>
                </a:tc>
                <a:tc gridSpan="2">
                  <a:txBody>
                    <a:bodyPr/>
                    <a:lstStyle/>
                    <a:p>
                      <a:pPr algn="ctr"/>
                      <a:r>
                        <a:rPr kumimoji="1" lang="en-US" altLang="ja-JP" sz="1050" dirty="0">
                          <a:solidFill>
                            <a:schemeClr val="bg1"/>
                          </a:solidFill>
                        </a:rPr>
                        <a:t>2033</a:t>
                      </a:r>
                      <a:r>
                        <a:rPr kumimoji="1" lang="ja-JP" altLang="en-US" sz="1050" dirty="0">
                          <a:solidFill>
                            <a:schemeClr val="bg1"/>
                          </a:solidFill>
                        </a:rPr>
                        <a:t>年度</a:t>
                      </a:r>
                    </a:p>
                  </a:txBody>
                  <a:tcPr anchor="ctr">
                    <a:solidFill>
                      <a:srgbClr val="005298"/>
                    </a:solidFill>
                  </a:tcPr>
                </a:tc>
                <a:tc hMerge="1">
                  <a:txBody>
                    <a:bodyPr/>
                    <a:lstStyle/>
                    <a:p>
                      <a:endParaRPr kumimoji="1" lang="ja-JP" altLang="en-US" sz="1200"/>
                    </a:p>
                  </a:txBody>
                  <a:tcPr/>
                </a:tc>
                <a:tc>
                  <a:txBody>
                    <a:bodyPr/>
                    <a:lstStyle/>
                    <a:p>
                      <a:pPr algn="ctr"/>
                      <a:r>
                        <a:rPr kumimoji="1" lang="ja-JP" altLang="en-US" sz="1050">
                          <a:solidFill>
                            <a:schemeClr val="bg1"/>
                          </a:solidFill>
                        </a:rPr>
                        <a:t>その先</a:t>
                      </a:r>
                    </a:p>
                  </a:txBody>
                  <a:tcPr anchor="ctr">
                    <a:solidFill>
                      <a:srgbClr val="005298"/>
                    </a:solidFill>
                  </a:tcPr>
                </a:tc>
                <a:extLst>
                  <a:ext uri="{0D108BD9-81ED-4DB2-BD59-A6C34878D82A}">
                    <a16:rowId xmlns:a16="http://schemas.microsoft.com/office/drawing/2014/main" val="1471857626"/>
                  </a:ext>
                </a:extLst>
              </a:tr>
              <a:tr h="537226">
                <a:tc rowSpan="3">
                  <a:txBody>
                    <a:bodyPr/>
                    <a:lstStyle/>
                    <a:p>
                      <a:pPr algn="ctr"/>
                      <a:r>
                        <a:rPr kumimoji="1" lang="ja-JP" altLang="en-US" sz="1050"/>
                        <a:t>研究開発項目１</a:t>
                      </a:r>
                      <a:endParaRPr kumimoji="1" lang="en-US" altLang="ja-JP" sz="1050"/>
                    </a:p>
                    <a:p>
                      <a:pPr algn="ctr"/>
                      <a:r>
                        <a:rPr kumimoji="1" lang="ja-JP" altLang="en-US" sz="1050"/>
                        <a:t>●●技術</a:t>
                      </a:r>
                      <a:endParaRPr kumimoji="1" lang="en-US" altLang="ja-JP" sz="1050"/>
                    </a:p>
                    <a:p>
                      <a:pPr algn="ctr"/>
                      <a:r>
                        <a:rPr kumimoji="1" lang="ja-JP" altLang="en-US" sz="1050"/>
                        <a:t>○○社</a:t>
                      </a:r>
                      <a:endParaRPr kumimoji="1" lang="en-US" altLang="ja-JP" sz="1050"/>
                    </a:p>
                    <a:p>
                      <a:pPr algn="ctr"/>
                      <a:r>
                        <a:rPr kumimoji="1" lang="ja-JP" altLang="en-US" sz="1050"/>
                        <a:t>（●億円）</a:t>
                      </a:r>
                    </a:p>
                  </a:txBody>
                  <a:tcPr anchor="ctr"/>
                </a:tc>
                <a:tc>
                  <a:txBody>
                    <a:bodyPr/>
                    <a:lstStyle/>
                    <a:p>
                      <a:pPr algn="ctr"/>
                      <a:r>
                        <a:rPr kumimoji="1" lang="ja-JP" altLang="en-US" sz="1050"/>
                        <a:t>研究開発</a:t>
                      </a:r>
                      <a:endParaRPr kumimoji="1" lang="en-US" altLang="ja-JP" sz="1050"/>
                    </a:p>
                    <a:p>
                      <a:pPr algn="ctr"/>
                      <a:r>
                        <a:rPr kumimoji="1" lang="ja-JP" altLang="en-US" sz="600"/>
                        <a:t>（官民双方負担）</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tcPr>
                </a:tc>
                <a:tc>
                  <a:txBody>
                    <a:bodyPr/>
                    <a:lstStyle/>
                    <a:p>
                      <a:pPr algn="ctr"/>
                      <a:endParaRPr kumimoji="1" lang="ja-JP" altLang="en-US" sz="105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tc>
                <a:extLst>
                  <a:ext uri="{0D108BD9-81ED-4DB2-BD59-A6C34878D82A}">
                    <a16:rowId xmlns:a16="http://schemas.microsoft.com/office/drawing/2014/main" val="2827741193"/>
                  </a:ext>
                </a:extLst>
              </a:tr>
              <a:tr h="537226">
                <a:tc vMerge="1">
                  <a:txBody>
                    <a:bodyPr/>
                    <a:lstStyle/>
                    <a:p>
                      <a:pPr algn="ctr"/>
                      <a:endParaRPr kumimoji="1" lang="ja-JP" altLang="en-US" sz="1050"/>
                    </a:p>
                  </a:txBody>
                  <a:tcPr anchor="ctr"/>
                </a:tc>
                <a:tc>
                  <a:txBody>
                    <a:bodyPr/>
                    <a:lstStyle/>
                    <a:p>
                      <a:pPr algn="ctr"/>
                      <a:r>
                        <a:rPr kumimoji="1" lang="ja-JP" altLang="en-US" sz="1050"/>
                        <a:t>製品開発</a:t>
                      </a:r>
                      <a:r>
                        <a:rPr kumimoji="1" lang="ja-JP" altLang="en-US" sz="900"/>
                        <a:t>（民負担）</a:t>
                      </a:r>
                      <a:endParaRPr kumimoji="1" lang="ja-JP" altLang="en-US" sz="1050"/>
                    </a:p>
                  </a:txBody>
                  <a:tcPr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solidFill>
                      <a:schemeClr val="accent1">
                        <a:lumMod val="20000"/>
                        <a:lumOff val="80000"/>
                      </a:schemeClr>
                    </a:solidFill>
                  </a:tcPr>
                </a:tc>
                <a:extLst>
                  <a:ext uri="{0D108BD9-81ED-4DB2-BD59-A6C34878D82A}">
                    <a16:rowId xmlns:a16="http://schemas.microsoft.com/office/drawing/2014/main" val="2319046174"/>
                  </a:ext>
                </a:extLst>
              </a:tr>
              <a:tr h="537226">
                <a:tc vMerge="1">
                  <a:txBody>
                    <a:bodyPr/>
                    <a:lstStyle/>
                    <a:p>
                      <a:pPr algn="ctr"/>
                      <a:endParaRPr kumimoji="1" lang="ja-JP" altLang="en-US" sz="1050"/>
                    </a:p>
                  </a:txBody>
                  <a:tcPr anchor="ctr"/>
                </a:tc>
                <a:tc>
                  <a:txBody>
                    <a:bodyPr/>
                    <a:lstStyle/>
                    <a:p>
                      <a:pPr algn="ctr"/>
                      <a:r>
                        <a:rPr kumimoji="1" lang="ja-JP" altLang="en-US" sz="900"/>
                        <a:t>商用化活動</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solidFill>
                      <a:schemeClr val="accent1">
                        <a:lumMod val="40000"/>
                        <a:lumOff val="60000"/>
                      </a:schemeClr>
                    </a:solidFill>
                  </a:tcPr>
                </a:tc>
                <a:extLst>
                  <a:ext uri="{0D108BD9-81ED-4DB2-BD59-A6C34878D82A}">
                    <a16:rowId xmlns:a16="http://schemas.microsoft.com/office/drawing/2014/main" val="1490923283"/>
                  </a:ext>
                </a:extLst>
              </a:tr>
              <a:tr h="537226">
                <a:tc rowSpan="3">
                  <a:txBody>
                    <a:bodyPr/>
                    <a:lstStyle/>
                    <a:p>
                      <a:pPr algn="ctr"/>
                      <a:r>
                        <a:rPr kumimoji="1" lang="ja-JP" altLang="en-US" sz="1050" dirty="0"/>
                        <a:t>研究開発項目２</a:t>
                      </a:r>
                      <a:endParaRPr kumimoji="1" lang="en-US" altLang="ja-JP" sz="1050"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○○社</a:t>
                      </a:r>
                      <a:endParaRPr kumimoji="1" lang="en-US" altLang="ja-JP" sz="1050" dirty="0"/>
                    </a:p>
                    <a:p>
                      <a:pPr algn="ctr"/>
                      <a:r>
                        <a:rPr kumimoji="1" lang="ja-JP" altLang="en-US" sz="1050" dirty="0"/>
                        <a:t>●●技術</a:t>
                      </a:r>
                      <a:endParaRPr kumimoji="1" lang="en-US" altLang="ja-JP" sz="1050"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（●億円）</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n-lt"/>
                          <a:ea typeface="+mn-ea"/>
                          <a:cs typeface="+mn-cs"/>
                        </a:rPr>
                        <a:t>研究開発</a:t>
                      </a:r>
                      <a:endParaRPr kumimoji="1" lang="en-US" altLang="ja-JP" sz="1050" b="0" i="0" u="none" strike="noStrike" kern="1200" cap="none" spc="0" normalizeH="0" baseline="0" noProof="0">
                        <a:ln>
                          <a:noFill/>
                        </a:ln>
                        <a:solidFill>
                          <a:prstClr val="black"/>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a:ln>
                            <a:noFill/>
                          </a:ln>
                          <a:solidFill>
                            <a:prstClr val="black"/>
                          </a:solidFill>
                          <a:effectLst/>
                          <a:uLnTx/>
                          <a:uFillTx/>
                          <a:latin typeface="+mn-lt"/>
                          <a:ea typeface="+mn-ea"/>
                          <a:cs typeface="+mn-cs"/>
                        </a:rPr>
                        <a:t>（官民双方負担）</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tcPr>
                </a:tc>
                <a:tc>
                  <a:txBody>
                    <a:bodyPr/>
                    <a:lstStyle/>
                    <a:p>
                      <a:pPr algn="ctr"/>
                      <a:endParaRPr kumimoji="1" lang="ja-JP" altLang="en-US" sz="105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tc>
                <a:extLst>
                  <a:ext uri="{0D108BD9-81ED-4DB2-BD59-A6C34878D82A}">
                    <a16:rowId xmlns:a16="http://schemas.microsoft.com/office/drawing/2014/main" val="643889375"/>
                  </a:ext>
                </a:extLst>
              </a:tr>
              <a:tr h="537226">
                <a:tc vMerge="1">
                  <a:txBody>
                    <a:bodyPr/>
                    <a:lstStyle/>
                    <a:p>
                      <a:pPr algn="ctr"/>
                      <a:endParaRPr kumimoji="1" lang="ja-JP" altLang="en-US" sz="105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n-lt"/>
                          <a:ea typeface="+mn-ea"/>
                          <a:cs typeface="+mn-cs"/>
                        </a:rPr>
                        <a:t>製品開発</a:t>
                      </a:r>
                      <a:r>
                        <a:rPr kumimoji="1" lang="ja-JP" altLang="en-US" sz="900" b="0" i="0" u="none" strike="noStrike" kern="1200" cap="none" spc="0" normalizeH="0" baseline="0" noProof="0">
                          <a:ln>
                            <a:noFill/>
                          </a:ln>
                          <a:solidFill>
                            <a:prstClr val="black"/>
                          </a:solidFill>
                          <a:effectLst/>
                          <a:uLnTx/>
                          <a:uFillTx/>
                          <a:latin typeface="+mn-lt"/>
                          <a:ea typeface="+mn-ea"/>
                          <a:cs typeface="+mn-cs"/>
                        </a:rPr>
                        <a:t>（民負担）</a:t>
                      </a:r>
                      <a:endParaRPr kumimoji="1" lang="ja-JP" altLang="en-US" sz="1050" b="0" i="0" u="none" strike="noStrike" kern="1200" cap="none" spc="0" normalizeH="0" baseline="0" noProof="0">
                        <a:ln>
                          <a:noFill/>
                        </a:ln>
                        <a:solidFill>
                          <a:prstClr val="black"/>
                        </a:solidFill>
                        <a:effectLst/>
                        <a:uLnTx/>
                        <a:uFillTx/>
                        <a:latin typeface="+mn-lt"/>
                        <a:ea typeface="+mn-ea"/>
                        <a:cs typeface="+mn-cs"/>
                      </a:endParaRPr>
                    </a:p>
                  </a:txBody>
                  <a:tcPr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solidFill>
                      <a:schemeClr val="accent1">
                        <a:lumMod val="20000"/>
                        <a:lumOff val="80000"/>
                      </a:schemeClr>
                    </a:solidFill>
                  </a:tcPr>
                </a:tc>
                <a:extLst>
                  <a:ext uri="{0D108BD9-81ED-4DB2-BD59-A6C34878D82A}">
                    <a16:rowId xmlns:a16="http://schemas.microsoft.com/office/drawing/2014/main" val="653276883"/>
                  </a:ext>
                </a:extLst>
              </a:tr>
              <a:tr h="537226">
                <a:tc vMerge="1">
                  <a:txBody>
                    <a:bodyPr/>
                    <a:lstStyle/>
                    <a:p>
                      <a:pPr algn="ctr"/>
                      <a:endParaRPr kumimoji="1" lang="ja-JP" altLang="en-US" sz="1050"/>
                    </a:p>
                  </a:txBody>
                  <a:tcPr anchor="ctr"/>
                </a:tc>
                <a:tc>
                  <a:txBody>
                    <a:bodyPr/>
                    <a:lstStyle/>
                    <a:p>
                      <a:pPr algn="ctr"/>
                      <a:r>
                        <a:rPr kumimoji="1" lang="ja-JP" altLang="en-US" sz="900"/>
                        <a:t>商用化活動</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solidFill>
                      <a:schemeClr val="accent1">
                        <a:lumMod val="40000"/>
                        <a:lumOff val="60000"/>
                      </a:schemeClr>
                    </a:solidFill>
                  </a:tcPr>
                </a:tc>
                <a:tc>
                  <a:txBody>
                    <a:bodyPr/>
                    <a:lstStyle/>
                    <a:p>
                      <a:pPr algn="ctr"/>
                      <a:endParaRPr kumimoji="1" lang="ja-JP" altLang="en-US" sz="1050" dirty="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solidFill>
                      <a:schemeClr val="accent1">
                        <a:lumMod val="40000"/>
                        <a:lumOff val="60000"/>
                      </a:schemeClr>
                    </a:solidFill>
                  </a:tcPr>
                </a:tc>
                <a:extLst>
                  <a:ext uri="{0D108BD9-81ED-4DB2-BD59-A6C34878D82A}">
                    <a16:rowId xmlns:a16="http://schemas.microsoft.com/office/drawing/2014/main" val="1605840147"/>
                  </a:ext>
                </a:extLst>
              </a:tr>
              <a:tr h="537226">
                <a:tc rowSpan="3">
                  <a:txBody>
                    <a:bodyPr/>
                    <a:lstStyle/>
                    <a:p>
                      <a:pPr algn="ctr"/>
                      <a:r>
                        <a:rPr kumimoji="1" lang="ja-JP" altLang="en-US" sz="1050"/>
                        <a:t>研究開発項目３</a:t>
                      </a:r>
                      <a:endParaRPr kumimoji="1" lang="en-US" altLang="ja-JP" sz="105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t>○○社</a:t>
                      </a:r>
                      <a:endParaRPr kumimoji="1" lang="en-US" altLang="ja-JP" sz="1050"/>
                    </a:p>
                    <a:p>
                      <a:pPr algn="ctr"/>
                      <a:r>
                        <a:rPr kumimoji="1" lang="ja-JP" altLang="en-US" sz="1050"/>
                        <a:t>●●技術</a:t>
                      </a:r>
                      <a:endParaRPr kumimoji="1" lang="en-US" altLang="ja-JP" sz="105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t>（●億円）</a:t>
                      </a:r>
                    </a:p>
                  </a:txBody>
                  <a:tcPr anchor="ctr">
                    <a:lnB w="28575"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n-lt"/>
                          <a:ea typeface="+mn-ea"/>
                          <a:cs typeface="+mn-cs"/>
                        </a:rPr>
                        <a:t>研究開発</a:t>
                      </a:r>
                      <a:endParaRPr kumimoji="1" lang="en-US" altLang="ja-JP" sz="1050" b="0" i="0" u="none" strike="noStrike" kern="1200" cap="none" spc="0" normalizeH="0" baseline="0" noProof="0">
                        <a:ln>
                          <a:noFill/>
                        </a:ln>
                        <a:solidFill>
                          <a:prstClr val="black"/>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a:ln>
                            <a:noFill/>
                          </a:ln>
                          <a:solidFill>
                            <a:prstClr val="black"/>
                          </a:solidFill>
                          <a:effectLst/>
                          <a:uLnTx/>
                          <a:uFillTx/>
                          <a:latin typeface="+mn-lt"/>
                          <a:ea typeface="+mn-ea"/>
                          <a:cs typeface="+mn-cs"/>
                        </a:rPr>
                        <a:t>（官民双方負担）</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tcPr>
                </a:tc>
                <a:tc>
                  <a:txBody>
                    <a:bodyPr/>
                    <a:lstStyle/>
                    <a:p>
                      <a:pPr algn="ctr"/>
                      <a:endParaRPr kumimoji="1" lang="ja-JP" altLang="en-US" sz="1050" dirty="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tc>
                <a:extLst>
                  <a:ext uri="{0D108BD9-81ED-4DB2-BD59-A6C34878D82A}">
                    <a16:rowId xmlns:a16="http://schemas.microsoft.com/office/drawing/2014/main" val="1360354855"/>
                  </a:ext>
                </a:extLst>
              </a:tr>
              <a:tr h="537226">
                <a:tc vMerge="1">
                  <a:txBody>
                    <a:bodyPr/>
                    <a:lstStyle/>
                    <a:p>
                      <a:pPr algn="ctr"/>
                      <a:endParaRPr kumimoji="1" lang="ja-JP" altLang="en-US" sz="105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n-lt"/>
                          <a:ea typeface="+mn-ea"/>
                          <a:cs typeface="+mn-cs"/>
                        </a:rPr>
                        <a:t>製品開発</a:t>
                      </a:r>
                      <a:r>
                        <a:rPr kumimoji="1" lang="ja-JP" altLang="en-US" sz="900" b="0" i="0" u="none" strike="noStrike" kern="1200" cap="none" spc="0" normalizeH="0" baseline="0" noProof="0">
                          <a:ln>
                            <a:noFill/>
                          </a:ln>
                          <a:solidFill>
                            <a:prstClr val="black"/>
                          </a:solidFill>
                          <a:effectLst/>
                          <a:uLnTx/>
                          <a:uFillTx/>
                          <a:latin typeface="+mn-lt"/>
                          <a:ea typeface="+mn-ea"/>
                          <a:cs typeface="+mn-cs"/>
                        </a:rPr>
                        <a:t>（民負担）</a:t>
                      </a:r>
                      <a:endParaRPr kumimoji="1" lang="ja-JP" altLang="en-US" sz="1050" b="0" i="0" u="none" strike="noStrike" kern="1200" cap="none" spc="0" normalizeH="0" baseline="0" noProof="0">
                        <a:ln>
                          <a:noFill/>
                        </a:ln>
                        <a:solidFill>
                          <a:prstClr val="black"/>
                        </a:solidFill>
                        <a:effectLst/>
                        <a:uLnTx/>
                        <a:uFillTx/>
                        <a:latin typeface="+mn-lt"/>
                        <a:ea typeface="+mn-ea"/>
                        <a:cs typeface="+mn-cs"/>
                      </a:endParaRPr>
                    </a:p>
                  </a:txBody>
                  <a:tcPr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a:endParaRPr kumimoji="1" lang="ja-JP" altLang="en-US" sz="1050" dirty="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solidFill>
                      <a:schemeClr val="accent1">
                        <a:lumMod val="20000"/>
                        <a:lumOff val="80000"/>
                      </a:schemeClr>
                    </a:solidFill>
                  </a:tcPr>
                </a:tc>
                <a:extLst>
                  <a:ext uri="{0D108BD9-81ED-4DB2-BD59-A6C34878D82A}">
                    <a16:rowId xmlns:a16="http://schemas.microsoft.com/office/drawing/2014/main" val="3033374139"/>
                  </a:ext>
                </a:extLst>
              </a:tr>
              <a:tr h="537226">
                <a:tc vMerge="1">
                  <a:txBody>
                    <a:bodyPr/>
                    <a:lstStyle/>
                    <a:p>
                      <a:pPr algn="ctr"/>
                      <a:endParaRPr kumimoji="1" lang="ja-JP" altLang="en-US" sz="1050"/>
                    </a:p>
                  </a:txBody>
                  <a:tcPr anchor="ctr"/>
                </a:tc>
                <a:tc>
                  <a:txBody>
                    <a:bodyPr/>
                    <a:lstStyle/>
                    <a:p>
                      <a:pPr algn="ctr"/>
                      <a:r>
                        <a:rPr kumimoji="1" lang="ja-JP" altLang="en-US" sz="900"/>
                        <a:t>商用化活動</a:t>
                      </a:r>
                    </a:p>
                  </a:txBody>
                  <a:tcPr anchor="ct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dirty="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B w="28575"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59030935"/>
                  </a:ext>
                </a:extLst>
              </a:tr>
              <a:tr h="355259">
                <a:tc>
                  <a:txBody>
                    <a:bodyPr/>
                    <a:lstStyle/>
                    <a:p>
                      <a:pPr algn="ctr"/>
                      <a:endParaRPr kumimoji="1" lang="ja-JP" altLang="en-US" sz="1050"/>
                    </a:p>
                  </a:txBody>
                  <a:tcPr anchor="ctr">
                    <a:lnT w="28575" cap="flat" cmpd="sng" algn="ctr">
                      <a:solidFill>
                        <a:schemeClr val="tx1"/>
                      </a:solidFill>
                      <a:prstDash val="solid"/>
                      <a:round/>
                      <a:headEnd type="none" w="med" len="med"/>
                      <a:tailEnd type="none" w="med" len="med"/>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n-lt"/>
                          <a:ea typeface="+mn-ea"/>
                          <a:cs typeface="+mn-cs"/>
                        </a:rPr>
                        <a:t>研究開発</a:t>
                      </a:r>
                      <a:endParaRPr kumimoji="1" lang="en-US" altLang="ja-JP" sz="1050" b="0" i="0" u="none" strike="noStrike" kern="1200" cap="none" spc="0" normalizeH="0" baseline="0" noProof="0" dirty="0">
                        <a:ln>
                          <a:noFill/>
                        </a:ln>
                        <a:solidFill>
                          <a:prstClr val="black"/>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mn-lt"/>
                          <a:ea typeface="+mn-ea"/>
                          <a:cs typeface="+mn-cs"/>
                        </a:rPr>
                        <a:t>（官民双方負担）</a:t>
                      </a:r>
                    </a:p>
                  </a:txBody>
                  <a:tcPr anchor="ctr">
                    <a:lnT w="28575" cap="flat" cmpd="sng" algn="ctr">
                      <a:solidFill>
                        <a:schemeClr val="tx1"/>
                      </a:solidFill>
                      <a:prstDash val="solid"/>
                      <a:round/>
                      <a:headEnd type="none" w="med" len="med"/>
                      <a:tailEnd type="none" w="med" len="med"/>
                    </a:lnT>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bg1"/>
                    </a:solidFill>
                  </a:tcPr>
                </a:tc>
                <a:tc gridSpan="2">
                  <a:txBody>
                    <a:bodyPr/>
                    <a:lstStyle/>
                    <a:p>
                      <a:pPr algn="ctr"/>
                      <a:r>
                        <a:rPr kumimoji="1" lang="ja-JP" altLang="en-US" sz="1050" dirty="0"/>
                        <a:t>●億円</a:t>
                      </a:r>
                    </a:p>
                  </a:txBody>
                  <a:tcPr anchor="ct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hMerge="1">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t>●億円</a:t>
                      </a:r>
                    </a:p>
                  </a:txBody>
                  <a:tcPr anchor="ctr">
                    <a:lnT w="28575" cap="flat" cmpd="sng" algn="ctr">
                      <a:solidFill>
                        <a:schemeClr val="tx1"/>
                      </a:solidFill>
                      <a:prstDash val="solid"/>
                      <a:round/>
                      <a:headEnd type="none" w="med" len="med"/>
                      <a:tailEnd type="none" w="med" len="med"/>
                    </a:lnT>
                    <a:solidFill>
                      <a:schemeClr val="bg1"/>
                    </a:solidFill>
                  </a:tcPr>
                </a:tc>
                <a:tc hMerge="1">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t>●億円</a:t>
                      </a:r>
                    </a:p>
                  </a:txBody>
                  <a:tcPr anchor="ctr">
                    <a:lnT w="28575" cap="flat" cmpd="sng" algn="ctr">
                      <a:solidFill>
                        <a:schemeClr val="tx1"/>
                      </a:solidFill>
                      <a:prstDash val="solid"/>
                      <a:round/>
                      <a:headEnd type="none" w="med" len="med"/>
                      <a:tailEnd type="none" w="med" len="med"/>
                    </a:lnT>
                    <a:solidFill>
                      <a:schemeClr val="bg1"/>
                    </a:solidFill>
                  </a:tcPr>
                </a:tc>
                <a:tc hMerge="1">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t>●億円</a:t>
                      </a:r>
                    </a:p>
                  </a:txBody>
                  <a:tcPr anchor="ctr">
                    <a:lnT w="28575" cap="flat" cmpd="sng" algn="ctr">
                      <a:solidFill>
                        <a:schemeClr val="tx1"/>
                      </a:solidFill>
                      <a:prstDash val="solid"/>
                      <a:round/>
                      <a:headEnd type="none" w="med" len="med"/>
                      <a:tailEnd type="none" w="med" len="med"/>
                    </a:lnT>
                    <a:solidFill>
                      <a:schemeClr val="bg1"/>
                    </a:solidFill>
                  </a:tcPr>
                </a:tc>
                <a:tc hMerge="1">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t>●億円</a:t>
                      </a:r>
                    </a:p>
                  </a:txBody>
                  <a:tcPr anchor="ctr">
                    <a:lnT w="28575" cap="flat" cmpd="sng" algn="ctr">
                      <a:solidFill>
                        <a:schemeClr val="tx1"/>
                      </a:solidFill>
                      <a:prstDash val="solid"/>
                      <a:round/>
                      <a:headEnd type="none" w="med" len="med"/>
                      <a:tailEnd type="none" w="med" len="med"/>
                    </a:lnT>
                    <a:solidFill>
                      <a:schemeClr val="bg1"/>
                    </a:solidFill>
                  </a:tcPr>
                </a:tc>
                <a:tc hMerge="1">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T w="28575" cap="flat" cmpd="sng" algn="ctr">
                      <a:solidFill>
                        <a:schemeClr val="tx1"/>
                      </a:solidFill>
                      <a:prstDash val="solid"/>
                      <a:round/>
                      <a:headEnd type="none" w="med" len="med"/>
                      <a:tailEnd type="none" w="med" len="med"/>
                    </a:lnT>
                    <a:solidFill>
                      <a:schemeClr val="bg1"/>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T w="28575" cap="flat" cmpd="sng" algn="ctr">
                      <a:solidFill>
                        <a:schemeClr val="tx1"/>
                      </a:solidFill>
                      <a:prstDash val="solid"/>
                      <a:round/>
                      <a:headEnd type="none" w="med" len="med"/>
                      <a:tailEnd type="none" w="med" len="med"/>
                    </a:lnT>
                    <a:solidFill>
                      <a:schemeClr val="bg1"/>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T w="28575" cap="flat" cmpd="sng" algn="ctr">
                      <a:solidFill>
                        <a:schemeClr val="tx1"/>
                      </a:solidFill>
                      <a:prstDash val="solid"/>
                      <a:round/>
                      <a:headEnd type="none" w="med" len="med"/>
                      <a:tailEnd type="none" w="med" len="med"/>
                    </a:lnT>
                    <a:solidFill>
                      <a:schemeClr val="bg1"/>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a:txBody>
                    <a:bodyPr/>
                    <a:lstStyle/>
                    <a:p>
                      <a:pPr algn="ctr"/>
                      <a:endParaRPr kumimoji="1" lang="ja-JP" altLang="en-US" sz="1050" dirty="0"/>
                    </a:p>
                  </a:txBody>
                  <a:tcPr anchor="ctr">
                    <a:lnT w="28575"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3058008736"/>
                  </a:ext>
                </a:extLst>
              </a:tr>
            </a:tbl>
          </a:graphicData>
        </a:graphic>
      </p:graphicFrame>
      <p:cxnSp>
        <p:nvCxnSpPr>
          <p:cNvPr id="152" name="直線矢印コネクタ 158">
            <a:extLst>
              <a:ext uri="{FF2B5EF4-FFF2-40B4-BE49-F238E27FC236}">
                <a16:creationId xmlns:a16="http://schemas.microsoft.com/office/drawing/2014/main" id="{2AF29B76-77F8-1C8E-59CF-67982E95C56A}"/>
              </a:ext>
            </a:extLst>
          </p:cNvPr>
          <p:cNvCxnSpPr>
            <a:cxnSpLocks/>
          </p:cNvCxnSpPr>
          <p:nvPr/>
        </p:nvCxnSpPr>
        <p:spPr>
          <a:xfrm>
            <a:off x="4189667" y="1382947"/>
            <a:ext cx="335047"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53" name="テキスト ボックス 216">
            <a:extLst>
              <a:ext uri="{FF2B5EF4-FFF2-40B4-BE49-F238E27FC236}">
                <a16:creationId xmlns:a16="http://schemas.microsoft.com/office/drawing/2014/main" id="{27C72341-99B6-3AF5-94DF-DEBAC0FF5DDD}"/>
              </a:ext>
            </a:extLst>
          </p:cNvPr>
          <p:cNvSpPr txBox="1"/>
          <p:nvPr/>
        </p:nvSpPr>
        <p:spPr>
          <a:xfrm>
            <a:off x="3935394" y="1123855"/>
            <a:ext cx="692227" cy="20628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基本検討</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155" name="直線矢印コネクタ 158">
            <a:extLst>
              <a:ext uri="{FF2B5EF4-FFF2-40B4-BE49-F238E27FC236}">
                <a16:creationId xmlns:a16="http://schemas.microsoft.com/office/drawing/2014/main" id="{1AAFF780-692D-6050-9A14-FC4D25432494}"/>
              </a:ext>
            </a:extLst>
          </p:cNvPr>
          <p:cNvCxnSpPr>
            <a:cxnSpLocks/>
          </p:cNvCxnSpPr>
          <p:nvPr/>
        </p:nvCxnSpPr>
        <p:spPr>
          <a:xfrm>
            <a:off x="4502298" y="1382759"/>
            <a:ext cx="790233"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56" name="テキスト ボックス 216">
            <a:extLst>
              <a:ext uri="{FF2B5EF4-FFF2-40B4-BE49-F238E27FC236}">
                <a16:creationId xmlns:a16="http://schemas.microsoft.com/office/drawing/2014/main" id="{5248BB0C-813C-5241-8DE3-48286CB9C37F}"/>
              </a:ext>
            </a:extLst>
          </p:cNvPr>
          <p:cNvSpPr txBox="1"/>
          <p:nvPr/>
        </p:nvSpPr>
        <p:spPr>
          <a:xfrm>
            <a:off x="4474377" y="1130647"/>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試作</a:t>
            </a:r>
            <a:r>
              <a:rPr kumimoji="0" lang="en-US" altLang="ja-JP" sz="900" b="0" i="1" u="none" strike="noStrike" kern="0" cap="none" spc="0" normalizeH="0" baseline="0" noProof="0">
                <a:ln>
                  <a:noFill/>
                </a:ln>
                <a:solidFill>
                  <a:srgbClr val="005298"/>
                </a:solidFill>
                <a:effectLst/>
                <a:uLnTx/>
                <a:uFillTx/>
                <a:latin typeface="+mn-ea"/>
                <a:cs typeface="+mn-cs"/>
              </a:rPr>
              <a:t>/</a:t>
            </a:r>
            <a:r>
              <a:rPr kumimoji="0" lang="ja-JP" altLang="en-US" sz="900" b="0" i="1" u="none" strike="noStrike" kern="0" cap="none" spc="0" normalizeH="0" baseline="0" noProof="0">
                <a:ln>
                  <a:noFill/>
                </a:ln>
                <a:solidFill>
                  <a:srgbClr val="005298"/>
                </a:solidFill>
                <a:effectLst/>
                <a:uLnTx/>
                <a:uFillTx/>
                <a:latin typeface="+mn-ea"/>
                <a:cs typeface="+mn-cs"/>
              </a:rPr>
              <a:t>評価①</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158" name="直線矢印コネクタ 158">
            <a:extLst>
              <a:ext uri="{FF2B5EF4-FFF2-40B4-BE49-F238E27FC236}">
                <a16:creationId xmlns:a16="http://schemas.microsoft.com/office/drawing/2014/main" id="{EB38E3B9-7FBE-987C-B282-DA6C07EC744A}"/>
              </a:ext>
            </a:extLst>
          </p:cNvPr>
          <p:cNvCxnSpPr>
            <a:cxnSpLocks/>
          </p:cNvCxnSpPr>
          <p:nvPr/>
        </p:nvCxnSpPr>
        <p:spPr>
          <a:xfrm>
            <a:off x="5306491" y="1374037"/>
            <a:ext cx="80969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59" name="テキスト ボックス 216">
            <a:extLst>
              <a:ext uri="{FF2B5EF4-FFF2-40B4-BE49-F238E27FC236}">
                <a16:creationId xmlns:a16="http://schemas.microsoft.com/office/drawing/2014/main" id="{27436A25-38CC-D57F-A4C8-076F87401AFB}"/>
              </a:ext>
            </a:extLst>
          </p:cNvPr>
          <p:cNvSpPr txBox="1"/>
          <p:nvPr/>
        </p:nvSpPr>
        <p:spPr>
          <a:xfrm>
            <a:off x="5298532" y="1149845"/>
            <a:ext cx="817657" cy="15883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試作</a:t>
            </a:r>
            <a:r>
              <a:rPr kumimoji="0" lang="en-US" altLang="ja-JP" sz="900" b="0" i="1" u="none" strike="noStrike" kern="0" cap="none" spc="0" normalizeH="0" baseline="0" noProof="0">
                <a:ln>
                  <a:noFill/>
                </a:ln>
                <a:solidFill>
                  <a:srgbClr val="005298"/>
                </a:solidFill>
                <a:effectLst/>
                <a:uLnTx/>
                <a:uFillTx/>
                <a:latin typeface="+mn-ea"/>
                <a:cs typeface="+mn-cs"/>
              </a:rPr>
              <a:t>/</a:t>
            </a:r>
            <a:r>
              <a:rPr kumimoji="0" lang="ja-JP" altLang="en-US" sz="900" b="0" i="1" u="none" strike="noStrike" kern="0" cap="none" spc="0" normalizeH="0" baseline="0" noProof="0">
                <a:ln>
                  <a:noFill/>
                </a:ln>
                <a:solidFill>
                  <a:srgbClr val="005298"/>
                </a:solidFill>
                <a:effectLst/>
                <a:uLnTx/>
                <a:uFillTx/>
                <a:latin typeface="+mn-ea"/>
                <a:cs typeface="+mn-cs"/>
              </a:rPr>
              <a:t>評価②</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160" name="直線矢印コネクタ 158">
            <a:extLst>
              <a:ext uri="{FF2B5EF4-FFF2-40B4-BE49-F238E27FC236}">
                <a16:creationId xmlns:a16="http://schemas.microsoft.com/office/drawing/2014/main" id="{EEDD8564-79AB-91E2-3169-4FD9C79B1BE2}"/>
              </a:ext>
            </a:extLst>
          </p:cNvPr>
          <p:cNvCxnSpPr>
            <a:cxnSpLocks/>
          </p:cNvCxnSpPr>
          <p:nvPr/>
        </p:nvCxnSpPr>
        <p:spPr>
          <a:xfrm>
            <a:off x="6117779" y="1375779"/>
            <a:ext cx="80810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61" name="テキスト ボックス 216">
            <a:extLst>
              <a:ext uri="{FF2B5EF4-FFF2-40B4-BE49-F238E27FC236}">
                <a16:creationId xmlns:a16="http://schemas.microsoft.com/office/drawing/2014/main" id="{C4B31652-8729-0418-E135-B78DF56ED430}"/>
              </a:ext>
            </a:extLst>
          </p:cNvPr>
          <p:cNvSpPr txBox="1"/>
          <p:nvPr/>
        </p:nvSpPr>
        <p:spPr>
          <a:xfrm>
            <a:off x="6093294" y="1120042"/>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試作</a:t>
            </a:r>
            <a:r>
              <a:rPr kumimoji="0" lang="en-US" altLang="ja-JP" sz="900" b="0" i="1" u="none" strike="noStrike" kern="0" cap="none" spc="0" normalizeH="0" baseline="0" noProof="0">
                <a:ln>
                  <a:noFill/>
                </a:ln>
                <a:solidFill>
                  <a:srgbClr val="005298"/>
                </a:solidFill>
                <a:effectLst/>
                <a:uLnTx/>
                <a:uFillTx/>
                <a:latin typeface="+mn-ea"/>
                <a:cs typeface="+mn-cs"/>
              </a:rPr>
              <a:t>/</a:t>
            </a:r>
            <a:r>
              <a:rPr kumimoji="0" lang="ja-JP" altLang="en-US" sz="900" b="0" i="1" u="none" strike="noStrike" kern="0" cap="none" spc="0" normalizeH="0" baseline="0" noProof="0">
                <a:ln>
                  <a:noFill/>
                </a:ln>
                <a:solidFill>
                  <a:srgbClr val="005298"/>
                </a:solidFill>
                <a:effectLst/>
                <a:uLnTx/>
                <a:uFillTx/>
                <a:latin typeface="+mn-ea"/>
                <a:cs typeface="+mn-cs"/>
              </a:rPr>
              <a:t>評価③</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162" name="直線矢印コネクタ 158">
            <a:extLst>
              <a:ext uri="{FF2B5EF4-FFF2-40B4-BE49-F238E27FC236}">
                <a16:creationId xmlns:a16="http://schemas.microsoft.com/office/drawing/2014/main" id="{DE538D5F-DE7A-FE2A-986E-36C5E4FA9365}"/>
              </a:ext>
            </a:extLst>
          </p:cNvPr>
          <p:cNvCxnSpPr>
            <a:cxnSpLocks/>
          </p:cNvCxnSpPr>
          <p:nvPr/>
        </p:nvCxnSpPr>
        <p:spPr>
          <a:xfrm>
            <a:off x="6925887" y="1371558"/>
            <a:ext cx="82365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63" name="テキスト ボックス 216">
            <a:extLst>
              <a:ext uri="{FF2B5EF4-FFF2-40B4-BE49-F238E27FC236}">
                <a16:creationId xmlns:a16="http://schemas.microsoft.com/office/drawing/2014/main" id="{6A1B5179-A0E0-0BDC-04C9-C20028D54EE2}"/>
              </a:ext>
            </a:extLst>
          </p:cNvPr>
          <p:cNvSpPr txBox="1"/>
          <p:nvPr/>
        </p:nvSpPr>
        <p:spPr>
          <a:xfrm>
            <a:off x="6889523" y="1140434"/>
            <a:ext cx="915862" cy="15882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システム検証</a:t>
            </a:r>
            <a:endParaRPr kumimoji="0" lang="en-US" sz="900" b="0" i="1" u="none" strike="noStrike" kern="0" cap="none" spc="0" normalizeH="0" baseline="0" noProof="0">
              <a:ln>
                <a:noFill/>
              </a:ln>
              <a:solidFill>
                <a:srgbClr val="005298"/>
              </a:solidFill>
              <a:effectLst/>
              <a:uLnTx/>
              <a:uFillTx/>
              <a:latin typeface="+mn-ea"/>
              <a:cs typeface="+mn-cs"/>
            </a:endParaRPr>
          </a:p>
        </p:txBody>
      </p:sp>
      <p:sp>
        <p:nvSpPr>
          <p:cNvPr id="171" name="二等辺三角形 170">
            <a:extLst>
              <a:ext uri="{FF2B5EF4-FFF2-40B4-BE49-F238E27FC236}">
                <a16:creationId xmlns:a16="http://schemas.microsoft.com/office/drawing/2014/main" id="{AFDBC93F-C953-AEDB-74FB-FA060C989514}"/>
              </a:ext>
            </a:extLst>
          </p:cNvPr>
          <p:cNvSpPr/>
          <p:nvPr/>
        </p:nvSpPr>
        <p:spPr>
          <a:xfrm rot="10800000" flipV="1">
            <a:off x="6880707" y="1361337"/>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173" name="二等辺三角形 172">
            <a:extLst>
              <a:ext uri="{FF2B5EF4-FFF2-40B4-BE49-F238E27FC236}">
                <a16:creationId xmlns:a16="http://schemas.microsoft.com/office/drawing/2014/main" id="{E57F9E65-7CC9-D694-129D-28A896F641CF}"/>
              </a:ext>
            </a:extLst>
          </p:cNvPr>
          <p:cNvSpPr/>
          <p:nvPr/>
        </p:nvSpPr>
        <p:spPr>
          <a:xfrm rot="10800000" flipV="1">
            <a:off x="7695015" y="1361337"/>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117" name="四角形吹き出し 18">
            <a:extLst>
              <a:ext uri="{FF2B5EF4-FFF2-40B4-BE49-F238E27FC236}">
                <a16:creationId xmlns:a16="http://schemas.microsoft.com/office/drawing/2014/main" id="{D11DE955-50EF-97DF-E8B6-73AEFB29FBE3}"/>
              </a:ext>
            </a:extLst>
          </p:cNvPr>
          <p:cNvSpPr/>
          <p:nvPr/>
        </p:nvSpPr>
        <p:spPr>
          <a:xfrm>
            <a:off x="4975821" y="4428371"/>
            <a:ext cx="6616859" cy="1467603"/>
          </a:xfrm>
          <a:prstGeom prst="wedgeRectCallout">
            <a:avLst>
              <a:gd name="adj1" fmla="val -60150"/>
              <a:gd name="adj2" fmla="val 3975"/>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kern="0" dirty="0">
                <a:solidFill>
                  <a:schemeClr val="bg1"/>
                </a:solidFill>
                <a:latin typeface="+mn-ea"/>
              </a:rPr>
              <a:t>基金による研究開発開始を</a:t>
            </a:r>
            <a:r>
              <a:rPr kumimoji="0" lang="en-US" altLang="ja-JP" sz="1000" kern="0" dirty="0">
                <a:solidFill>
                  <a:schemeClr val="bg1"/>
                </a:solidFill>
                <a:latin typeface="+mn-ea"/>
              </a:rPr>
              <a:t>2026</a:t>
            </a:r>
            <a:r>
              <a:rPr kumimoji="0" lang="ja-JP" altLang="en-US" sz="1000" kern="0" dirty="0">
                <a:solidFill>
                  <a:schemeClr val="bg1"/>
                </a:solidFill>
                <a:latin typeface="+mn-ea"/>
              </a:rPr>
              <a:t>年度第</a:t>
            </a:r>
            <a:r>
              <a:rPr kumimoji="0" lang="en-US" altLang="ja-JP" sz="1000" kern="0" dirty="0">
                <a:solidFill>
                  <a:schemeClr val="bg1"/>
                </a:solidFill>
                <a:latin typeface="+mn-ea"/>
              </a:rPr>
              <a:t>3</a:t>
            </a:r>
            <a:r>
              <a:rPr kumimoji="0" lang="ja-JP" altLang="en-US" sz="1000" kern="0" dirty="0">
                <a:solidFill>
                  <a:schemeClr val="bg1"/>
                </a:solidFill>
                <a:latin typeface="+mn-ea"/>
              </a:rPr>
              <a:t>四半期とする</a:t>
            </a:r>
            <a:endParaRPr kumimoji="0" lang="en-US" altLang="ja-JP" sz="1000" kern="0" dirty="0">
              <a:solidFill>
                <a:schemeClr val="bg1"/>
              </a:solidFill>
              <a:latin typeface="+mn-ea"/>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kern="0" dirty="0">
                <a:solidFill>
                  <a:schemeClr val="bg1"/>
                </a:solidFill>
                <a:latin typeface="+mn-ea"/>
              </a:rPr>
              <a:t>研究開発内容ごとの実施スケジュールについて、製品開発、ネットワークへの導入などの社会実装までを含むロードマップをマイルストーンや</a:t>
            </a:r>
            <a:r>
              <a:rPr kumimoji="0" lang="en-US" altLang="ja-JP" sz="1000" kern="0" dirty="0">
                <a:solidFill>
                  <a:schemeClr val="bg1"/>
                </a:solidFill>
                <a:latin typeface="+mn-ea"/>
              </a:rPr>
              <a:t>TRL</a:t>
            </a:r>
            <a:r>
              <a:rPr kumimoji="0" lang="ja-JP" altLang="en-US" sz="1000" kern="0" dirty="0">
                <a:solidFill>
                  <a:schemeClr val="bg1"/>
                </a:solidFill>
                <a:latin typeface="+mn-ea"/>
              </a:rPr>
              <a:t>で記載する。研究開発終了後の実用化開発のほか研究開発後の商用リリース等の道筋も記載する</a:t>
            </a:r>
            <a:endParaRPr kumimoji="0" lang="en-US" altLang="ja-JP" sz="1000" kern="0" dirty="0">
              <a:solidFill>
                <a:schemeClr val="bg1"/>
              </a:solidFill>
              <a:latin typeface="+mn-ea"/>
            </a:endParaRPr>
          </a:p>
          <a:p>
            <a:pPr marL="171450" indent="-171450">
              <a:buFont typeface="Wingdings" panose="05000000000000000000" pitchFamily="2" charset="2"/>
              <a:buChar char="l"/>
              <a:defRPr/>
            </a:pPr>
            <a:r>
              <a:rPr kumimoji="0" lang="ja-JP" altLang="en-US" sz="1000" kern="0" dirty="0">
                <a:solidFill>
                  <a:schemeClr val="bg1"/>
                </a:solidFill>
                <a:latin typeface="+mn-ea"/>
              </a:rPr>
              <a:t>研究開発（官民双方負担）は研究開発項目、年度ごとの事業費を記載する</a:t>
            </a:r>
            <a:endParaRPr kumimoji="0" lang="en-US" altLang="ja-JP" sz="1000" kern="0" dirty="0">
              <a:solidFill>
                <a:schemeClr val="bg1"/>
              </a:solidFill>
              <a:latin typeface="+mn-ea"/>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schemeClr val="bg1"/>
                </a:solidFill>
                <a:effectLst/>
                <a:uLnTx/>
                <a:uFillTx/>
                <a:latin typeface="+mn-ea"/>
                <a:cs typeface="+mn-cs"/>
              </a:rPr>
              <a:t>想定される各研究技術の連携関係や成果の活用なども矢印等で</a:t>
            </a:r>
            <a:r>
              <a:rPr kumimoji="0" lang="ja-JP" altLang="en-US" sz="1000" kern="0" dirty="0">
                <a:solidFill>
                  <a:schemeClr val="bg1"/>
                </a:solidFill>
                <a:latin typeface="+mn-ea"/>
              </a:rPr>
              <a:t>記載する</a:t>
            </a:r>
            <a:endParaRPr kumimoji="0" lang="en-US" altLang="ja-JP" sz="1000" kern="0" dirty="0">
              <a:solidFill>
                <a:schemeClr val="bg1"/>
              </a:solidFill>
              <a:latin typeface="+mn-ea"/>
            </a:endParaRPr>
          </a:p>
          <a:p>
            <a:pPr marL="171450" lvl="0" indent="-171450">
              <a:buFont typeface="Wingdings" panose="05000000000000000000" pitchFamily="2" charset="2"/>
              <a:buChar char="l"/>
              <a:defRPr/>
            </a:pPr>
            <a:r>
              <a:rPr kumimoji="0" lang="ja-JP" altLang="en-US" sz="1000" kern="0" dirty="0">
                <a:solidFill>
                  <a:schemeClr val="bg1"/>
                </a:solidFill>
                <a:latin typeface="+mn-ea"/>
              </a:rPr>
              <a:t>社会実装・海外展開志向型戦略的プログラムにおいては、</a:t>
            </a:r>
            <a:r>
              <a:rPr kumimoji="0" lang="en-US" altLang="ja-JP" sz="1000" kern="0" dirty="0">
                <a:solidFill>
                  <a:schemeClr val="bg1"/>
                </a:solidFill>
                <a:latin typeface="+mn-ea"/>
              </a:rPr>
              <a:t>4</a:t>
            </a:r>
            <a:r>
              <a:rPr kumimoji="0" lang="ja-JP" altLang="en-US" sz="1000" kern="0" dirty="0">
                <a:solidFill>
                  <a:schemeClr val="bg1"/>
                </a:solidFill>
                <a:latin typeface="+mn-ea"/>
              </a:rPr>
              <a:t>年以内に</a:t>
            </a:r>
            <a:r>
              <a:rPr kumimoji="0" lang="en-US" altLang="ja-JP" sz="1000" kern="0" dirty="0">
                <a:solidFill>
                  <a:schemeClr val="bg1"/>
                </a:solidFill>
                <a:latin typeface="+mn-ea"/>
              </a:rPr>
              <a:t>TRL</a:t>
            </a:r>
            <a:r>
              <a:rPr kumimoji="0" lang="ja-JP" altLang="en-US" sz="1000" kern="0" dirty="0">
                <a:solidFill>
                  <a:schemeClr val="bg1"/>
                </a:solidFill>
                <a:latin typeface="+mn-ea"/>
              </a:rPr>
              <a:t>が概ね６、</a:t>
            </a:r>
            <a:r>
              <a:rPr kumimoji="0" lang="en-US" altLang="ja-JP" sz="1000" kern="0" dirty="0">
                <a:solidFill>
                  <a:schemeClr val="bg1"/>
                </a:solidFill>
                <a:latin typeface="+mn-ea"/>
              </a:rPr>
              <a:t>5</a:t>
            </a:r>
            <a:r>
              <a:rPr kumimoji="0" lang="ja-JP" altLang="en-US" sz="1000" kern="0" dirty="0">
                <a:solidFill>
                  <a:schemeClr val="bg1"/>
                </a:solidFill>
                <a:latin typeface="+mn-ea"/>
              </a:rPr>
              <a:t>年以内に</a:t>
            </a:r>
            <a:r>
              <a:rPr kumimoji="0" lang="en-US" altLang="ja-JP" sz="1000" kern="0" dirty="0">
                <a:solidFill>
                  <a:schemeClr val="bg1"/>
                </a:solidFill>
                <a:latin typeface="+mn-ea"/>
              </a:rPr>
              <a:t>TRL</a:t>
            </a:r>
            <a:r>
              <a:rPr kumimoji="0" lang="ja-JP" altLang="en-US" sz="1000" kern="0" dirty="0">
                <a:solidFill>
                  <a:schemeClr val="bg1"/>
                </a:solidFill>
                <a:latin typeface="+mn-ea"/>
              </a:rPr>
              <a:t>が概ね７に達する水準の研究開発を対象</a:t>
            </a:r>
            <a:endParaRPr kumimoji="0" lang="en-US" altLang="ja-JP" sz="1000" kern="0" dirty="0">
              <a:solidFill>
                <a:schemeClr val="bg1"/>
              </a:solidFill>
              <a:latin typeface="+mn-ea"/>
            </a:endParaRPr>
          </a:p>
        </p:txBody>
      </p:sp>
      <p:cxnSp>
        <p:nvCxnSpPr>
          <p:cNvPr id="174" name="直線矢印コネクタ 158">
            <a:extLst>
              <a:ext uri="{FF2B5EF4-FFF2-40B4-BE49-F238E27FC236}">
                <a16:creationId xmlns:a16="http://schemas.microsoft.com/office/drawing/2014/main" id="{E7B8768A-73F6-16AA-57B5-71393D235AC5}"/>
              </a:ext>
            </a:extLst>
          </p:cNvPr>
          <p:cNvCxnSpPr>
            <a:cxnSpLocks/>
          </p:cNvCxnSpPr>
          <p:nvPr/>
        </p:nvCxnSpPr>
        <p:spPr>
          <a:xfrm>
            <a:off x="4935315" y="1960646"/>
            <a:ext cx="790233"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75" name="テキスト ボックス 216">
            <a:extLst>
              <a:ext uri="{FF2B5EF4-FFF2-40B4-BE49-F238E27FC236}">
                <a16:creationId xmlns:a16="http://schemas.microsoft.com/office/drawing/2014/main" id="{8D45D2B4-D516-500E-D4BE-F94BBAFA3EAD}"/>
              </a:ext>
            </a:extLst>
          </p:cNvPr>
          <p:cNvSpPr txBox="1"/>
          <p:nvPr/>
        </p:nvSpPr>
        <p:spPr>
          <a:xfrm>
            <a:off x="4907394" y="1708534"/>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1" u="none" strike="noStrike" kern="0" cap="none" spc="0" normalizeH="0" baseline="0" noProof="0">
                <a:ln>
                  <a:noFill/>
                </a:ln>
                <a:solidFill>
                  <a:srgbClr val="005298"/>
                </a:solidFill>
                <a:effectLst/>
                <a:uLnTx/>
                <a:uFillTx/>
                <a:latin typeface="+mn-ea"/>
                <a:cs typeface="+mn-cs"/>
              </a:rPr>
              <a:t>実用化開発①</a:t>
            </a:r>
            <a:endParaRPr kumimoji="0" lang="en-US" sz="800" b="0" i="1" u="none" strike="noStrike" kern="0" cap="none" spc="0" normalizeH="0" baseline="0" noProof="0">
              <a:ln>
                <a:noFill/>
              </a:ln>
              <a:solidFill>
                <a:srgbClr val="005298"/>
              </a:solidFill>
              <a:effectLst/>
              <a:uLnTx/>
              <a:uFillTx/>
              <a:latin typeface="+mn-ea"/>
              <a:cs typeface="+mn-cs"/>
            </a:endParaRPr>
          </a:p>
        </p:txBody>
      </p:sp>
      <p:cxnSp>
        <p:nvCxnSpPr>
          <p:cNvPr id="176" name="直線矢印コネクタ 158">
            <a:extLst>
              <a:ext uri="{FF2B5EF4-FFF2-40B4-BE49-F238E27FC236}">
                <a16:creationId xmlns:a16="http://schemas.microsoft.com/office/drawing/2014/main" id="{17942313-0001-1E3F-19DA-7D370AF25F20}"/>
              </a:ext>
            </a:extLst>
          </p:cNvPr>
          <p:cNvCxnSpPr>
            <a:cxnSpLocks/>
          </p:cNvCxnSpPr>
          <p:nvPr/>
        </p:nvCxnSpPr>
        <p:spPr>
          <a:xfrm>
            <a:off x="5739508" y="1958904"/>
            <a:ext cx="80969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77" name="テキスト ボックス 216">
            <a:extLst>
              <a:ext uri="{FF2B5EF4-FFF2-40B4-BE49-F238E27FC236}">
                <a16:creationId xmlns:a16="http://schemas.microsoft.com/office/drawing/2014/main" id="{64C30557-5B10-77B5-FDAF-D78902D6F283}"/>
              </a:ext>
            </a:extLst>
          </p:cNvPr>
          <p:cNvSpPr txBox="1"/>
          <p:nvPr/>
        </p:nvSpPr>
        <p:spPr>
          <a:xfrm>
            <a:off x="5731549" y="1734712"/>
            <a:ext cx="817657" cy="15883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量産準備①</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178" name="直線矢印コネクタ 158">
            <a:extLst>
              <a:ext uri="{FF2B5EF4-FFF2-40B4-BE49-F238E27FC236}">
                <a16:creationId xmlns:a16="http://schemas.microsoft.com/office/drawing/2014/main" id="{4ACFAE52-F0F1-2335-8734-0AF7E4CC2599}"/>
              </a:ext>
            </a:extLst>
          </p:cNvPr>
          <p:cNvCxnSpPr>
            <a:cxnSpLocks/>
          </p:cNvCxnSpPr>
          <p:nvPr/>
        </p:nvCxnSpPr>
        <p:spPr>
          <a:xfrm>
            <a:off x="7350068" y="1960646"/>
            <a:ext cx="790233"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79" name="テキスト ボックス 216">
            <a:extLst>
              <a:ext uri="{FF2B5EF4-FFF2-40B4-BE49-F238E27FC236}">
                <a16:creationId xmlns:a16="http://schemas.microsoft.com/office/drawing/2014/main" id="{0F6DDE3B-D4F4-B48E-9F49-4AE3978B63DA}"/>
              </a:ext>
            </a:extLst>
          </p:cNvPr>
          <p:cNvSpPr txBox="1"/>
          <p:nvPr/>
        </p:nvSpPr>
        <p:spPr>
          <a:xfrm>
            <a:off x="7322147" y="1708534"/>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1" u="none" strike="noStrike" kern="0" cap="none" spc="0" normalizeH="0" baseline="0" noProof="0">
                <a:ln>
                  <a:noFill/>
                </a:ln>
                <a:solidFill>
                  <a:srgbClr val="005298"/>
                </a:solidFill>
                <a:effectLst/>
                <a:uLnTx/>
                <a:uFillTx/>
                <a:latin typeface="+mn-ea"/>
                <a:cs typeface="+mn-cs"/>
              </a:rPr>
              <a:t>実用化開発②</a:t>
            </a:r>
            <a:endParaRPr kumimoji="0" lang="en-US" sz="800" b="0" i="1" u="none" strike="noStrike" kern="0" cap="none" spc="0" normalizeH="0" baseline="0" noProof="0">
              <a:ln>
                <a:noFill/>
              </a:ln>
              <a:solidFill>
                <a:srgbClr val="005298"/>
              </a:solidFill>
              <a:effectLst/>
              <a:uLnTx/>
              <a:uFillTx/>
              <a:latin typeface="+mn-ea"/>
              <a:cs typeface="+mn-cs"/>
            </a:endParaRPr>
          </a:p>
        </p:txBody>
      </p:sp>
      <p:cxnSp>
        <p:nvCxnSpPr>
          <p:cNvPr id="180" name="直線矢印コネクタ 158">
            <a:extLst>
              <a:ext uri="{FF2B5EF4-FFF2-40B4-BE49-F238E27FC236}">
                <a16:creationId xmlns:a16="http://schemas.microsoft.com/office/drawing/2014/main" id="{5EB38D83-9A8D-05A4-7CA2-6910C3EFBEA3}"/>
              </a:ext>
            </a:extLst>
          </p:cNvPr>
          <p:cNvCxnSpPr>
            <a:cxnSpLocks/>
          </p:cNvCxnSpPr>
          <p:nvPr/>
        </p:nvCxnSpPr>
        <p:spPr>
          <a:xfrm>
            <a:off x="8154261" y="1958904"/>
            <a:ext cx="80969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81" name="テキスト ボックス 216">
            <a:extLst>
              <a:ext uri="{FF2B5EF4-FFF2-40B4-BE49-F238E27FC236}">
                <a16:creationId xmlns:a16="http://schemas.microsoft.com/office/drawing/2014/main" id="{4BC482AF-C211-EB91-9559-73FF5B6B1348}"/>
              </a:ext>
            </a:extLst>
          </p:cNvPr>
          <p:cNvSpPr txBox="1"/>
          <p:nvPr/>
        </p:nvSpPr>
        <p:spPr>
          <a:xfrm>
            <a:off x="8146302" y="1734712"/>
            <a:ext cx="817657" cy="15883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量産準備②</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182" name="直線矢印コネクタ 158">
            <a:extLst>
              <a:ext uri="{FF2B5EF4-FFF2-40B4-BE49-F238E27FC236}">
                <a16:creationId xmlns:a16="http://schemas.microsoft.com/office/drawing/2014/main" id="{0956D981-37B0-AEC8-B6B9-A9346C724E08}"/>
              </a:ext>
            </a:extLst>
          </p:cNvPr>
          <p:cNvCxnSpPr>
            <a:cxnSpLocks/>
          </p:cNvCxnSpPr>
          <p:nvPr/>
        </p:nvCxnSpPr>
        <p:spPr>
          <a:xfrm>
            <a:off x="6525017" y="2495081"/>
            <a:ext cx="1615284"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83" name="テキスト ボックス 216">
            <a:extLst>
              <a:ext uri="{FF2B5EF4-FFF2-40B4-BE49-F238E27FC236}">
                <a16:creationId xmlns:a16="http://schemas.microsoft.com/office/drawing/2014/main" id="{46458CD1-C9EE-4AC9-E15B-E2472805CECD}"/>
              </a:ext>
            </a:extLst>
          </p:cNvPr>
          <p:cNvSpPr txBox="1"/>
          <p:nvPr/>
        </p:nvSpPr>
        <p:spPr>
          <a:xfrm>
            <a:off x="6517058" y="2270889"/>
            <a:ext cx="1615281" cy="14169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商用リリース①</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185" name="直線矢印コネクタ 158">
            <a:extLst>
              <a:ext uri="{FF2B5EF4-FFF2-40B4-BE49-F238E27FC236}">
                <a16:creationId xmlns:a16="http://schemas.microsoft.com/office/drawing/2014/main" id="{9D8E256B-090B-9C82-65FD-8C43FC044ABA}"/>
              </a:ext>
            </a:extLst>
          </p:cNvPr>
          <p:cNvCxnSpPr>
            <a:cxnSpLocks/>
          </p:cNvCxnSpPr>
          <p:nvPr/>
        </p:nvCxnSpPr>
        <p:spPr>
          <a:xfrm>
            <a:off x="8961583" y="2495081"/>
            <a:ext cx="1615284"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86" name="テキスト ボックス 216">
            <a:extLst>
              <a:ext uri="{FF2B5EF4-FFF2-40B4-BE49-F238E27FC236}">
                <a16:creationId xmlns:a16="http://schemas.microsoft.com/office/drawing/2014/main" id="{D042E525-BCCA-1CD2-E268-3F4989299D6F}"/>
              </a:ext>
            </a:extLst>
          </p:cNvPr>
          <p:cNvSpPr txBox="1"/>
          <p:nvPr/>
        </p:nvSpPr>
        <p:spPr>
          <a:xfrm>
            <a:off x="8953624" y="2270889"/>
            <a:ext cx="1615281" cy="14169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商用リリース②</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16" name="直線矢印コネクタ 158">
            <a:extLst>
              <a:ext uri="{FF2B5EF4-FFF2-40B4-BE49-F238E27FC236}">
                <a16:creationId xmlns:a16="http://schemas.microsoft.com/office/drawing/2014/main" id="{7AD706BE-D322-33FE-1055-C927C6B43B7D}"/>
              </a:ext>
            </a:extLst>
          </p:cNvPr>
          <p:cNvCxnSpPr>
            <a:cxnSpLocks/>
          </p:cNvCxnSpPr>
          <p:nvPr/>
        </p:nvCxnSpPr>
        <p:spPr>
          <a:xfrm>
            <a:off x="4935315" y="1387829"/>
            <a:ext cx="123929" cy="357153"/>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cxnSp>
        <p:nvCxnSpPr>
          <p:cNvPr id="218" name="直線矢印コネクタ 158">
            <a:extLst>
              <a:ext uri="{FF2B5EF4-FFF2-40B4-BE49-F238E27FC236}">
                <a16:creationId xmlns:a16="http://schemas.microsoft.com/office/drawing/2014/main" id="{B2011BDF-4CA6-1C21-07C6-9CB5F93DD728}"/>
              </a:ext>
            </a:extLst>
          </p:cNvPr>
          <p:cNvCxnSpPr>
            <a:cxnSpLocks/>
          </p:cNvCxnSpPr>
          <p:nvPr/>
        </p:nvCxnSpPr>
        <p:spPr>
          <a:xfrm>
            <a:off x="6347117" y="1958904"/>
            <a:ext cx="230159" cy="455279"/>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cxnSp>
        <p:nvCxnSpPr>
          <p:cNvPr id="219" name="直線矢印コネクタ 158">
            <a:extLst>
              <a:ext uri="{FF2B5EF4-FFF2-40B4-BE49-F238E27FC236}">
                <a16:creationId xmlns:a16="http://schemas.microsoft.com/office/drawing/2014/main" id="{55E83D05-187B-2BA2-E07E-FADCF067254D}"/>
              </a:ext>
            </a:extLst>
          </p:cNvPr>
          <p:cNvCxnSpPr>
            <a:cxnSpLocks/>
          </p:cNvCxnSpPr>
          <p:nvPr/>
        </p:nvCxnSpPr>
        <p:spPr>
          <a:xfrm>
            <a:off x="7255514" y="1387829"/>
            <a:ext cx="154775" cy="389262"/>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cxnSp>
        <p:nvCxnSpPr>
          <p:cNvPr id="220" name="直線矢印コネクタ 158">
            <a:extLst>
              <a:ext uri="{FF2B5EF4-FFF2-40B4-BE49-F238E27FC236}">
                <a16:creationId xmlns:a16="http://schemas.microsoft.com/office/drawing/2014/main" id="{7FCA9D9E-2D8D-0484-B909-6A5D6D39E9CC}"/>
              </a:ext>
            </a:extLst>
          </p:cNvPr>
          <p:cNvCxnSpPr>
            <a:cxnSpLocks/>
          </p:cNvCxnSpPr>
          <p:nvPr/>
        </p:nvCxnSpPr>
        <p:spPr>
          <a:xfrm>
            <a:off x="8758751" y="1991013"/>
            <a:ext cx="169570" cy="455279"/>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sp>
        <p:nvSpPr>
          <p:cNvPr id="170" name="角丸四角形 224">
            <a:extLst>
              <a:ext uri="{FF2B5EF4-FFF2-40B4-BE49-F238E27FC236}">
                <a16:creationId xmlns:a16="http://schemas.microsoft.com/office/drawing/2014/main" id="{4BCEB89A-186E-2549-ED01-B0D921A61815}"/>
              </a:ext>
            </a:extLst>
          </p:cNvPr>
          <p:cNvSpPr/>
          <p:nvPr/>
        </p:nvSpPr>
        <p:spPr>
          <a:xfrm>
            <a:off x="6331277" y="1469337"/>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172" name="角丸四角形 224">
            <a:extLst>
              <a:ext uri="{FF2B5EF4-FFF2-40B4-BE49-F238E27FC236}">
                <a16:creationId xmlns:a16="http://schemas.microsoft.com/office/drawing/2014/main" id="{509D799C-A167-E91C-8719-0AD5753B5C83}"/>
              </a:ext>
            </a:extLst>
          </p:cNvPr>
          <p:cNvSpPr/>
          <p:nvPr/>
        </p:nvSpPr>
        <p:spPr>
          <a:xfrm>
            <a:off x="7612240" y="1469337"/>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cxnSp>
        <p:nvCxnSpPr>
          <p:cNvPr id="229" name="直線矢印コネクタ 158">
            <a:extLst>
              <a:ext uri="{FF2B5EF4-FFF2-40B4-BE49-F238E27FC236}">
                <a16:creationId xmlns:a16="http://schemas.microsoft.com/office/drawing/2014/main" id="{DC1B8326-0F95-80F9-BBF5-C1FA81D796E6}"/>
              </a:ext>
            </a:extLst>
          </p:cNvPr>
          <p:cNvCxnSpPr>
            <a:cxnSpLocks/>
          </p:cNvCxnSpPr>
          <p:nvPr/>
        </p:nvCxnSpPr>
        <p:spPr>
          <a:xfrm flipH="1" flipV="1">
            <a:off x="6729676" y="2566583"/>
            <a:ext cx="1162" cy="1483263"/>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cxnSp>
        <p:nvCxnSpPr>
          <p:cNvPr id="231" name="直線矢印コネクタ 158">
            <a:extLst>
              <a:ext uri="{FF2B5EF4-FFF2-40B4-BE49-F238E27FC236}">
                <a16:creationId xmlns:a16="http://schemas.microsoft.com/office/drawing/2014/main" id="{A68F55F8-2030-5C8C-115F-E9273B10655A}"/>
              </a:ext>
            </a:extLst>
          </p:cNvPr>
          <p:cNvCxnSpPr>
            <a:cxnSpLocks/>
          </p:cNvCxnSpPr>
          <p:nvPr/>
        </p:nvCxnSpPr>
        <p:spPr>
          <a:xfrm flipH="1" flipV="1">
            <a:off x="9150435" y="2566582"/>
            <a:ext cx="1162" cy="1483263"/>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sp>
        <p:nvSpPr>
          <p:cNvPr id="241" name="二等辺三角形 240">
            <a:extLst>
              <a:ext uri="{FF2B5EF4-FFF2-40B4-BE49-F238E27FC236}">
                <a16:creationId xmlns:a16="http://schemas.microsoft.com/office/drawing/2014/main" id="{F4D9C121-1726-2B74-7CF0-E13C79DCED59}"/>
              </a:ext>
            </a:extLst>
          </p:cNvPr>
          <p:cNvSpPr/>
          <p:nvPr/>
        </p:nvSpPr>
        <p:spPr>
          <a:xfrm rot="10800000" flipV="1">
            <a:off x="5644070" y="2002038"/>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42" name="二等辺三角形 241">
            <a:extLst>
              <a:ext uri="{FF2B5EF4-FFF2-40B4-BE49-F238E27FC236}">
                <a16:creationId xmlns:a16="http://schemas.microsoft.com/office/drawing/2014/main" id="{D2BE6541-F218-A5ED-F614-B5CE725B15F1}"/>
              </a:ext>
            </a:extLst>
          </p:cNvPr>
          <p:cNvSpPr/>
          <p:nvPr/>
        </p:nvSpPr>
        <p:spPr>
          <a:xfrm rot="10800000" flipV="1">
            <a:off x="6458378" y="2002038"/>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43" name="角丸四角形 224">
            <a:extLst>
              <a:ext uri="{FF2B5EF4-FFF2-40B4-BE49-F238E27FC236}">
                <a16:creationId xmlns:a16="http://schemas.microsoft.com/office/drawing/2014/main" id="{C93E8F34-4D2C-FFF5-C1F6-6ED3DF1653B5}"/>
              </a:ext>
            </a:extLst>
          </p:cNvPr>
          <p:cNvSpPr/>
          <p:nvPr/>
        </p:nvSpPr>
        <p:spPr>
          <a:xfrm>
            <a:off x="5094640" y="2110038"/>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44" name="角丸四角形 224">
            <a:extLst>
              <a:ext uri="{FF2B5EF4-FFF2-40B4-BE49-F238E27FC236}">
                <a16:creationId xmlns:a16="http://schemas.microsoft.com/office/drawing/2014/main" id="{63FBCC3D-EE71-944A-A383-D410CCA8C44C}"/>
              </a:ext>
            </a:extLst>
          </p:cNvPr>
          <p:cNvSpPr/>
          <p:nvPr/>
        </p:nvSpPr>
        <p:spPr>
          <a:xfrm>
            <a:off x="6375603" y="2110038"/>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45" name="二等辺三角形 244">
            <a:extLst>
              <a:ext uri="{FF2B5EF4-FFF2-40B4-BE49-F238E27FC236}">
                <a16:creationId xmlns:a16="http://schemas.microsoft.com/office/drawing/2014/main" id="{C94C4634-777E-62FF-920F-E74B5256A1ED}"/>
              </a:ext>
            </a:extLst>
          </p:cNvPr>
          <p:cNvSpPr/>
          <p:nvPr/>
        </p:nvSpPr>
        <p:spPr>
          <a:xfrm rot="10800000" flipV="1">
            <a:off x="8120768" y="2000935"/>
            <a:ext cx="99678"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46" name="二等辺三角形 245">
            <a:extLst>
              <a:ext uri="{FF2B5EF4-FFF2-40B4-BE49-F238E27FC236}">
                <a16:creationId xmlns:a16="http://schemas.microsoft.com/office/drawing/2014/main" id="{CAA43895-2985-873E-286C-88603DE29F9D}"/>
              </a:ext>
            </a:extLst>
          </p:cNvPr>
          <p:cNvSpPr/>
          <p:nvPr/>
        </p:nvSpPr>
        <p:spPr>
          <a:xfrm rot="10800000" flipV="1">
            <a:off x="8935076" y="2000935"/>
            <a:ext cx="99678"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47" name="角丸四角形 224">
            <a:extLst>
              <a:ext uri="{FF2B5EF4-FFF2-40B4-BE49-F238E27FC236}">
                <a16:creationId xmlns:a16="http://schemas.microsoft.com/office/drawing/2014/main" id="{1B4A2DF4-312B-3280-B6A4-A430D1616EB2}"/>
              </a:ext>
            </a:extLst>
          </p:cNvPr>
          <p:cNvSpPr/>
          <p:nvPr/>
        </p:nvSpPr>
        <p:spPr>
          <a:xfrm>
            <a:off x="7567177" y="2108935"/>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48" name="角丸四角形 224">
            <a:extLst>
              <a:ext uri="{FF2B5EF4-FFF2-40B4-BE49-F238E27FC236}">
                <a16:creationId xmlns:a16="http://schemas.microsoft.com/office/drawing/2014/main" id="{BAD2D65B-70D8-673C-C079-A56B990F38D0}"/>
              </a:ext>
            </a:extLst>
          </p:cNvPr>
          <p:cNvSpPr/>
          <p:nvPr/>
        </p:nvSpPr>
        <p:spPr>
          <a:xfrm>
            <a:off x="8848140" y="2108935"/>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cxnSp>
        <p:nvCxnSpPr>
          <p:cNvPr id="253" name="直線矢印コネクタ 158">
            <a:extLst>
              <a:ext uri="{FF2B5EF4-FFF2-40B4-BE49-F238E27FC236}">
                <a16:creationId xmlns:a16="http://schemas.microsoft.com/office/drawing/2014/main" id="{01E28604-FAFB-442A-65F8-7B83CB521860}"/>
              </a:ext>
            </a:extLst>
          </p:cNvPr>
          <p:cNvCxnSpPr>
            <a:cxnSpLocks/>
          </p:cNvCxnSpPr>
          <p:nvPr/>
        </p:nvCxnSpPr>
        <p:spPr>
          <a:xfrm>
            <a:off x="4189665" y="2999660"/>
            <a:ext cx="335047"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54" name="テキスト ボックス 216">
            <a:extLst>
              <a:ext uri="{FF2B5EF4-FFF2-40B4-BE49-F238E27FC236}">
                <a16:creationId xmlns:a16="http://schemas.microsoft.com/office/drawing/2014/main" id="{5A9611A1-06D7-C7F1-6D0A-B4F4EB417CBD}"/>
              </a:ext>
            </a:extLst>
          </p:cNvPr>
          <p:cNvSpPr txBox="1"/>
          <p:nvPr/>
        </p:nvSpPr>
        <p:spPr>
          <a:xfrm>
            <a:off x="3935392" y="2740568"/>
            <a:ext cx="692227" cy="20628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基本検討</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55" name="直線矢印コネクタ 158">
            <a:extLst>
              <a:ext uri="{FF2B5EF4-FFF2-40B4-BE49-F238E27FC236}">
                <a16:creationId xmlns:a16="http://schemas.microsoft.com/office/drawing/2014/main" id="{AE790BF5-0941-E01A-BC0C-118D3F5B36DC}"/>
              </a:ext>
            </a:extLst>
          </p:cNvPr>
          <p:cNvCxnSpPr>
            <a:cxnSpLocks/>
          </p:cNvCxnSpPr>
          <p:nvPr/>
        </p:nvCxnSpPr>
        <p:spPr>
          <a:xfrm>
            <a:off x="4502296" y="2999472"/>
            <a:ext cx="790233"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56" name="テキスト ボックス 216">
            <a:extLst>
              <a:ext uri="{FF2B5EF4-FFF2-40B4-BE49-F238E27FC236}">
                <a16:creationId xmlns:a16="http://schemas.microsoft.com/office/drawing/2014/main" id="{66409786-31E6-034A-020D-98B77EE7458E}"/>
              </a:ext>
            </a:extLst>
          </p:cNvPr>
          <p:cNvSpPr txBox="1"/>
          <p:nvPr/>
        </p:nvSpPr>
        <p:spPr>
          <a:xfrm>
            <a:off x="4474375" y="2747360"/>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試作</a:t>
            </a:r>
            <a:r>
              <a:rPr kumimoji="0" lang="en-US" altLang="ja-JP" sz="900" b="0" i="1" u="none" strike="noStrike" kern="0" cap="none" spc="0" normalizeH="0" baseline="0" noProof="0">
                <a:ln>
                  <a:noFill/>
                </a:ln>
                <a:solidFill>
                  <a:srgbClr val="005298"/>
                </a:solidFill>
                <a:effectLst/>
                <a:uLnTx/>
                <a:uFillTx/>
                <a:latin typeface="+mn-ea"/>
                <a:cs typeface="+mn-cs"/>
              </a:rPr>
              <a:t>/</a:t>
            </a:r>
            <a:r>
              <a:rPr kumimoji="0" lang="ja-JP" altLang="en-US" sz="900" b="0" i="1" u="none" strike="noStrike" kern="0" cap="none" spc="0" normalizeH="0" baseline="0" noProof="0">
                <a:ln>
                  <a:noFill/>
                </a:ln>
                <a:solidFill>
                  <a:srgbClr val="005298"/>
                </a:solidFill>
                <a:effectLst/>
                <a:uLnTx/>
                <a:uFillTx/>
                <a:latin typeface="+mn-ea"/>
                <a:cs typeface="+mn-cs"/>
              </a:rPr>
              <a:t>評価①</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57" name="直線矢印コネクタ 158">
            <a:extLst>
              <a:ext uri="{FF2B5EF4-FFF2-40B4-BE49-F238E27FC236}">
                <a16:creationId xmlns:a16="http://schemas.microsoft.com/office/drawing/2014/main" id="{83B12AF1-501A-1323-269B-85D965E3DD82}"/>
              </a:ext>
            </a:extLst>
          </p:cNvPr>
          <p:cNvCxnSpPr>
            <a:cxnSpLocks/>
          </p:cNvCxnSpPr>
          <p:nvPr/>
        </p:nvCxnSpPr>
        <p:spPr>
          <a:xfrm>
            <a:off x="5306489" y="2990750"/>
            <a:ext cx="80969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58" name="テキスト ボックス 216">
            <a:extLst>
              <a:ext uri="{FF2B5EF4-FFF2-40B4-BE49-F238E27FC236}">
                <a16:creationId xmlns:a16="http://schemas.microsoft.com/office/drawing/2014/main" id="{F35E0E0B-0045-BE32-FA71-712A93B60B06}"/>
              </a:ext>
            </a:extLst>
          </p:cNvPr>
          <p:cNvSpPr txBox="1"/>
          <p:nvPr/>
        </p:nvSpPr>
        <p:spPr>
          <a:xfrm>
            <a:off x="5298530" y="2766558"/>
            <a:ext cx="817657" cy="15883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試作</a:t>
            </a:r>
            <a:r>
              <a:rPr kumimoji="0" lang="en-US" altLang="ja-JP" sz="900" b="0" i="1" u="none" strike="noStrike" kern="0" cap="none" spc="0" normalizeH="0" baseline="0" noProof="0">
                <a:ln>
                  <a:noFill/>
                </a:ln>
                <a:solidFill>
                  <a:srgbClr val="005298"/>
                </a:solidFill>
                <a:effectLst/>
                <a:uLnTx/>
                <a:uFillTx/>
                <a:latin typeface="+mn-ea"/>
                <a:cs typeface="+mn-cs"/>
              </a:rPr>
              <a:t>/</a:t>
            </a:r>
            <a:r>
              <a:rPr kumimoji="0" lang="ja-JP" altLang="en-US" sz="900" b="0" i="1" u="none" strike="noStrike" kern="0" cap="none" spc="0" normalizeH="0" baseline="0" noProof="0">
                <a:ln>
                  <a:noFill/>
                </a:ln>
                <a:solidFill>
                  <a:srgbClr val="005298"/>
                </a:solidFill>
                <a:effectLst/>
                <a:uLnTx/>
                <a:uFillTx/>
                <a:latin typeface="+mn-ea"/>
                <a:cs typeface="+mn-cs"/>
              </a:rPr>
              <a:t>評価②</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59" name="直線矢印コネクタ 158">
            <a:extLst>
              <a:ext uri="{FF2B5EF4-FFF2-40B4-BE49-F238E27FC236}">
                <a16:creationId xmlns:a16="http://schemas.microsoft.com/office/drawing/2014/main" id="{601551E3-4323-3B4E-6F28-8FB4D723ED81}"/>
              </a:ext>
            </a:extLst>
          </p:cNvPr>
          <p:cNvCxnSpPr>
            <a:cxnSpLocks/>
          </p:cNvCxnSpPr>
          <p:nvPr/>
        </p:nvCxnSpPr>
        <p:spPr>
          <a:xfrm>
            <a:off x="6117777" y="2992492"/>
            <a:ext cx="80810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60" name="テキスト ボックス 216">
            <a:extLst>
              <a:ext uri="{FF2B5EF4-FFF2-40B4-BE49-F238E27FC236}">
                <a16:creationId xmlns:a16="http://schemas.microsoft.com/office/drawing/2014/main" id="{DDA5D2CE-AF54-B8A7-E4EB-596FEB1C8A05}"/>
              </a:ext>
            </a:extLst>
          </p:cNvPr>
          <p:cNvSpPr txBox="1"/>
          <p:nvPr/>
        </p:nvSpPr>
        <p:spPr>
          <a:xfrm>
            <a:off x="6093292" y="2736755"/>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試作</a:t>
            </a:r>
            <a:r>
              <a:rPr kumimoji="0" lang="en-US" altLang="ja-JP" sz="900" b="0" i="1" u="none" strike="noStrike" kern="0" cap="none" spc="0" normalizeH="0" baseline="0" noProof="0">
                <a:ln>
                  <a:noFill/>
                </a:ln>
                <a:solidFill>
                  <a:srgbClr val="005298"/>
                </a:solidFill>
                <a:effectLst/>
                <a:uLnTx/>
                <a:uFillTx/>
                <a:latin typeface="+mn-ea"/>
                <a:cs typeface="+mn-cs"/>
              </a:rPr>
              <a:t>/</a:t>
            </a:r>
            <a:r>
              <a:rPr kumimoji="0" lang="ja-JP" altLang="en-US" sz="900" b="0" i="1" u="none" strike="noStrike" kern="0" cap="none" spc="0" normalizeH="0" baseline="0" noProof="0">
                <a:ln>
                  <a:noFill/>
                </a:ln>
                <a:solidFill>
                  <a:srgbClr val="005298"/>
                </a:solidFill>
                <a:effectLst/>
                <a:uLnTx/>
                <a:uFillTx/>
                <a:latin typeface="+mn-ea"/>
                <a:cs typeface="+mn-cs"/>
              </a:rPr>
              <a:t>評価③</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61" name="直線矢印コネクタ 158">
            <a:extLst>
              <a:ext uri="{FF2B5EF4-FFF2-40B4-BE49-F238E27FC236}">
                <a16:creationId xmlns:a16="http://schemas.microsoft.com/office/drawing/2014/main" id="{4A828005-4C51-62C7-D91C-C8C3BBB1E7B5}"/>
              </a:ext>
            </a:extLst>
          </p:cNvPr>
          <p:cNvCxnSpPr>
            <a:cxnSpLocks/>
          </p:cNvCxnSpPr>
          <p:nvPr/>
        </p:nvCxnSpPr>
        <p:spPr>
          <a:xfrm>
            <a:off x="6925885" y="2988271"/>
            <a:ext cx="82365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62" name="テキスト ボックス 216">
            <a:extLst>
              <a:ext uri="{FF2B5EF4-FFF2-40B4-BE49-F238E27FC236}">
                <a16:creationId xmlns:a16="http://schemas.microsoft.com/office/drawing/2014/main" id="{E702DB18-BA41-43F4-767A-6274B679A0E0}"/>
              </a:ext>
            </a:extLst>
          </p:cNvPr>
          <p:cNvSpPr txBox="1"/>
          <p:nvPr/>
        </p:nvSpPr>
        <p:spPr>
          <a:xfrm>
            <a:off x="6889521" y="2757147"/>
            <a:ext cx="915862" cy="15882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システム検証</a:t>
            </a:r>
            <a:endParaRPr kumimoji="0" lang="en-US" sz="900" b="0" i="1" u="none" strike="noStrike" kern="0" cap="none" spc="0" normalizeH="0" baseline="0" noProof="0">
              <a:ln>
                <a:noFill/>
              </a:ln>
              <a:solidFill>
                <a:srgbClr val="005298"/>
              </a:solidFill>
              <a:effectLst/>
              <a:uLnTx/>
              <a:uFillTx/>
              <a:latin typeface="+mn-ea"/>
              <a:cs typeface="+mn-cs"/>
            </a:endParaRPr>
          </a:p>
        </p:txBody>
      </p:sp>
      <p:sp>
        <p:nvSpPr>
          <p:cNvPr id="263" name="二等辺三角形 262">
            <a:extLst>
              <a:ext uri="{FF2B5EF4-FFF2-40B4-BE49-F238E27FC236}">
                <a16:creationId xmlns:a16="http://schemas.microsoft.com/office/drawing/2014/main" id="{72AE5BAC-4B00-2107-6AC5-CCA77E37F759}"/>
              </a:ext>
            </a:extLst>
          </p:cNvPr>
          <p:cNvSpPr/>
          <p:nvPr/>
        </p:nvSpPr>
        <p:spPr>
          <a:xfrm rot="10800000" flipV="1">
            <a:off x="6880705" y="2978050"/>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64" name="二等辺三角形 263">
            <a:extLst>
              <a:ext uri="{FF2B5EF4-FFF2-40B4-BE49-F238E27FC236}">
                <a16:creationId xmlns:a16="http://schemas.microsoft.com/office/drawing/2014/main" id="{BC314182-F660-A947-7027-BFBD01E7EB46}"/>
              </a:ext>
            </a:extLst>
          </p:cNvPr>
          <p:cNvSpPr/>
          <p:nvPr/>
        </p:nvSpPr>
        <p:spPr>
          <a:xfrm rot="10800000" flipV="1">
            <a:off x="7695013" y="2978050"/>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cxnSp>
        <p:nvCxnSpPr>
          <p:cNvPr id="265" name="直線矢印コネクタ 158">
            <a:extLst>
              <a:ext uri="{FF2B5EF4-FFF2-40B4-BE49-F238E27FC236}">
                <a16:creationId xmlns:a16="http://schemas.microsoft.com/office/drawing/2014/main" id="{FACF8E7E-9446-5D3A-6F65-FF9456C54002}"/>
              </a:ext>
            </a:extLst>
          </p:cNvPr>
          <p:cNvCxnSpPr>
            <a:cxnSpLocks/>
          </p:cNvCxnSpPr>
          <p:nvPr/>
        </p:nvCxnSpPr>
        <p:spPr>
          <a:xfrm>
            <a:off x="4935313" y="3577359"/>
            <a:ext cx="790233"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66" name="テキスト ボックス 216">
            <a:extLst>
              <a:ext uri="{FF2B5EF4-FFF2-40B4-BE49-F238E27FC236}">
                <a16:creationId xmlns:a16="http://schemas.microsoft.com/office/drawing/2014/main" id="{37618AA0-BD4D-E53B-67AA-5B147E1B1601}"/>
              </a:ext>
            </a:extLst>
          </p:cNvPr>
          <p:cNvSpPr txBox="1"/>
          <p:nvPr/>
        </p:nvSpPr>
        <p:spPr>
          <a:xfrm>
            <a:off x="4907392" y="3325247"/>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1" u="none" strike="noStrike" kern="0" cap="none" spc="0" normalizeH="0" baseline="0" noProof="0">
                <a:ln>
                  <a:noFill/>
                </a:ln>
                <a:solidFill>
                  <a:srgbClr val="005298"/>
                </a:solidFill>
                <a:effectLst/>
                <a:uLnTx/>
                <a:uFillTx/>
                <a:latin typeface="+mn-ea"/>
                <a:cs typeface="+mn-cs"/>
              </a:rPr>
              <a:t>実用化開発①</a:t>
            </a:r>
            <a:endParaRPr kumimoji="0" lang="en-US" sz="800" b="0" i="1" u="none" strike="noStrike" kern="0" cap="none" spc="0" normalizeH="0" baseline="0" noProof="0">
              <a:ln>
                <a:noFill/>
              </a:ln>
              <a:solidFill>
                <a:srgbClr val="005298"/>
              </a:solidFill>
              <a:effectLst/>
              <a:uLnTx/>
              <a:uFillTx/>
              <a:latin typeface="+mn-ea"/>
              <a:cs typeface="+mn-cs"/>
            </a:endParaRPr>
          </a:p>
        </p:txBody>
      </p:sp>
      <p:cxnSp>
        <p:nvCxnSpPr>
          <p:cNvPr id="267" name="直線矢印コネクタ 158">
            <a:extLst>
              <a:ext uri="{FF2B5EF4-FFF2-40B4-BE49-F238E27FC236}">
                <a16:creationId xmlns:a16="http://schemas.microsoft.com/office/drawing/2014/main" id="{9A42A1BC-9B4A-1E8F-DC95-F812D97BD31E}"/>
              </a:ext>
            </a:extLst>
          </p:cNvPr>
          <p:cNvCxnSpPr>
            <a:cxnSpLocks/>
          </p:cNvCxnSpPr>
          <p:nvPr/>
        </p:nvCxnSpPr>
        <p:spPr>
          <a:xfrm>
            <a:off x="5739506" y="3575617"/>
            <a:ext cx="80969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68" name="テキスト ボックス 216">
            <a:extLst>
              <a:ext uri="{FF2B5EF4-FFF2-40B4-BE49-F238E27FC236}">
                <a16:creationId xmlns:a16="http://schemas.microsoft.com/office/drawing/2014/main" id="{A96B5864-6537-84A4-CA27-7D364E410112}"/>
              </a:ext>
            </a:extLst>
          </p:cNvPr>
          <p:cNvSpPr txBox="1"/>
          <p:nvPr/>
        </p:nvSpPr>
        <p:spPr>
          <a:xfrm>
            <a:off x="5731547" y="3351425"/>
            <a:ext cx="817657" cy="15883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量産準備①</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69" name="直線矢印コネクタ 158">
            <a:extLst>
              <a:ext uri="{FF2B5EF4-FFF2-40B4-BE49-F238E27FC236}">
                <a16:creationId xmlns:a16="http://schemas.microsoft.com/office/drawing/2014/main" id="{69A481D0-8DB7-3210-EF47-43F895A5040D}"/>
              </a:ext>
            </a:extLst>
          </p:cNvPr>
          <p:cNvCxnSpPr>
            <a:cxnSpLocks/>
          </p:cNvCxnSpPr>
          <p:nvPr/>
        </p:nvCxnSpPr>
        <p:spPr>
          <a:xfrm>
            <a:off x="7350066" y="3577359"/>
            <a:ext cx="790233"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70" name="テキスト ボックス 216">
            <a:extLst>
              <a:ext uri="{FF2B5EF4-FFF2-40B4-BE49-F238E27FC236}">
                <a16:creationId xmlns:a16="http://schemas.microsoft.com/office/drawing/2014/main" id="{75921766-F94E-1A49-39CE-C7877AB41C02}"/>
              </a:ext>
            </a:extLst>
          </p:cNvPr>
          <p:cNvSpPr txBox="1"/>
          <p:nvPr/>
        </p:nvSpPr>
        <p:spPr>
          <a:xfrm>
            <a:off x="7322145" y="3325247"/>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1" u="none" strike="noStrike" kern="0" cap="none" spc="0" normalizeH="0" baseline="0" noProof="0">
                <a:ln>
                  <a:noFill/>
                </a:ln>
                <a:solidFill>
                  <a:srgbClr val="005298"/>
                </a:solidFill>
                <a:effectLst/>
                <a:uLnTx/>
                <a:uFillTx/>
                <a:latin typeface="+mn-ea"/>
                <a:cs typeface="+mn-cs"/>
              </a:rPr>
              <a:t>実用化開発②</a:t>
            </a:r>
            <a:endParaRPr kumimoji="0" lang="en-US" sz="800" b="0" i="1" u="none" strike="noStrike" kern="0" cap="none" spc="0" normalizeH="0" baseline="0" noProof="0">
              <a:ln>
                <a:noFill/>
              </a:ln>
              <a:solidFill>
                <a:srgbClr val="005298"/>
              </a:solidFill>
              <a:effectLst/>
              <a:uLnTx/>
              <a:uFillTx/>
              <a:latin typeface="+mn-ea"/>
              <a:cs typeface="+mn-cs"/>
            </a:endParaRPr>
          </a:p>
        </p:txBody>
      </p:sp>
      <p:cxnSp>
        <p:nvCxnSpPr>
          <p:cNvPr id="271" name="直線矢印コネクタ 158">
            <a:extLst>
              <a:ext uri="{FF2B5EF4-FFF2-40B4-BE49-F238E27FC236}">
                <a16:creationId xmlns:a16="http://schemas.microsoft.com/office/drawing/2014/main" id="{76A5A125-472B-197D-BE68-BC25CE0ED793}"/>
              </a:ext>
            </a:extLst>
          </p:cNvPr>
          <p:cNvCxnSpPr>
            <a:cxnSpLocks/>
          </p:cNvCxnSpPr>
          <p:nvPr/>
        </p:nvCxnSpPr>
        <p:spPr>
          <a:xfrm>
            <a:off x="8154259" y="3575617"/>
            <a:ext cx="80969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72" name="テキスト ボックス 216">
            <a:extLst>
              <a:ext uri="{FF2B5EF4-FFF2-40B4-BE49-F238E27FC236}">
                <a16:creationId xmlns:a16="http://schemas.microsoft.com/office/drawing/2014/main" id="{11096045-25EE-7591-818B-4CD95E9F6676}"/>
              </a:ext>
            </a:extLst>
          </p:cNvPr>
          <p:cNvSpPr txBox="1"/>
          <p:nvPr/>
        </p:nvSpPr>
        <p:spPr>
          <a:xfrm>
            <a:off x="8146300" y="3351425"/>
            <a:ext cx="817657" cy="15883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量産準備②</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73" name="直線矢印コネクタ 158">
            <a:extLst>
              <a:ext uri="{FF2B5EF4-FFF2-40B4-BE49-F238E27FC236}">
                <a16:creationId xmlns:a16="http://schemas.microsoft.com/office/drawing/2014/main" id="{183D97DF-71E5-925B-CE70-F12C17C61999}"/>
              </a:ext>
            </a:extLst>
          </p:cNvPr>
          <p:cNvCxnSpPr>
            <a:cxnSpLocks/>
          </p:cNvCxnSpPr>
          <p:nvPr/>
        </p:nvCxnSpPr>
        <p:spPr>
          <a:xfrm>
            <a:off x="6525015" y="4111794"/>
            <a:ext cx="1615284"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74" name="テキスト ボックス 216">
            <a:extLst>
              <a:ext uri="{FF2B5EF4-FFF2-40B4-BE49-F238E27FC236}">
                <a16:creationId xmlns:a16="http://schemas.microsoft.com/office/drawing/2014/main" id="{01422592-394C-16AB-736A-1C97704AEC9E}"/>
              </a:ext>
            </a:extLst>
          </p:cNvPr>
          <p:cNvSpPr txBox="1"/>
          <p:nvPr/>
        </p:nvSpPr>
        <p:spPr>
          <a:xfrm>
            <a:off x="6517056" y="3887602"/>
            <a:ext cx="1615281" cy="14169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商用リリース①</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75" name="直線矢印コネクタ 158">
            <a:extLst>
              <a:ext uri="{FF2B5EF4-FFF2-40B4-BE49-F238E27FC236}">
                <a16:creationId xmlns:a16="http://schemas.microsoft.com/office/drawing/2014/main" id="{247B2A34-B295-3389-468B-7B72D956FA7E}"/>
              </a:ext>
            </a:extLst>
          </p:cNvPr>
          <p:cNvCxnSpPr>
            <a:cxnSpLocks/>
          </p:cNvCxnSpPr>
          <p:nvPr/>
        </p:nvCxnSpPr>
        <p:spPr>
          <a:xfrm>
            <a:off x="8961581" y="4111794"/>
            <a:ext cx="1615284"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76" name="テキスト ボックス 216">
            <a:extLst>
              <a:ext uri="{FF2B5EF4-FFF2-40B4-BE49-F238E27FC236}">
                <a16:creationId xmlns:a16="http://schemas.microsoft.com/office/drawing/2014/main" id="{E331687B-AC60-684D-A202-C9330503CAC5}"/>
              </a:ext>
            </a:extLst>
          </p:cNvPr>
          <p:cNvSpPr txBox="1"/>
          <p:nvPr/>
        </p:nvSpPr>
        <p:spPr>
          <a:xfrm>
            <a:off x="8953622" y="3887602"/>
            <a:ext cx="1615281" cy="14169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商用リリース②</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77" name="直線矢印コネクタ 158">
            <a:extLst>
              <a:ext uri="{FF2B5EF4-FFF2-40B4-BE49-F238E27FC236}">
                <a16:creationId xmlns:a16="http://schemas.microsoft.com/office/drawing/2014/main" id="{4BDEDED6-5E84-92E2-8862-069A1A40BAE8}"/>
              </a:ext>
            </a:extLst>
          </p:cNvPr>
          <p:cNvCxnSpPr>
            <a:cxnSpLocks/>
          </p:cNvCxnSpPr>
          <p:nvPr/>
        </p:nvCxnSpPr>
        <p:spPr>
          <a:xfrm>
            <a:off x="4935313" y="3004542"/>
            <a:ext cx="123929" cy="357153"/>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cxnSp>
        <p:nvCxnSpPr>
          <p:cNvPr id="278" name="直線矢印コネクタ 158">
            <a:extLst>
              <a:ext uri="{FF2B5EF4-FFF2-40B4-BE49-F238E27FC236}">
                <a16:creationId xmlns:a16="http://schemas.microsoft.com/office/drawing/2014/main" id="{D0BAFA7F-78C4-01F9-B861-27CBD5189CA7}"/>
              </a:ext>
            </a:extLst>
          </p:cNvPr>
          <p:cNvCxnSpPr>
            <a:cxnSpLocks/>
          </p:cNvCxnSpPr>
          <p:nvPr/>
        </p:nvCxnSpPr>
        <p:spPr>
          <a:xfrm>
            <a:off x="6347115" y="3575617"/>
            <a:ext cx="230159" cy="455279"/>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cxnSp>
        <p:nvCxnSpPr>
          <p:cNvPr id="279" name="直線矢印コネクタ 158">
            <a:extLst>
              <a:ext uri="{FF2B5EF4-FFF2-40B4-BE49-F238E27FC236}">
                <a16:creationId xmlns:a16="http://schemas.microsoft.com/office/drawing/2014/main" id="{BF5631B5-68AD-A479-EF61-95AF2E28836C}"/>
              </a:ext>
            </a:extLst>
          </p:cNvPr>
          <p:cNvCxnSpPr>
            <a:cxnSpLocks/>
          </p:cNvCxnSpPr>
          <p:nvPr/>
        </p:nvCxnSpPr>
        <p:spPr>
          <a:xfrm>
            <a:off x="7255512" y="3004542"/>
            <a:ext cx="154775" cy="389262"/>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cxnSp>
        <p:nvCxnSpPr>
          <p:cNvPr id="280" name="直線矢印コネクタ 158">
            <a:extLst>
              <a:ext uri="{FF2B5EF4-FFF2-40B4-BE49-F238E27FC236}">
                <a16:creationId xmlns:a16="http://schemas.microsoft.com/office/drawing/2014/main" id="{38F43BC1-10A8-C6D3-607E-196CCBE307EC}"/>
              </a:ext>
            </a:extLst>
          </p:cNvPr>
          <p:cNvCxnSpPr>
            <a:cxnSpLocks/>
          </p:cNvCxnSpPr>
          <p:nvPr/>
        </p:nvCxnSpPr>
        <p:spPr>
          <a:xfrm>
            <a:off x="8758749" y="3607726"/>
            <a:ext cx="169570" cy="455279"/>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sp>
        <p:nvSpPr>
          <p:cNvPr id="281" name="角丸四角形 224">
            <a:extLst>
              <a:ext uri="{FF2B5EF4-FFF2-40B4-BE49-F238E27FC236}">
                <a16:creationId xmlns:a16="http://schemas.microsoft.com/office/drawing/2014/main" id="{4DDD793C-F016-9231-9AEC-7A4032F37C33}"/>
              </a:ext>
            </a:extLst>
          </p:cNvPr>
          <p:cNvSpPr/>
          <p:nvPr/>
        </p:nvSpPr>
        <p:spPr>
          <a:xfrm>
            <a:off x="6331275" y="3086050"/>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82" name="角丸四角形 224">
            <a:extLst>
              <a:ext uri="{FF2B5EF4-FFF2-40B4-BE49-F238E27FC236}">
                <a16:creationId xmlns:a16="http://schemas.microsoft.com/office/drawing/2014/main" id="{48A8D6EC-73A8-7F72-E183-E141AC1B2132}"/>
              </a:ext>
            </a:extLst>
          </p:cNvPr>
          <p:cNvSpPr/>
          <p:nvPr/>
        </p:nvSpPr>
        <p:spPr>
          <a:xfrm>
            <a:off x="7612238" y="3086050"/>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84" name="二等辺三角形 283">
            <a:extLst>
              <a:ext uri="{FF2B5EF4-FFF2-40B4-BE49-F238E27FC236}">
                <a16:creationId xmlns:a16="http://schemas.microsoft.com/office/drawing/2014/main" id="{AB9FF3FB-0DCC-7307-08DB-D2E457902DAB}"/>
              </a:ext>
            </a:extLst>
          </p:cNvPr>
          <p:cNvSpPr/>
          <p:nvPr/>
        </p:nvSpPr>
        <p:spPr>
          <a:xfrm rot="10800000" flipV="1">
            <a:off x="5644068" y="3618751"/>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85" name="二等辺三角形 284">
            <a:extLst>
              <a:ext uri="{FF2B5EF4-FFF2-40B4-BE49-F238E27FC236}">
                <a16:creationId xmlns:a16="http://schemas.microsoft.com/office/drawing/2014/main" id="{B5A0E1FB-5621-ACCE-65CF-E4BC2C4674AE}"/>
              </a:ext>
            </a:extLst>
          </p:cNvPr>
          <p:cNvSpPr/>
          <p:nvPr/>
        </p:nvSpPr>
        <p:spPr>
          <a:xfrm rot="10800000" flipV="1">
            <a:off x="6458376" y="3618751"/>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86" name="角丸四角形 224">
            <a:extLst>
              <a:ext uri="{FF2B5EF4-FFF2-40B4-BE49-F238E27FC236}">
                <a16:creationId xmlns:a16="http://schemas.microsoft.com/office/drawing/2014/main" id="{14AA460C-0400-9B64-BEF7-6E338FEC7EBC}"/>
              </a:ext>
            </a:extLst>
          </p:cNvPr>
          <p:cNvSpPr/>
          <p:nvPr/>
        </p:nvSpPr>
        <p:spPr>
          <a:xfrm>
            <a:off x="5094638" y="3726751"/>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87" name="角丸四角形 224">
            <a:extLst>
              <a:ext uri="{FF2B5EF4-FFF2-40B4-BE49-F238E27FC236}">
                <a16:creationId xmlns:a16="http://schemas.microsoft.com/office/drawing/2014/main" id="{F9DF1DBA-31B5-BECD-600C-33650BDBB97E}"/>
              </a:ext>
            </a:extLst>
          </p:cNvPr>
          <p:cNvSpPr/>
          <p:nvPr/>
        </p:nvSpPr>
        <p:spPr>
          <a:xfrm>
            <a:off x="6375601" y="3726751"/>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88" name="二等辺三角形 287">
            <a:extLst>
              <a:ext uri="{FF2B5EF4-FFF2-40B4-BE49-F238E27FC236}">
                <a16:creationId xmlns:a16="http://schemas.microsoft.com/office/drawing/2014/main" id="{5E952A53-7173-A4F2-824D-C2E2D431A54D}"/>
              </a:ext>
            </a:extLst>
          </p:cNvPr>
          <p:cNvSpPr/>
          <p:nvPr/>
        </p:nvSpPr>
        <p:spPr>
          <a:xfrm rot="10800000" flipV="1">
            <a:off x="8120766" y="3617648"/>
            <a:ext cx="99678"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89" name="二等辺三角形 288">
            <a:extLst>
              <a:ext uri="{FF2B5EF4-FFF2-40B4-BE49-F238E27FC236}">
                <a16:creationId xmlns:a16="http://schemas.microsoft.com/office/drawing/2014/main" id="{FC761482-E4DE-A257-BD89-3C150C79420C}"/>
              </a:ext>
            </a:extLst>
          </p:cNvPr>
          <p:cNvSpPr/>
          <p:nvPr/>
        </p:nvSpPr>
        <p:spPr>
          <a:xfrm rot="10800000" flipV="1">
            <a:off x="8935074" y="3617648"/>
            <a:ext cx="99678"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90" name="角丸四角形 224">
            <a:extLst>
              <a:ext uri="{FF2B5EF4-FFF2-40B4-BE49-F238E27FC236}">
                <a16:creationId xmlns:a16="http://schemas.microsoft.com/office/drawing/2014/main" id="{88451732-9E40-E482-5C3C-08C402B124B3}"/>
              </a:ext>
            </a:extLst>
          </p:cNvPr>
          <p:cNvSpPr/>
          <p:nvPr/>
        </p:nvSpPr>
        <p:spPr>
          <a:xfrm>
            <a:off x="7567175" y="3725648"/>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91" name="角丸四角形 224">
            <a:extLst>
              <a:ext uri="{FF2B5EF4-FFF2-40B4-BE49-F238E27FC236}">
                <a16:creationId xmlns:a16="http://schemas.microsoft.com/office/drawing/2014/main" id="{CFC25B9F-1CE6-52CD-9168-5966FBCE9049}"/>
              </a:ext>
            </a:extLst>
          </p:cNvPr>
          <p:cNvSpPr/>
          <p:nvPr/>
        </p:nvSpPr>
        <p:spPr>
          <a:xfrm>
            <a:off x="8848138" y="3725648"/>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 name="四角形吹き出し 18">
            <a:extLst>
              <a:ext uri="{FF2B5EF4-FFF2-40B4-BE49-F238E27FC236}">
                <a16:creationId xmlns:a16="http://schemas.microsoft.com/office/drawing/2014/main" id="{F4B4F442-E199-8F37-F892-82E6D93469C4}"/>
              </a:ext>
            </a:extLst>
          </p:cNvPr>
          <p:cNvSpPr/>
          <p:nvPr/>
        </p:nvSpPr>
        <p:spPr>
          <a:xfrm>
            <a:off x="6690917" y="178342"/>
            <a:ext cx="3643986" cy="369332"/>
          </a:xfrm>
          <a:prstGeom prst="wedgeRectCallout">
            <a:avLst>
              <a:gd name="adj1" fmla="val -63458"/>
              <a:gd name="adj2" fmla="val 70638"/>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schemeClr val="bg1"/>
                </a:solidFill>
                <a:effectLst/>
                <a:uLnTx/>
                <a:uFillTx/>
                <a:latin typeface="+mn-ea"/>
                <a:cs typeface="+mn-cs"/>
              </a:rPr>
              <a:t>ここで用いる「事業」、「商材」、「システム」の概念については末尾参考を参照すること。</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3" name="タイトル 2">
            <a:extLst>
              <a:ext uri="{FF2B5EF4-FFF2-40B4-BE49-F238E27FC236}">
                <a16:creationId xmlns:a16="http://schemas.microsoft.com/office/drawing/2014/main" id="{73293619-A5C1-4239-8D88-D570720525FB}"/>
              </a:ext>
            </a:extLst>
          </p:cNvPr>
          <p:cNvSpPr>
            <a:spLocks noGrp="1"/>
          </p:cNvSpPr>
          <p:nvPr>
            <p:ph type="title" idx="4294967295"/>
          </p:nvPr>
        </p:nvSpPr>
        <p:spPr>
          <a:xfrm>
            <a:off x="600416" y="133050"/>
            <a:ext cx="10515600" cy="414994"/>
          </a:xfrm>
        </p:spPr>
        <p:txBody>
          <a:bodyPr>
            <a:normAutofit/>
          </a:bodyPr>
          <a:lstStyle/>
          <a:p>
            <a:r>
              <a:rPr kumimoji="1" lang="zh-TW" altLang="en-US" sz="1800" b="1" dirty="0">
                <a:latin typeface="游ゴシック" panose="020B0400000000000000" pitchFamily="50" charset="-128"/>
                <a:ea typeface="游ゴシック" panose="020B0400000000000000" pitchFamily="50" charset="-128"/>
              </a:rPr>
              <a:t>６</a:t>
            </a:r>
            <a:r>
              <a:rPr kumimoji="1" lang="en-US" altLang="zh-TW"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５</a:t>
            </a:r>
            <a:r>
              <a:rPr kumimoji="1" lang="zh-TW" altLang="en-US" sz="1800" b="1" dirty="0">
                <a:latin typeface="游ゴシック" panose="020B0400000000000000" pitchFamily="50" charset="-128"/>
                <a:ea typeface="游ゴシック" panose="020B0400000000000000" pitchFamily="50" charset="-128"/>
              </a:rPr>
              <a:t>　研究開発</a:t>
            </a:r>
            <a:r>
              <a:rPr kumimoji="1" lang="ja-JP" altLang="en-US" sz="1800" b="1" dirty="0">
                <a:latin typeface="游ゴシック" panose="020B0400000000000000" pitchFamily="50" charset="-128"/>
                <a:ea typeface="游ゴシック" panose="020B0400000000000000" pitchFamily="50" charset="-128"/>
              </a:rPr>
              <a:t>プロジェクトの</a:t>
            </a:r>
            <a:r>
              <a:rPr kumimoji="1" lang="zh-TW" altLang="en-US" sz="1800" b="1" dirty="0">
                <a:latin typeface="游ゴシック" panose="020B0400000000000000" pitchFamily="50" charset="-128"/>
                <a:ea typeface="游ゴシック" panose="020B0400000000000000" pitchFamily="50" charset="-128"/>
              </a:rPr>
              <a:t>実施計画</a:t>
            </a:r>
          </a:p>
        </p:txBody>
      </p:sp>
    </p:spTree>
    <p:extLst>
      <p:ext uri="{BB962C8B-B14F-4D97-AF65-F5344CB8AC3E}">
        <p14:creationId xmlns:p14="http://schemas.microsoft.com/office/powerpoint/2010/main" val="183074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0A7F205-3014-C03B-291A-1BF62CEA8AB7}"/>
              </a:ext>
            </a:extLst>
          </p:cNvPr>
          <p:cNvSpPr txBox="1"/>
          <p:nvPr/>
        </p:nvSpPr>
        <p:spPr>
          <a:xfrm>
            <a:off x="413157" y="653150"/>
            <a:ext cx="11166395" cy="1000274"/>
          </a:xfrm>
          <a:prstGeom prst="rect">
            <a:avLst/>
          </a:prstGeom>
          <a:noFill/>
        </p:spPr>
        <p:txBody>
          <a:bodyPr wrap="square" rtlCol="0">
            <a:spAutoFit/>
          </a:bodyPr>
          <a:lstStyle/>
          <a:p>
            <a:pPr marL="179388">
              <a:spcBef>
                <a:spcPts val="600"/>
              </a:spcBef>
            </a:pPr>
            <a:r>
              <a:rPr lang="ja-JP" altLang="en-US" b="1" dirty="0"/>
              <a:t>７</a:t>
            </a:r>
            <a:r>
              <a:rPr lang="en-US" altLang="ja-JP" b="1" dirty="0"/>
              <a:t>-</a:t>
            </a:r>
            <a:r>
              <a:rPr lang="ja-JP" altLang="en-US" b="1" dirty="0"/>
              <a:t>１　提案プロジェクトと政策の関連、寄与</a:t>
            </a:r>
          </a:p>
          <a:p>
            <a:pPr marL="444500">
              <a:spcBef>
                <a:spcPts val="600"/>
              </a:spcBef>
            </a:pPr>
            <a:r>
              <a:rPr lang="ja-JP" altLang="en-US" dirty="0">
                <a:solidFill>
                  <a:schemeClr val="accent1"/>
                </a:solidFill>
              </a:rPr>
              <a:t>＜提案プロジェクトにおいて開発する技術が、政策（又は政策目標）に記載された技術と、どのように関与・寄与するのか、具体的に記載する（最大３つまで）。＞</a:t>
            </a:r>
          </a:p>
        </p:txBody>
      </p:sp>
      <p:sp>
        <p:nvSpPr>
          <p:cNvPr id="4" name="正方形/長方形 3">
            <a:extLst>
              <a:ext uri="{FF2B5EF4-FFF2-40B4-BE49-F238E27FC236}">
                <a16:creationId xmlns:a16="http://schemas.microsoft.com/office/drawing/2014/main" id="{049C421C-3262-F035-DC6A-900A746CC655}"/>
              </a:ext>
            </a:extLst>
          </p:cNvPr>
          <p:cNvSpPr/>
          <p:nvPr/>
        </p:nvSpPr>
        <p:spPr>
          <a:xfrm>
            <a:off x="846034" y="1016950"/>
            <a:ext cx="10733518" cy="2353031"/>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スライド番号プレースホルダー 2">
            <a:extLst>
              <a:ext uri="{FF2B5EF4-FFF2-40B4-BE49-F238E27FC236}">
                <a16:creationId xmlns:a16="http://schemas.microsoft.com/office/drawing/2014/main" id="{828D1183-1B0F-4E20-AA7B-F2CC9C88D12A}"/>
              </a:ext>
            </a:extLst>
          </p:cNvPr>
          <p:cNvSpPr txBox="1">
            <a:spLocks/>
          </p:cNvSpPr>
          <p:nvPr/>
        </p:nvSpPr>
        <p:spPr bwMode="auto">
          <a:xfrm>
            <a:off x="11413517" y="6597352"/>
            <a:ext cx="778485" cy="260648"/>
          </a:xfrm>
          <a:prstGeom prst="rect">
            <a:avLst/>
          </a:prstGeom>
          <a:noFill/>
          <a:ln w="9525">
            <a:noFill/>
            <a:miter lim="800000"/>
            <a:headEnd/>
            <a:tailEnd/>
          </a:ln>
          <a:effectLst/>
        </p:spPr>
        <p:txBody>
          <a:bodyPr vert="horz" wrap="square" lIns="87109" tIns="43558" rIns="87109" bIns="43558" numCol="1" anchor="ctr" anchorCtr="0" compatLnSpc="1">
            <a:prstTxWarp prst="textNoShape">
              <a:avLst/>
            </a:prstTxWarp>
          </a:bodyPr>
          <a:lstStyle>
            <a:defPPr>
              <a:defRPr lang="ja-JP"/>
            </a:defPPr>
            <a:lvl1pPr marL="0" algn="r" defTabSz="914400" rtl="0" eaLnBrk="1" latinLnBrk="0" hangingPunct="1">
              <a:defRPr kumimoji="1" sz="1200" kern="1200">
                <a:solidFill>
                  <a:srgbClr val="000000"/>
                </a:solidFill>
                <a:latin typeface="メイリオ" panose="020B0604030504040204" pitchFamily="50" charset="-128"/>
                <a:ea typeface="メイリオ" panose="020B0604030504040204"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5F9E514-8C49-426D-942F-3C83D524FF06}" type="slidenum">
              <a:rPr kumimoji="1" lang="en-US" altLang="ja-JP" sz="1200" b="0" i="0" u="none" strike="noStrike" kern="1200" cap="none" spc="0" normalizeH="0" baseline="0" noProof="0" smtClean="0">
                <a:ln>
                  <a:noFill/>
                </a:ln>
                <a:solidFill>
                  <a:srgbClr val="000000"/>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1" lang="en-US" altLang="ja-JP" sz="12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15" name="テキスト ボックス 14">
            <a:extLst>
              <a:ext uri="{FF2B5EF4-FFF2-40B4-BE49-F238E27FC236}">
                <a16:creationId xmlns:a16="http://schemas.microsoft.com/office/drawing/2014/main" id="{994D08F3-554B-42E6-A4F5-56F9C70D6EC5}"/>
              </a:ext>
            </a:extLst>
          </p:cNvPr>
          <p:cNvSpPr txBox="1"/>
          <p:nvPr/>
        </p:nvSpPr>
        <p:spPr>
          <a:xfrm>
            <a:off x="235123" y="3488019"/>
            <a:ext cx="11166395" cy="1277273"/>
          </a:xfrm>
          <a:prstGeom prst="rect">
            <a:avLst/>
          </a:prstGeom>
          <a:noFill/>
        </p:spPr>
        <p:txBody>
          <a:bodyPr wrap="square" rtlCol="0">
            <a:spAutoFit/>
          </a:bodyPr>
          <a:lstStyle/>
          <a:p>
            <a:pPr marL="896938" indent="-538163">
              <a:spcBef>
                <a:spcPts val="600"/>
              </a:spcBef>
            </a:pPr>
            <a:r>
              <a:rPr lang="ja-JP" altLang="en-US" b="1" dirty="0"/>
              <a:t>７</a:t>
            </a:r>
            <a:r>
              <a:rPr lang="en-US" altLang="ja-JP" b="1" dirty="0"/>
              <a:t>-</a:t>
            </a:r>
            <a:r>
              <a:rPr lang="ja-JP" altLang="en-US" b="1" dirty="0"/>
              <a:t>２　政策が記載された政策文書名と該当箇所</a:t>
            </a:r>
          </a:p>
          <a:p>
            <a:pPr marL="939800" indent="-222250">
              <a:spcBef>
                <a:spcPts val="600"/>
              </a:spcBef>
            </a:pPr>
            <a:r>
              <a:rPr lang="ja-JP" altLang="en-US" dirty="0">
                <a:solidFill>
                  <a:schemeClr val="accent1"/>
                </a:solidFill>
              </a:rPr>
              <a:t>＜７</a:t>
            </a:r>
            <a:r>
              <a:rPr lang="en-US" altLang="ja-JP" dirty="0">
                <a:solidFill>
                  <a:schemeClr val="accent1"/>
                </a:solidFill>
              </a:rPr>
              <a:t>-</a:t>
            </a:r>
            <a:r>
              <a:rPr lang="ja-JP" altLang="en-US" dirty="0">
                <a:solidFill>
                  <a:schemeClr val="accent1"/>
                </a:solidFill>
              </a:rPr>
              <a:t>１に記載した政策（又は政策目標）について、記載されている政策文書名（「～～方針（戦略）」（令和○年○月○日　閣議決定）、「～～中間答申」（令和○年○月○日　●●会議）など）と該当の箇所・記述を記載する＞</a:t>
            </a:r>
          </a:p>
        </p:txBody>
      </p:sp>
      <p:sp>
        <p:nvSpPr>
          <p:cNvPr id="17" name="正方形/長方形 16">
            <a:extLst>
              <a:ext uri="{FF2B5EF4-FFF2-40B4-BE49-F238E27FC236}">
                <a16:creationId xmlns:a16="http://schemas.microsoft.com/office/drawing/2014/main" id="{453A6197-3FF1-4B50-9AEB-C68C48857E49}"/>
              </a:ext>
            </a:extLst>
          </p:cNvPr>
          <p:cNvSpPr/>
          <p:nvPr/>
        </p:nvSpPr>
        <p:spPr>
          <a:xfrm>
            <a:off x="846034" y="3808578"/>
            <a:ext cx="10733518" cy="2753174"/>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タイトル 2">
            <a:extLst>
              <a:ext uri="{FF2B5EF4-FFF2-40B4-BE49-F238E27FC236}">
                <a16:creationId xmlns:a16="http://schemas.microsoft.com/office/drawing/2014/main" id="{D4131747-CCBD-DDD3-8D73-3006CDC09257}"/>
              </a:ext>
            </a:extLst>
          </p:cNvPr>
          <p:cNvSpPr>
            <a:spLocks noGrp="1"/>
          </p:cNvSpPr>
          <p:nvPr>
            <p:ph type="title" idx="4294967295"/>
          </p:nvPr>
        </p:nvSpPr>
        <p:spPr>
          <a:xfrm>
            <a:off x="413157" y="205031"/>
            <a:ext cx="10515600" cy="412519"/>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７　政府の取組との関連性</a:t>
            </a:r>
          </a:p>
        </p:txBody>
      </p:sp>
    </p:spTree>
    <p:extLst>
      <p:ext uri="{BB962C8B-B14F-4D97-AF65-F5344CB8AC3E}">
        <p14:creationId xmlns:p14="http://schemas.microsoft.com/office/powerpoint/2010/main" val="2740977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7374EC7-9F4A-0787-E70B-AE6811668FA7}"/>
              </a:ext>
            </a:extLst>
          </p:cNvPr>
          <p:cNvSpPr txBox="1"/>
          <p:nvPr/>
        </p:nvSpPr>
        <p:spPr>
          <a:xfrm>
            <a:off x="420275" y="740390"/>
            <a:ext cx="11166395" cy="2693045"/>
          </a:xfrm>
          <a:prstGeom prst="rect">
            <a:avLst/>
          </a:prstGeom>
          <a:noFill/>
        </p:spPr>
        <p:txBody>
          <a:bodyPr wrap="square" rtlCol="0">
            <a:spAutoFit/>
          </a:bodyPr>
          <a:lstStyle/>
          <a:p>
            <a:pPr marL="927100" indent="-209550">
              <a:spcBef>
                <a:spcPts val="600"/>
              </a:spcBef>
            </a:pPr>
            <a:r>
              <a:rPr lang="ja-JP" altLang="en-US" dirty="0">
                <a:solidFill>
                  <a:schemeClr val="accent1"/>
                </a:solidFill>
              </a:rPr>
              <a:t>＜１～７章に記載した各項目の説明・表・グラフ等に関して補足説明すべき事項（説明・表・グラフ等）があれば、本項目に関連資料として記載する。＞</a:t>
            </a:r>
          </a:p>
          <a:p>
            <a:pPr marL="927100" indent="-209550">
              <a:spcBef>
                <a:spcPts val="600"/>
              </a:spcBef>
            </a:pPr>
            <a:r>
              <a:rPr lang="ja-JP" altLang="en-US" dirty="0">
                <a:solidFill>
                  <a:schemeClr val="accent1"/>
                </a:solidFill>
              </a:rPr>
              <a:t>（記載例）</a:t>
            </a:r>
          </a:p>
          <a:p>
            <a:pPr marL="927100" indent="-209550">
              <a:spcBef>
                <a:spcPts val="600"/>
              </a:spcBef>
            </a:pPr>
            <a:r>
              <a:rPr lang="ja-JP" altLang="en-US" dirty="0">
                <a:solidFill>
                  <a:schemeClr val="accent1"/>
                </a:solidFill>
              </a:rPr>
              <a:t>項目２－２（</a:t>
            </a:r>
            <a:r>
              <a:rPr lang="en-US" altLang="ja-JP" dirty="0">
                <a:solidFill>
                  <a:schemeClr val="accent1"/>
                </a:solidFill>
              </a:rPr>
              <a:t>p</a:t>
            </a:r>
            <a:r>
              <a:rPr lang="ja-JP" altLang="en-US" dirty="0">
                <a:solidFill>
                  <a:schemeClr val="accent1"/>
                </a:solidFill>
              </a:rPr>
              <a:t>●）関連資料：</a:t>
            </a:r>
          </a:p>
          <a:p>
            <a:pPr marL="927100" indent="-209550">
              <a:spcBef>
                <a:spcPts val="600"/>
              </a:spcBef>
            </a:pPr>
            <a:r>
              <a:rPr lang="ja-JP" altLang="en-US" dirty="0">
                <a:solidFill>
                  <a:schemeClr val="accent1"/>
                </a:solidFill>
              </a:rPr>
              <a:t>	</a:t>
            </a:r>
            <a:r>
              <a:rPr lang="en-US" altLang="ja-JP" dirty="0">
                <a:solidFill>
                  <a:schemeClr val="accent1"/>
                </a:solidFill>
              </a:rPr>
              <a:t>『○○</a:t>
            </a:r>
            <a:r>
              <a:rPr lang="ja-JP" altLang="en-US" dirty="0">
                <a:solidFill>
                  <a:schemeClr val="accent1"/>
                </a:solidFill>
              </a:rPr>
              <a:t>（商材）に係る市場分析</a:t>
            </a:r>
            <a:r>
              <a:rPr lang="en-US" altLang="ja-JP" dirty="0">
                <a:solidFill>
                  <a:schemeClr val="accent1"/>
                </a:solidFill>
              </a:rPr>
              <a:t>』</a:t>
            </a:r>
          </a:p>
          <a:p>
            <a:pPr marL="927100" indent="-209550">
              <a:spcBef>
                <a:spcPts val="600"/>
              </a:spcBef>
            </a:pPr>
            <a:r>
              <a:rPr lang="ja-JP" altLang="en-US" dirty="0">
                <a:solidFill>
                  <a:schemeClr val="accent1"/>
                </a:solidFill>
              </a:rPr>
              <a:t>　●●</a:t>
            </a:r>
          </a:p>
          <a:p>
            <a:pPr marL="927100" indent="-209550">
              <a:spcBef>
                <a:spcPts val="600"/>
              </a:spcBef>
            </a:pPr>
            <a:r>
              <a:rPr lang="ja-JP" altLang="en-US" dirty="0">
                <a:solidFill>
                  <a:schemeClr val="accent1"/>
                </a:solidFill>
              </a:rPr>
              <a:t>　（</a:t>
            </a:r>
            <a:r>
              <a:rPr lang="en-US" altLang="ja-JP" dirty="0">
                <a:solidFill>
                  <a:schemeClr val="accent1"/>
                </a:solidFill>
              </a:rPr>
              <a:t>※</a:t>
            </a:r>
            <a:r>
              <a:rPr lang="ja-JP" altLang="en-US" dirty="0">
                <a:solidFill>
                  <a:schemeClr val="accent1"/>
                </a:solidFill>
              </a:rPr>
              <a:t>）項目２－２は商材に係る市場分析の説明と主要なグラフを掲載、項目８には項目２－２の補足として関係する各国動向等を説明。</a:t>
            </a:r>
          </a:p>
        </p:txBody>
      </p:sp>
      <p:sp>
        <p:nvSpPr>
          <p:cNvPr id="7" name="正方形/長方形 6">
            <a:extLst>
              <a:ext uri="{FF2B5EF4-FFF2-40B4-BE49-F238E27FC236}">
                <a16:creationId xmlns:a16="http://schemas.microsoft.com/office/drawing/2014/main" id="{587F4D2A-53D8-B8A0-8EFE-1A605561AD5F}"/>
              </a:ext>
            </a:extLst>
          </p:cNvPr>
          <p:cNvSpPr/>
          <p:nvPr/>
        </p:nvSpPr>
        <p:spPr>
          <a:xfrm>
            <a:off x="1031186" y="579684"/>
            <a:ext cx="10554056" cy="6144966"/>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F87BE59E-6FA2-E224-0B9B-268E12027BEE}"/>
              </a:ext>
            </a:extLst>
          </p:cNvPr>
          <p:cNvSpPr>
            <a:spLocks noGrp="1"/>
          </p:cNvSpPr>
          <p:nvPr>
            <p:ph type="title" idx="4294967295"/>
          </p:nvPr>
        </p:nvSpPr>
        <p:spPr>
          <a:xfrm>
            <a:off x="585537" y="152859"/>
            <a:ext cx="10515600" cy="369332"/>
          </a:xfrm>
        </p:spPr>
        <p:txBody>
          <a:bodyPr>
            <a:normAutofit/>
          </a:bodyPr>
          <a:lstStyle/>
          <a:p>
            <a:r>
              <a:rPr lang="en-US" altLang="ja-JP" sz="1800" b="1" dirty="0">
                <a:latin typeface="游ゴシック" panose="020B0400000000000000" pitchFamily="50" charset="-128"/>
                <a:ea typeface="游ゴシック" panose="020B0400000000000000" pitchFamily="50" charset="-128"/>
              </a:rPr>
              <a:t>8</a:t>
            </a:r>
            <a:r>
              <a:rPr lang="ja-JP" altLang="en-US" sz="1800" b="1" dirty="0">
                <a:latin typeface="游ゴシック" panose="020B0400000000000000" pitchFamily="50" charset="-128"/>
                <a:ea typeface="游ゴシック" panose="020B0400000000000000" pitchFamily="50" charset="-128"/>
              </a:rPr>
              <a:t>　その他</a:t>
            </a:r>
            <a:endParaRPr kumimoji="1" lang="ja-JP" altLang="en-US" sz="1800" b="1"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2160428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0B55AC-23FD-2646-1E5C-BAD9E28603CE}"/>
              </a:ext>
            </a:extLst>
          </p:cNvPr>
          <p:cNvSpPr txBox="1"/>
          <p:nvPr/>
        </p:nvSpPr>
        <p:spPr>
          <a:xfrm>
            <a:off x="413157" y="608687"/>
            <a:ext cx="11166395" cy="2262158"/>
          </a:xfrm>
          <a:prstGeom prst="rect">
            <a:avLst/>
          </a:prstGeom>
          <a:noFill/>
        </p:spPr>
        <p:txBody>
          <a:bodyPr wrap="square" rtlCol="0">
            <a:spAutoFit/>
          </a:bodyPr>
          <a:lstStyle/>
          <a:p>
            <a:pPr marL="179388">
              <a:spcBef>
                <a:spcPts val="600"/>
              </a:spcBef>
            </a:pPr>
            <a:r>
              <a:rPr lang="ja-JP" altLang="en-US" b="1" dirty="0"/>
              <a:t>１</a:t>
            </a:r>
            <a:r>
              <a:rPr lang="en-US" altLang="ja-JP" b="1" dirty="0"/>
              <a:t>-</a:t>
            </a:r>
            <a:r>
              <a:rPr lang="ja-JP" altLang="en-US" b="1" dirty="0"/>
              <a:t>１　研究開発プロジェクト</a:t>
            </a:r>
          </a:p>
          <a:p>
            <a:pPr marL="717550">
              <a:spcBef>
                <a:spcPts val="600"/>
              </a:spcBef>
            </a:pPr>
            <a:r>
              <a:rPr lang="ja-JP" altLang="en-US" dirty="0">
                <a:solidFill>
                  <a:schemeClr val="accent1"/>
                </a:solidFill>
              </a:rPr>
              <a:t>＜研究開発プロジェクト名を記載する。本項は公表文書の作成に参照することがあるため、対外的に公表して問題ない内容とすること。＞</a:t>
            </a:r>
          </a:p>
          <a:p>
            <a:pPr marL="179388">
              <a:spcBef>
                <a:spcPts val="600"/>
              </a:spcBef>
            </a:pPr>
            <a:r>
              <a:rPr lang="ja-JP" altLang="en-US" b="1" dirty="0"/>
              <a:t>１</a:t>
            </a:r>
            <a:r>
              <a:rPr lang="en-US" altLang="ja-JP" b="1" dirty="0"/>
              <a:t>-</a:t>
            </a:r>
            <a:r>
              <a:rPr lang="ja-JP" altLang="en-US" b="1" dirty="0"/>
              <a:t>２　要旨</a:t>
            </a:r>
          </a:p>
          <a:p>
            <a:pPr marL="965200" indent="-247650">
              <a:spcBef>
                <a:spcPts val="600"/>
              </a:spcBef>
            </a:pPr>
            <a:r>
              <a:rPr lang="ja-JP" altLang="en-US" dirty="0">
                <a:solidFill>
                  <a:schemeClr val="accent1"/>
                </a:solidFill>
              </a:rPr>
              <a:t>＜提案者による研究開発プロジェクトの要旨を</a:t>
            </a:r>
            <a:r>
              <a:rPr lang="en-US" altLang="ja-JP" dirty="0">
                <a:solidFill>
                  <a:schemeClr val="accent1"/>
                </a:solidFill>
              </a:rPr>
              <a:t>100</a:t>
            </a:r>
            <a:r>
              <a:rPr lang="ja-JP" altLang="en-US" dirty="0">
                <a:solidFill>
                  <a:schemeClr val="accent1"/>
                </a:solidFill>
              </a:rPr>
              <a:t>文字以上</a:t>
            </a:r>
            <a:r>
              <a:rPr lang="en-US" altLang="ja-JP" dirty="0">
                <a:solidFill>
                  <a:schemeClr val="accent1"/>
                </a:solidFill>
              </a:rPr>
              <a:t>300</a:t>
            </a:r>
            <a:r>
              <a:rPr lang="ja-JP" altLang="en-US" dirty="0">
                <a:solidFill>
                  <a:schemeClr val="accent1"/>
                </a:solidFill>
              </a:rPr>
              <a:t>文字以内で記述する。特に、アピールしたい取組、期待される成果等を記述する。提案内容は公表文書の作成に参照することがあるため、対外的に公表して問題ない内容とすること。＞</a:t>
            </a:r>
          </a:p>
        </p:txBody>
      </p:sp>
      <p:sp>
        <p:nvSpPr>
          <p:cNvPr id="4" name="四角形吹き出し 18">
            <a:extLst>
              <a:ext uri="{FF2B5EF4-FFF2-40B4-BE49-F238E27FC236}">
                <a16:creationId xmlns:a16="http://schemas.microsoft.com/office/drawing/2014/main" id="{C70072AA-359B-7FE8-7238-8A4F558D0B01}"/>
              </a:ext>
            </a:extLst>
          </p:cNvPr>
          <p:cNvSpPr/>
          <p:nvPr/>
        </p:nvSpPr>
        <p:spPr>
          <a:xfrm>
            <a:off x="7522518" y="3078424"/>
            <a:ext cx="3643986" cy="369332"/>
          </a:xfrm>
          <a:prstGeom prst="wedgeRectCallout">
            <a:avLst>
              <a:gd name="adj1" fmla="val -62948"/>
              <a:gd name="adj2" fmla="val -116769"/>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dirty="0">
                <a:solidFill>
                  <a:schemeClr val="bg1"/>
                </a:solidFill>
                <a:latin typeface="+mn-ea"/>
              </a:rPr>
              <a:t>内容を</a:t>
            </a:r>
            <a:r>
              <a:rPr kumimoji="0" lang="ja-JP" altLang="en-US" sz="1000" b="0" i="0" u="none" strike="noStrike" kern="0" cap="none" spc="0" normalizeH="0" baseline="0" noProof="0" dirty="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dirty="0">
              <a:ln>
                <a:noFill/>
              </a:ln>
              <a:solidFill>
                <a:schemeClr val="bg1"/>
              </a:solidFill>
              <a:effectLst/>
              <a:uLnTx/>
              <a:uFillTx/>
              <a:latin typeface="+mn-ea"/>
              <a:cs typeface="+mn-cs"/>
            </a:endParaRPr>
          </a:p>
        </p:txBody>
      </p:sp>
      <p:sp>
        <p:nvSpPr>
          <p:cNvPr id="7" name="正方形/長方形 6">
            <a:extLst>
              <a:ext uri="{FF2B5EF4-FFF2-40B4-BE49-F238E27FC236}">
                <a16:creationId xmlns:a16="http://schemas.microsoft.com/office/drawing/2014/main" id="{48DD2360-1F03-0B31-DD5D-3DE499DACE51}"/>
              </a:ext>
            </a:extLst>
          </p:cNvPr>
          <p:cNvSpPr/>
          <p:nvPr/>
        </p:nvSpPr>
        <p:spPr>
          <a:xfrm>
            <a:off x="1025496" y="1943413"/>
            <a:ext cx="10554056" cy="950345"/>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D6CFB177-6DE5-BAC1-0FB2-89A1AD761F47}"/>
              </a:ext>
            </a:extLst>
          </p:cNvPr>
          <p:cNvSpPr>
            <a:spLocks noGrp="1"/>
          </p:cNvSpPr>
          <p:nvPr>
            <p:ph type="title" idx="4294967295"/>
          </p:nvPr>
        </p:nvSpPr>
        <p:spPr>
          <a:xfrm>
            <a:off x="413157" y="153892"/>
            <a:ext cx="10515600" cy="431882"/>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１　概要</a:t>
            </a:r>
          </a:p>
        </p:txBody>
      </p:sp>
    </p:spTree>
    <p:extLst>
      <p:ext uri="{BB962C8B-B14F-4D97-AF65-F5344CB8AC3E}">
        <p14:creationId xmlns:p14="http://schemas.microsoft.com/office/powerpoint/2010/main" val="8322513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四角形: 角を丸くする 42">
            <a:extLst>
              <a:ext uri="{FF2B5EF4-FFF2-40B4-BE49-F238E27FC236}">
                <a16:creationId xmlns:a16="http://schemas.microsoft.com/office/drawing/2014/main" id="{E6B05DCE-53CB-4969-A8E0-B15FCA11F123}"/>
              </a:ext>
            </a:extLst>
          </p:cNvPr>
          <p:cNvSpPr/>
          <p:nvPr/>
        </p:nvSpPr>
        <p:spPr>
          <a:xfrm>
            <a:off x="1324092" y="934197"/>
            <a:ext cx="8065971" cy="2664026"/>
          </a:xfrm>
          <a:prstGeom prst="roundRect">
            <a:avLst>
              <a:gd name="adj" fmla="val 10738"/>
            </a:avLst>
          </a:prstGeom>
          <a:solidFill>
            <a:schemeClr val="bg1">
              <a:lumMod val="95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テキスト ボックス 43">
            <a:extLst>
              <a:ext uri="{FF2B5EF4-FFF2-40B4-BE49-F238E27FC236}">
                <a16:creationId xmlns:a16="http://schemas.microsoft.com/office/drawing/2014/main" id="{F87C2A70-811C-4067-9AC1-558FB4142D59}"/>
              </a:ext>
            </a:extLst>
          </p:cNvPr>
          <p:cNvSpPr txBox="1"/>
          <p:nvPr/>
        </p:nvSpPr>
        <p:spPr>
          <a:xfrm>
            <a:off x="1565522" y="959642"/>
            <a:ext cx="1087655" cy="369332"/>
          </a:xfrm>
          <a:prstGeom prst="rect">
            <a:avLst/>
          </a:prstGeom>
          <a:noFill/>
        </p:spPr>
        <p:txBody>
          <a:bodyPr wrap="square" rtlCol="0">
            <a:spAutoFit/>
          </a:bodyPr>
          <a:lstStyle/>
          <a:p>
            <a:r>
              <a:rPr kumimoji="1" lang="ja-JP" altLang="en-US" b="1">
                <a:latin typeface="+mn-ea"/>
              </a:rPr>
              <a:t>事業</a:t>
            </a:r>
          </a:p>
        </p:txBody>
      </p:sp>
      <p:sp>
        <p:nvSpPr>
          <p:cNvPr id="45" name="四角形: 角を丸くする 44">
            <a:extLst>
              <a:ext uri="{FF2B5EF4-FFF2-40B4-BE49-F238E27FC236}">
                <a16:creationId xmlns:a16="http://schemas.microsoft.com/office/drawing/2014/main" id="{B8E91595-1B31-4779-B1C9-3D9F161AA573}"/>
              </a:ext>
            </a:extLst>
          </p:cNvPr>
          <p:cNvSpPr/>
          <p:nvPr/>
        </p:nvSpPr>
        <p:spPr>
          <a:xfrm>
            <a:off x="1662578" y="1565416"/>
            <a:ext cx="7380975" cy="1032475"/>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6" name="四角形: 角を丸くする 45">
            <a:extLst>
              <a:ext uri="{FF2B5EF4-FFF2-40B4-BE49-F238E27FC236}">
                <a16:creationId xmlns:a16="http://schemas.microsoft.com/office/drawing/2014/main" id="{E4802293-CBD9-4BF3-85D7-289061550481}"/>
              </a:ext>
            </a:extLst>
          </p:cNvPr>
          <p:cNvSpPr/>
          <p:nvPr/>
        </p:nvSpPr>
        <p:spPr>
          <a:xfrm>
            <a:off x="2109350" y="1800317"/>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A</a:t>
            </a:r>
            <a:endParaRPr kumimoji="1" lang="ja-JP" altLang="en-US" sz="1400" b="1">
              <a:solidFill>
                <a:schemeClr val="tx1"/>
              </a:solidFill>
              <a:latin typeface="+mn-ea"/>
            </a:endParaRPr>
          </a:p>
        </p:txBody>
      </p:sp>
      <p:sp>
        <p:nvSpPr>
          <p:cNvPr id="47" name="四角形: 角を丸くする 46">
            <a:extLst>
              <a:ext uri="{FF2B5EF4-FFF2-40B4-BE49-F238E27FC236}">
                <a16:creationId xmlns:a16="http://schemas.microsoft.com/office/drawing/2014/main" id="{B3CBB092-6CCB-48F9-BB2A-830388A5928E}"/>
              </a:ext>
            </a:extLst>
          </p:cNvPr>
          <p:cNvSpPr/>
          <p:nvPr/>
        </p:nvSpPr>
        <p:spPr>
          <a:xfrm>
            <a:off x="3753665" y="1800317"/>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B</a:t>
            </a:r>
            <a:endParaRPr kumimoji="1" lang="ja-JP" altLang="en-US" sz="1400" b="1">
              <a:solidFill>
                <a:schemeClr val="tx1"/>
              </a:solidFill>
              <a:latin typeface="+mn-ea"/>
            </a:endParaRPr>
          </a:p>
        </p:txBody>
      </p:sp>
      <p:sp>
        <p:nvSpPr>
          <p:cNvPr id="48" name="四角形: 角を丸くする 47">
            <a:extLst>
              <a:ext uri="{FF2B5EF4-FFF2-40B4-BE49-F238E27FC236}">
                <a16:creationId xmlns:a16="http://schemas.microsoft.com/office/drawing/2014/main" id="{0E053184-B7F5-45A3-87B1-69EF79FA3285}"/>
              </a:ext>
            </a:extLst>
          </p:cNvPr>
          <p:cNvSpPr/>
          <p:nvPr/>
        </p:nvSpPr>
        <p:spPr>
          <a:xfrm>
            <a:off x="5571238" y="1800316"/>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C</a:t>
            </a:r>
            <a:endParaRPr kumimoji="1" lang="ja-JP" altLang="en-US" sz="1400" b="1">
              <a:solidFill>
                <a:schemeClr val="tx1"/>
              </a:solidFill>
              <a:latin typeface="+mn-ea"/>
            </a:endParaRPr>
          </a:p>
        </p:txBody>
      </p:sp>
      <p:sp>
        <p:nvSpPr>
          <p:cNvPr id="49" name="四角形: 角を丸くする 48">
            <a:extLst>
              <a:ext uri="{FF2B5EF4-FFF2-40B4-BE49-F238E27FC236}">
                <a16:creationId xmlns:a16="http://schemas.microsoft.com/office/drawing/2014/main" id="{850093E7-EC97-4409-9CD6-D852C69AFACB}"/>
              </a:ext>
            </a:extLst>
          </p:cNvPr>
          <p:cNvSpPr/>
          <p:nvPr/>
        </p:nvSpPr>
        <p:spPr>
          <a:xfrm>
            <a:off x="7388811" y="1800315"/>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D</a:t>
            </a:r>
            <a:endParaRPr kumimoji="1" lang="ja-JP" altLang="en-US" sz="1400" b="1">
              <a:solidFill>
                <a:schemeClr val="tx1"/>
              </a:solidFill>
              <a:latin typeface="+mn-ea"/>
            </a:endParaRPr>
          </a:p>
        </p:txBody>
      </p:sp>
      <p:sp>
        <p:nvSpPr>
          <p:cNvPr id="50" name="四角形: 角を丸くする 49">
            <a:extLst>
              <a:ext uri="{FF2B5EF4-FFF2-40B4-BE49-F238E27FC236}">
                <a16:creationId xmlns:a16="http://schemas.microsoft.com/office/drawing/2014/main" id="{217C9887-567C-4221-968A-368BC0C22A6E}"/>
              </a:ext>
            </a:extLst>
          </p:cNvPr>
          <p:cNvSpPr/>
          <p:nvPr/>
        </p:nvSpPr>
        <p:spPr>
          <a:xfrm>
            <a:off x="2033153" y="1334600"/>
            <a:ext cx="1366787" cy="369332"/>
          </a:xfrm>
          <a:prstGeom prst="roundRect">
            <a:avLst/>
          </a:prstGeom>
          <a:solidFill>
            <a:srgbClr val="0052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システム</a:t>
            </a:r>
            <a:endParaRPr lang="en-US" altLang="ja-JP" sz="1400" b="1">
              <a:solidFill>
                <a:schemeClr val="bg1"/>
              </a:solidFill>
              <a:latin typeface="+mn-ea"/>
            </a:endParaRPr>
          </a:p>
        </p:txBody>
      </p:sp>
      <p:sp>
        <p:nvSpPr>
          <p:cNvPr id="51" name="四角形: 角を丸くする 50">
            <a:extLst>
              <a:ext uri="{FF2B5EF4-FFF2-40B4-BE49-F238E27FC236}">
                <a16:creationId xmlns:a16="http://schemas.microsoft.com/office/drawing/2014/main" id="{4DE1D913-E2CE-4F7B-85CB-0E634FC384BA}"/>
              </a:ext>
            </a:extLst>
          </p:cNvPr>
          <p:cNvSpPr/>
          <p:nvPr/>
        </p:nvSpPr>
        <p:spPr>
          <a:xfrm>
            <a:off x="1722742" y="2842304"/>
            <a:ext cx="7320812" cy="64633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b="1">
              <a:solidFill>
                <a:schemeClr val="tx1"/>
              </a:solidFill>
              <a:latin typeface="+mn-ea"/>
            </a:endParaRPr>
          </a:p>
        </p:txBody>
      </p:sp>
      <p:sp>
        <p:nvSpPr>
          <p:cNvPr id="52" name="テキスト ボックス 51">
            <a:extLst>
              <a:ext uri="{FF2B5EF4-FFF2-40B4-BE49-F238E27FC236}">
                <a16:creationId xmlns:a16="http://schemas.microsoft.com/office/drawing/2014/main" id="{E04A82C5-E49A-46CC-9380-075ABD4FBE85}"/>
              </a:ext>
            </a:extLst>
          </p:cNvPr>
          <p:cNvSpPr txBox="1"/>
          <p:nvPr/>
        </p:nvSpPr>
        <p:spPr>
          <a:xfrm>
            <a:off x="3391945" y="1228588"/>
            <a:ext cx="1471069" cy="261610"/>
          </a:xfrm>
          <a:prstGeom prst="rect">
            <a:avLst/>
          </a:prstGeom>
          <a:noFill/>
        </p:spPr>
        <p:txBody>
          <a:bodyPr wrap="square" rtlCol="0">
            <a:spAutoFit/>
          </a:bodyPr>
          <a:lstStyle/>
          <a:p>
            <a:r>
              <a:rPr kumimoji="1" lang="ja-JP" altLang="en-US" sz="1050">
                <a:latin typeface="+mn-ea"/>
              </a:rPr>
              <a:t>例：基地局装置</a:t>
            </a:r>
          </a:p>
        </p:txBody>
      </p:sp>
      <p:sp>
        <p:nvSpPr>
          <p:cNvPr id="53" name="テキスト ボックス 52">
            <a:extLst>
              <a:ext uri="{FF2B5EF4-FFF2-40B4-BE49-F238E27FC236}">
                <a16:creationId xmlns:a16="http://schemas.microsoft.com/office/drawing/2014/main" id="{7B556BB9-1FBF-43E6-9163-11149FD5660D}"/>
              </a:ext>
            </a:extLst>
          </p:cNvPr>
          <p:cNvSpPr txBox="1"/>
          <p:nvPr/>
        </p:nvSpPr>
        <p:spPr>
          <a:xfrm>
            <a:off x="2250717" y="2126546"/>
            <a:ext cx="1084052" cy="415498"/>
          </a:xfrm>
          <a:prstGeom prst="rect">
            <a:avLst/>
          </a:prstGeom>
          <a:noFill/>
        </p:spPr>
        <p:txBody>
          <a:bodyPr wrap="square" rtlCol="0">
            <a:spAutoFit/>
          </a:bodyPr>
          <a:lstStyle/>
          <a:p>
            <a:pPr algn="ctr"/>
            <a:r>
              <a:rPr kumimoji="1" lang="ja-JP" altLang="en-US" sz="1050">
                <a:latin typeface="+mn-ea"/>
              </a:rPr>
              <a:t>例：</a:t>
            </a:r>
            <a:r>
              <a:rPr kumimoji="1" lang="en-US" altLang="ja-JP" sz="1050">
                <a:latin typeface="+mn-ea"/>
              </a:rPr>
              <a:t>RU</a:t>
            </a:r>
          </a:p>
          <a:p>
            <a:pPr algn="ctr"/>
            <a:r>
              <a:rPr kumimoji="1" lang="ja-JP" altLang="en-US" sz="1050">
                <a:latin typeface="+mn-ea"/>
              </a:rPr>
              <a:t>（アンテナ）</a:t>
            </a:r>
          </a:p>
        </p:txBody>
      </p:sp>
      <p:sp>
        <p:nvSpPr>
          <p:cNvPr id="54" name="テキスト ボックス 53">
            <a:extLst>
              <a:ext uri="{FF2B5EF4-FFF2-40B4-BE49-F238E27FC236}">
                <a16:creationId xmlns:a16="http://schemas.microsoft.com/office/drawing/2014/main" id="{0A431DAB-4436-4C75-86B0-47FFF4044F08}"/>
              </a:ext>
            </a:extLst>
          </p:cNvPr>
          <p:cNvSpPr txBox="1"/>
          <p:nvPr/>
        </p:nvSpPr>
        <p:spPr>
          <a:xfrm>
            <a:off x="3427814" y="2126546"/>
            <a:ext cx="1974181" cy="415498"/>
          </a:xfrm>
          <a:prstGeom prst="rect">
            <a:avLst/>
          </a:prstGeom>
          <a:noFill/>
        </p:spPr>
        <p:txBody>
          <a:bodyPr wrap="square" rtlCol="0">
            <a:spAutoFit/>
          </a:bodyPr>
          <a:lstStyle/>
          <a:p>
            <a:pPr algn="ctr"/>
            <a:r>
              <a:rPr lang="ja-JP" altLang="en-US" sz="1050">
                <a:latin typeface="+mn-ea"/>
              </a:rPr>
              <a:t>例：</a:t>
            </a:r>
            <a:r>
              <a:rPr lang="en-US" altLang="ja-JP" sz="1050">
                <a:latin typeface="+mn-ea"/>
              </a:rPr>
              <a:t> </a:t>
            </a:r>
            <a:r>
              <a:rPr kumimoji="1" lang="en-US" altLang="ja-JP" sz="1050">
                <a:latin typeface="+mn-ea"/>
              </a:rPr>
              <a:t>CU/DU</a:t>
            </a:r>
          </a:p>
          <a:p>
            <a:pPr algn="ctr"/>
            <a:r>
              <a:rPr kumimoji="1" lang="ja-JP" altLang="en-US" sz="1050">
                <a:latin typeface="+mn-ea"/>
              </a:rPr>
              <a:t>（仮想化ソフトウェア等）</a:t>
            </a:r>
          </a:p>
        </p:txBody>
      </p:sp>
      <p:sp>
        <p:nvSpPr>
          <p:cNvPr id="55" name="テキスト ボックス 54">
            <a:extLst>
              <a:ext uri="{FF2B5EF4-FFF2-40B4-BE49-F238E27FC236}">
                <a16:creationId xmlns:a16="http://schemas.microsoft.com/office/drawing/2014/main" id="{6864D61C-B7CA-4975-A9F9-0F46EDF7D2BA}"/>
              </a:ext>
            </a:extLst>
          </p:cNvPr>
          <p:cNvSpPr txBox="1"/>
          <p:nvPr/>
        </p:nvSpPr>
        <p:spPr>
          <a:xfrm>
            <a:off x="7384797" y="2119953"/>
            <a:ext cx="1361217" cy="253916"/>
          </a:xfrm>
          <a:prstGeom prst="rect">
            <a:avLst/>
          </a:prstGeom>
          <a:noFill/>
        </p:spPr>
        <p:txBody>
          <a:bodyPr wrap="square" rtlCol="0">
            <a:spAutoFit/>
          </a:bodyPr>
          <a:lstStyle/>
          <a:p>
            <a:pPr algn="ctr"/>
            <a:r>
              <a:rPr lang="ja-JP" altLang="en-US" sz="1050">
                <a:latin typeface="+mn-ea"/>
              </a:rPr>
              <a:t>例：汎用サーバ</a:t>
            </a:r>
            <a:endParaRPr kumimoji="1" lang="ja-JP" altLang="en-US" sz="1050">
              <a:latin typeface="+mn-ea"/>
            </a:endParaRPr>
          </a:p>
        </p:txBody>
      </p:sp>
      <p:sp>
        <p:nvSpPr>
          <p:cNvPr id="56" name="テキスト ボックス 55">
            <a:extLst>
              <a:ext uri="{FF2B5EF4-FFF2-40B4-BE49-F238E27FC236}">
                <a16:creationId xmlns:a16="http://schemas.microsoft.com/office/drawing/2014/main" id="{B2B6F091-C914-46FC-AC48-6BA4DFF4B892}"/>
              </a:ext>
            </a:extLst>
          </p:cNvPr>
          <p:cNvSpPr txBox="1"/>
          <p:nvPr/>
        </p:nvSpPr>
        <p:spPr>
          <a:xfrm>
            <a:off x="5495041" y="2119954"/>
            <a:ext cx="1513614" cy="253916"/>
          </a:xfrm>
          <a:prstGeom prst="rect">
            <a:avLst/>
          </a:prstGeom>
          <a:noFill/>
        </p:spPr>
        <p:txBody>
          <a:bodyPr wrap="square" rtlCol="0">
            <a:spAutoFit/>
          </a:bodyPr>
          <a:lstStyle/>
          <a:p>
            <a:pPr algn="ctr"/>
            <a:r>
              <a:rPr lang="ja-JP" altLang="en-US" sz="1050" dirty="0">
                <a:latin typeface="+mn-ea"/>
              </a:rPr>
              <a:t>例：アクセラレータ</a:t>
            </a:r>
            <a:endParaRPr kumimoji="1" lang="ja-JP" altLang="en-US" sz="1050" dirty="0">
              <a:latin typeface="+mn-ea"/>
            </a:endParaRPr>
          </a:p>
        </p:txBody>
      </p:sp>
      <p:sp>
        <p:nvSpPr>
          <p:cNvPr id="57" name="四角形: 角を丸くする 56">
            <a:extLst>
              <a:ext uri="{FF2B5EF4-FFF2-40B4-BE49-F238E27FC236}">
                <a16:creationId xmlns:a16="http://schemas.microsoft.com/office/drawing/2014/main" id="{EA878358-FB8C-41E9-A9FF-BAEE1078F448}"/>
              </a:ext>
            </a:extLst>
          </p:cNvPr>
          <p:cNvSpPr/>
          <p:nvPr/>
        </p:nvSpPr>
        <p:spPr>
          <a:xfrm>
            <a:off x="3532285" y="3006231"/>
            <a:ext cx="1366787"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保守・運用</a:t>
            </a:r>
          </a:p>
        </p:txBody>
      </p:sp>
      <p:sp>
        <p:nvSpPr>
          <p:cNvPr id="58" name="四角形: 角を丸くする 57">
            <a:extLst>
              <a:ext uri="{FF2B5EF4-FFF2-40B4-BE49-F238E27FC236}">
                <a16:creationId xmlns:a16="http://schemas.microsoft.com/office/drawing/2014/main" id="{CC62D6D4-6F56-4462-8AC9-35E30DF08B63}"/>
              </a:ext>
            </a:extLst>
          </p:cNvPr>
          <p:cNvSpPr/>
          <p:nvPr/>
        </p:nvSpPr>
        <p:spPr>
          <a:xfrm>
            <a:off x="5349858" y="3014654"/>
            <a:ext cx="2766545"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アップグレード・機能追加</a:t>
            </a:r>
          </a:p>
        </p:txBody>
      </p:sp>
      <p:sp>
        <p:nvSpPr>
          <p:cNvPr id="59" name="テキスト ボックス 58">
            <a:extLst>
              <a:ext uri="{FF2B5EF4-FFF2-40B4-BE49-F238E27FC236}">
                <a16:creationId xmlns:a16="http://schemas.microsoft.com/office/drawing/2014/main" id="{EA1AC22A-2421-4888-8864-A410CE313D3C}"/>
              </a:ext>
            </a:extLst>
          </p:cNvPr>
          <p:cNvSpPr txBox="1"/>
          <p:nvPr/>
        </p:nvSpPr>
        <p:spPr>
          <a:xfrm>
            <a:off x="8943532" y="1760692"/>
            <a:ext cx="2577159" cy="646331"/>
          </a:xfrm>
          <a:prstGeom prst="rect">
            <a:avLst/>
          </a:prstGeom>
          <a:noFill/>
        </p:spPr>
        <p:txBody>
          <a:bodyPr wrap="square" rtlCol="0">
            <a:spAutoFit/>
          </a:bodyPr>
          <a:lstStyle/>
          <a:p>
            <a:r>
              <a:rPr kumimoji="1" lang="ja-JP" altLang="en-US" sz="1400" b="1">
                <a:latin typeface="+mn-ea"/>
              </a:rPr>
              <a:t>←製品</a:t>
            </a:r>
            <a:r>
              <a:rPr kumimoji="1" lang="en-US" altLang="ja-JP" sz="1400" b="1">
                <a:latin typeface="+mn-ea"/>
              </a:rPr>
              <a:t>/</a:t>
            </a:r>
            <a:r>
              <a:rPr kumimoji="1" lang="ja-JP" altLang="en-US" sz="1400" b="1">
                <a:latin typeface="+mn-ea"/>
              </a:rPr>
              <a:t>サービス開発</a:t>
            </a:r>
            <a:endParaRPr kumimoji="1" lang="en-US" altLang="ja-JP" sz="1400" b="1">
              <a:latin typeface="+mn-ea"/>
            </a:endParaRPr>
          </a:p>
          <a:p>
            <a:pPr marL="87313" indent="-87313"/>
            <a:r>
              <a:rPr kumimoji="1" lang="ja-JP" altLang="en-US" sz="1100">
                <a:latin typeface="+mn-ea"/>
              </a:rPr>
              <a:t>（このうち、</a:t>
            </a:r>
            <a:r>
              <a:rPr kumimoji="1" lang="en-US" altLang="ja-JP" sz="1100">
                <a:latin typeface="+mn-ea"/>
              </a:rPr>
              <a:t>TRL</a:t>
            </a:r>
            <a:r>
              <a:rPr kumimoji="1" lang="ja-JP" altLang="en-US" sz="1100">
                <a:latin typeface="+mn-ea"/>
              </a:rPr>
              <a:t>７までが研究開発事業として支援対象となる）</a:t>
            </a:r>
          </a:p>
        </p:txBody>
      </p:sp>
      <p:sp>
        <p:nvSpPr>
          <p:cNvPr id="60" name="テキスト ボックス 59">
            <a:extLst>
              <a:ext uri="{FF2B5EF4-FFF2-40B4-BE49-F238E27FC236}">
                <a16:creationId xmlns:a16="http://schemas.microsoft.com/office/drawing/2014/main" id="{4A7FDEE7-3BC8-43B4-9189-26DDCCFB7C4E}"/>
              </a:ext>
            </a:extLst>
          </p:cNvPr>
          <p:cNvSpPr txBox="1"/>
          <p:nvPr/>
        </p:nvSpPr>
        <p:spPr>
          <a:xfrm>
            <a:off x="9043553" y="2793167"/>
            <a:ext cx="1909243" cy="646331"/>
          </a:xfrm>
          <a:prstGeom prst="rect">
            <a:avLst/>
          </a:prstGeom>
          <a:noFill/>
        </p:spPr>
        <p:txBody>
          <a:bodyPr wrap="square" rtlCol="0">
            <a:spAutoFit/>
          </a:bodyPr>
          <a:lstStyle/>
          <a:p>
            <a:r>
              <a:rPr kumimoji="1" lang="ja-JP" altLang="en-US" sz="1400" b="1">
                <a:latin typeface="+mn-ea"/>
              </a:rPr>
              <a:t>←サービス</a:t>
            </a:r>
            <a:endParaRPr kumimoji="1" lang="en-US" altLang="ja-JP" sz="1400" b="1">
              <a:latin typeface="+mn-ea"/>
            </a:endParaRPr>
          </a:p>
          <a:p>
            <a:pPr marL="87313" lvl="0" indent="-87313"/>
            <a:r>
              <a:rPr lang="ja-JP" altLang="en-US" sz="1100">
                <a:solidFill>
                  <a:prstClr val="black"/>
                </a:solidFill>
                <a:latin typeface="+mn-ea"/>
              </a:rPr>
              <a:t>（製品</a:t>
            </a:r>
            <a:r>
              <a:rPr lang="en-US" altLang="ja-JP" sz="1100">
                <a:solidFill>
                  <a:prstClr val="black"/>
                </a:solidFill>
                <a:latin typeface="+mn-ea"/>
              </a:rPr>
              <a:t>/</a:t>
            </a:r>
            <a:r>
              <a:rPr lang="ja-JP" altLang="en-US" sz="1100">
                <a:solidFill>
                  <a:prstClr val="black"/>
                </a:solidFill>
                <a:latin typeface="+mn-ea"/>
              </a:rPr>
              <a:t>サービス化後に各社が取り組む）</a:t>
            </a:r>
          </a:p>
        </p:txBody>
      </p:sp>
      <p:sp>
        <p:nvSpPr>
          <p:cNvPr id="61" name="テキスト ボックス 60">
            <a:extLst>
              <a:ext uri="{FF2B5EF4-FFF2-40B4-BE49-F238E27FC236}">
                <a16:creationId xmlns:a16="http://schemas.microsoft.com/office/drawing/2014/main" id="{C3CC5EAB-5EBF-45A6-821E-487DE5EE1760}"/>
              </a:ext>
            </a:extLst>
          </p:cNvPr>
          <p:cNvSpPr txBox="1"/>
          <p:nvPr/>
        </p:nvSpPr>
        <p:spPr>
          <a:xfrm>
            <a:off x="6742889" y="1206659"/>
            <a:ext cx="2521015" cy="338554"/>
          </a:xfrm>
          <a:prstGeom prst="rect">
            <a:avLst/>
          </a:prstGeom>
          <a:noFill/>
        </p:spPr>
        <p:txBody>
          <a:bodyPr wrap="square" rtlCol="0">
            <a:spAutoFit/>
          </a:bodyPr>
          <a:lstStyle/>
          <a:p>
            <a:r>
              <a:rPr kumimoji="1" lang="ja-JP" altLang="en-US" sz="1600">
                <a:latin typeface="+mn-ea"/>
              </a:rPr>
              <a:t>想定顧客：通信事業者</a:t>
            </a:r>
          </a:p>
        </p:txBody>
      </p:sp>
      <p:sp>
        <p:nvSpPr>
          <p:cNvPr id="68" name="四角形: 角を丸くする 67">
            <a:extLst>
              <a:ext uri="{FF2B5EF4-FFF2-40B4-BE49-F238E27FC236}">
                <a16:creationId xmlns:a16="http://schemas.microsoft.com/office/drawing/2014/main" id="{A35DF971-5A1D-4580-88A9-ACDD5CD5C7CE}"/>
              </a:ext>
            </a:extLst>
          </p:cNvPr>
          <p:cNvSpPr/>
          <p:nvPr/>
        </p:nvSpPr>
        <p:spPr>
          <a:xfrm>
            <a:off x="2071649" y="2657637"/>
            <a:ext cx="1366787" cy="369332"/>
          </a:xfrm>
          <a:prstGeom prst="roundRect">
            <a:avLst/>
          </a:prstGeom>
          <a:solidFill>
            <a:srgbClr val="005298"/>
          </a:solid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サービス</a:t>
            </a:r>
          </a:p>
        </p:txBody>
      </p:sp>
      <p:sp>
        <p:nvSpPr>
          <p:cNvPr id="74" name="テキスト ボックス 73">
            <a:extLst>
              <a:ext uri="{FF2B5EF4-FFF2-40B4-BE49-F238E27FC236}">
                <a16:creationId xmlns:a16="http://schemas.microsoft.com/office/drawing/2014/main" id="{1721E36A-190E-4D98-A177-DD9F580DBE4A}"/>
              </a:ext>
            </a:extLst>
          </p:cNvPr>
          <p:cNvSpPr txBox="1"/>
          <p:nvPr/>
        </p:nvSpPr>
        <p:spPr>
          <a:xfrm>
            <a:off x="1324092" y="620893"/>
            <a:ext cx="8065971" cy="369332"/>
          </a:xfrm>
          <a:prstGeom prst="rect">
            <a:avLst/>
          </a:prstGeom>
          <a:noFill/>
        </p:spPr>
        <p:txBody>
          <a:bodyPr wrap="square" rtlCol="0">
            <a:spAutoFit/>
          </a:bodyPr>
          <a:lstStyle/>
          <a:p>
            <a:pPr algn="ctr"/>
            <a:r>
              <a:rPr kumimoji="1" lang="ja-JP" altLang="en-US" b="1">
                <a:latin typeface="+mn-ea"/>
              </a:rPr>
              <a:t>例：基地局装置</a:t>
            </a:r>
          </a:p>
        </p:txBody>
      </p:sp>
      <p:sp>
        <p:nvSpPr>
          <p:cNvPr id="81" name="四角形: 角を丸くする 80">
            <a:extLst>
              <a:ext uri="{FF2B5EF4-FFF2-40B4-BE49-F238E27FC236}">
                <a16:creationId xmlns:a16="http://schemas.microsoft.com/office/drawing/2014/main" id="{2A1EB750-791C-4F12-AA37-4D84AF4C8DD2}"/>
              </a:ext>
            </a:extLst>
          </p:cNvPr>
          <p:cNvSpPr/>
          <p:nvPr/>
        </p:nvSpPr>
        <p:spPr>
          <a:xfrm>
            <a:off x="1324092" y="4024064"/>
            <a:ext cx="8065971" cy="2664026"/>
          </a:xfrm>
          <a:prstGeom prst="roundRect">
            <a:avLst>
              <a:gd name="adj" fmla="val 10738"/>
            </a:avLst>
          </a:prstGeom>
          <a:solidFill>
            <a:schemeClr val="bg1">
              <a:lumMod val="95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4" name="テキスト ボックス 83">
            <a:extLst>
              <a:ext uri="{FF2B5EF4-FFF2-40B4-BE49-F238E27FC236}">
                <a16:creationId xmlns:a16="http://schemas.microsoft.com/office/drawing/2014/main" id="{805538AB-FC13-421A-9180-C3B2EDD07D63}"/>
              </a:ext>
            </a:extLst>
          </p:cNvPr>
          <p:cNvSpPr txBox="1"/>
          <p:nvPr/>
        </p:nvSpPr>
        <p:spPr>
          <a:xfrm>
            <a:off x="1565522" y="4049509"/>
            <a:ext cx="1087655" cy="369332"/>
          </a:xfrm>
          <a:prstGeom prst="rect">
            <a:avLst/>
          </a:prstGeom>
          <a:noFill/>
        </p:spPr>
        <p:txBody>
          <a:bodyPr wrap="square" rtlCol="0">
            <a:spAutoFit/>
          </a:bodyPr>
          <a:lstStyle/>
          <a:p>
            <a:r>
              <a:rPr kumimoji="1" lang="ja-JP" altLang="en-US" b="1">
                <a:latin typeface="+mn-ea"/>
              </a:rPr>
              <a:t>事業</a:t>
            </a:r>
          </a:p>
        </p:txBody>
      </p:sp>
      <p:sp>
        <p:nvSpPr>
          <p:cNvPr id="85" name="四角形: 角を丸くする 84">
            <a:extLst>
              <a:ext uri="{FF2B5EF4-FFF2-40B4-BE49-F238E27FC236}">
                <a16:creationId xmlns:a16="http://schemas.microsoft.com/office/drawing/2014/main" id="{6485F7E7-BC52-4FEB-A64A-10C0907563F7}"/>
              </a:ext>
            </a:extLst>
          </p:cNvPr>
          <p:cNvSpPr/>
          <p:nvPr/>
        </p:nvSpPr>
        <p:spPr>
          <a:xfrm>
            <a:off x="1662578" y="4655283"/>
            <a:ext cx="7380975" cy="1032475"/>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86" name="四角形: 角を丸くする 85">
            <a:extLst>
              <a:ext uri="{FF2B5EF4-FFF2-40B4-BE49-F238E27FC236}">
                <a16:creationId xmlns:a16="http://schemas.microsoft.com/office/drawing/2014/main" id="{1BC279B2-B85D-4208-AC28-B9E5A3A51703}"/>
              </a:ext>
            </a:extLst>
          </p:cNvPr>
          <p:cNvSpPr/>
          <p:nvPr/>
        </p:nvSpPr>
        <p:spPr>
          <a:xfrm>
            <a:off x="2109350" y="4890184"/>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A</a:t>
            </a:r>
            <a:endParaRPr kumimoji="1" lang="ja-JP" altLang="en-US" sz="1400" b="1">
              <a:solidFill>
                <a:schemeClr val="tx1"/>
              </a:solidFill>
              <a:latin typeface="+mn-ea"/>
            </a:endParaRPr>
          </a:p>
        </p:txBody>
      </p:sp>
      <p:sp>
        <p:nvSpPr>
          <p:cNvPr id="87" name="四角形: 角を丸くする 86">
            <a:extLst>
              <a:ext uri="{FF2B5EF4-FFF2-40B4-BE49-F238E27FC236}">
                <a16:creationId xmlns:a16="http://schemas.microsoft.com/office/drawing/2014/main" id="{4F5F73DA-C6CB-4C88-99A1-1251FE79B7D4}"/>
              </a:ext>
            </a:extLst>
          </p:cNvPr>
          <p:cNvSpPr/>
          <p:nvPr/>
        </p:nvSpPr>
        <p:spPr>
          <a:xfrm>
            <a:off x="3753665" y="4890184"/>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B</a:t>
            </a:r>
            <a:endParaRPr kumimoji="1" lang="ja-JP" altLang="en-US" sz="1400" b="1">
              <a:solidFill>
                <a:schemeClr val="tx1"/>
              </a:solidFill>
              <a:latin typeface="+mn-ea"/>
            </a:endParaRPr>
          </a:p>
        </p:txBody>
      </p:sp>
      <p:sp>
        <p:nvSpPr>
          <p:cNvPr id="88" name="四角形: 角を丸くする 87">
            <a:extLst>
              <a:ext uri="{FF2B5EF4-FFF2-40B4-BE49-F238E27FC236}">
                <a16:creationId xmlns:a16="http://schemas.microsoft.com/office/drawing/2014/main" id="{C8C3E687-E7E0-44B4-B0EE-9A3E5409E58A}"/>
              </a:ext>
            </a:extLst>
          </p:cNvPr>
          <p:cNvSpPr/>
          <p:nvPr/>
        </p:nvSpPr>
        <p:spPr>
          <a:xfrm>
            <a:off x="5571238" y="4890183"/>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C</a:t>
            </a:r>
            <a:endParaRPr kumimoji="1" lang="ja-JP" altLang="en-US" sz="1400" b="1">
              <a:solidFill>
                <a:schemeClr val="tx1"/>
              </a:solidFill>
              <a:latin typeface="+mn-ea"/>
            </a:endParaRPr>
          </a:p>
        </p:txBody>
      </p:sp>
      <p:sp>
        <p:nvSpPr>
          <p:cNvPr id="89" name="四角形: 角を丸くする 88">
            <a:extLst>
              <a:ext uri="{FF2B5EF4-FFF2-40B4-BE49-F238E27FC236}">
                <a16:creationId xmlns:a16="http://schemas.microsoft.com/office/drawing/2014/main" id="{7E65839C-94CE-45EA-A0A2-86DB550D2AE3}"/>
              </a:ext>
            </a:extLst>
          </p:cNvPr>
          <p:cNvSpPr/>
          <p:nvPr/>
        </p:nvSpPr>
        <p:spPr>
          <a:xfrm>
            <a:off x="2033153" y="4424467"/>
            <a:ext cx="1366787" cy="369332"/>
          </a:xfrm>
          <a:prstGeom prst="roundRect">
            <a:avLst/>
          </a:prstGeom>
          <a:solidFill>
            <a:srgbClr val="0052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システム</a:t>
            </a:r>
            <a:endParaRPr lang="en-US" altLang="ja-JP" sz="1400" b="1">
              <a:solidFill>
                <a:schemeClr val="bg1"/>
              </a:solidFill>
              <a:latin typeface="+mn-ea"/>
            </a:endParaRPr>
          </a:p>
        </p:txBody>
      </p:sp>
      <p:sp>
        <p:nvSpPr>
          <p:cNvPr id="90" name="四角形: 角を丸くする 89">
            <a:extLst>
              <a:ext uri="{FF2B5EF4-FFF2-40B4-BE49-F238E27FC236}">
                <a16:creationId xmlns:a16="http://schemas.microsoft.com/office/drawing/2014/main" id="{712182CC-EBE8-4C63-B8DB-A8E3A2A68121}"/>
              </a:ext>
            </a:extLst>
          </p:cNvPr>
          <p:cNvSpPr/>
          <p:nvPr/>
        </p:nvSpPr>
        <p:spPr>
          <a:xfrm>
            <a:off x="1722742" y="5932171"/>
            <a:ext cx="7320812" cy="64633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b="1">
              <a:solidFill>
                <a:schemeClr val="tx1"/>
              </a:solidFill>
              <a:latin typeface="+mn-ea"/>
            </a:endParaRPr>
          </a:p>
        </p:txBody>
      </p:sp>
      <p:sp>
        <p:nvSpPr>
          <p:cNvPr id="91" name="テキスト ボックス 90">
            <a:extLst>
              <a:ext uri="{FF2B5EF4-FFF2-40B4-BE49-F238E27FC236}">
                <a16:creationId xmlns:a16="http://schemas.microsoft.com/office/drawing/2014/main" id="{59472933-5CCF-42B8-B56A-68FE965344FA}"/>
              </a:ext>
            </a:extLst>
          </p:cNvPr>
          <p:cNvSpPr txBox="1"/>
          <p:nvPr/>
        </p:nvSpPr>
        <p:spPr>
          <a:xfrm>
            <a:off x="3391945" y="4318455"/>
            <a:ext cx="1953900" cy="253916"/>
          </a:xfrm>
          <a:prstGeom prst="rect">
            <a:avLst/>
          </a:prstGeom>
          <a:noFill/>
        </p:spPr>
        <p:txBody>
          <a:bodyPr wrap="square" rtlCol="0">
            <a:spAutoFit/>
          </a:bodyPr>
          <a:lstStyle/>
          <a:p>
            <a:r>
              <a:rPr kumimoji="1" lang="ja-JP" altLang="en-US" sz="1050"/>
              <a:t>例：光ネットワーク伝送装置</a:t>
            </a:r>
          </a:p>
        </p:txBody>
      </p:sp>
      <p:sp>
        <p:nvSpPr>
          <p:cNvPr id="92" name="テキスト ボックス 91">
            <a:extLst>
              <a:ext uri="{FF2B5EF4-FFF2-40B4-BE49-F238E27FC236}">
                <a16:creationId xmlns:a16="http://schemas.microsoft.com/office/drawing/2014/main" id="{938A7078-FFD4-4BFC-B4D0-7F73CF4A1779}"/>
              </a:ext>
            </a:extLst>
          </p:cNvPr>
          <p:cNvSpPr txBox="1"/>
          <p:nvPr/>
        </p:nvSpPr>
        <p:spPr>
          <a:xfrm>
            <a:off x="2119776" y="5216413"/>
            <a:ext cx="1345934" cy="253916"/>
          </a:xfrm>
          <a:prstGeom prst="rect">
            <a:avLst/>
          </a:prstGeom>
          <a:noFill/>
        </p:spPr>
        <p:txBody>
          <a:bodyPr wrap="square" rtlCol="0">
            <a:spAutoFit/>
          </a:bodyPr>
          <a:lstStyle/>
          <a:p>
            <a:pPr algn="ctr"/>
            <a:r>
              <a:rPr kumimoji="1" lang="ja-JP" altLang="en-US" sz="1050">
                <a:latin typeface="+mn-ea"/>
              </a:rPr>
              <a:t>例：ソフトウェア</a:t>
            </a:r>
          </a:p>
        </p:txBody>
      </p:sp>
      <p:sp>
        <p:nvSpPr>
          <p:cNvPr id="93" name="テキスト ボックス 92">
            <a:extLst>
              <a:ext uri="{FF2B5EF4-FFF2-40B4-BE49-F238E27FC236}">
                <a16:creationId xmlns:a16="http://schemas.microsoft.com/office/drawing/2014/main" id="{67D2AE46-0774-4C84-820E-D0CFEDAB38C9}"/>
              </a:ext>
            </a:extLst>
          </p:cNvPr>
          <p:cNvSpPr txBox="1"/>
          <p:nvPr/>
        </p:nvSpPr>
        <p:spPr>
          <a:xfrm>
            <a:off x="3371664" y="5216413"/>
            <a:ext cx="1974181" cy="253916"/>
          </a:xfrm>
          <a:prstGeom prst="rect">
            <a:avLst/>
          </a:prstGeom>
          <a:noFill/>
        </p:spPr>
        <p:txBody>
          <a:bodyPr wrap="square" rtlCol="0">
            <a:spAutoFit/>
          </a:bodyPr>
          <a:lstStyle/>
          <a:p>
            <a:pPr algn="ctr"/>
            <a:r>
              <a:rPr lang="ja-JP" altLang="en-US" sz="1050">
                <a:latin typeface="+mn-ea"/>
              </a:rPr>
              <a:t>例：</a:t>
            </a:r>
            <a:r>
              <a:rPr lang="en-US" altLang="ja-JP" sz="1050">
                <a:latin typeface="+mn-ea"/>
              </a:rPr>
              <a:t> </a:t>
            </a:r>
            <a:r>
              <a:rPr kumimoji="1" lang="ja-JP" altLang="en-US" sz="1050">
                <a:latin typeface="+mn-ea"/>
              </a:rPr>
              <a:t>光モジュール</a:t>
            </a:r>
          </a:p>
        </p:txBody>
      </p:sp>
      <p:sp>
        <p:nvSpPr>
          <p:cNvPr id="94" name="テキスト ボックス 93">
            <a:extLst>
              <a:ext uri="{FF2B5EF4-FFF2-40B4-BE49-F238E27FC236}">
                <a16:creationId xmlns:a16="http://schemas.microsoft.com/office/drawing/2014/main" id="{284C677D-EA1B-4F7E-8320-54A44D0EABF0}"/>
              </a:ext>
            </a:extLst>
          </p:cNvPr>
          <p:cNvSpPr txBox="1"/>
          <p:nvPr/>
        </p:nvSpPr>
        <p:spPr>
          <a:xfrm>
            <a:off x="5468112" y="5209821"/>
            <a:ext cx="1489095" cy="253916"/>
          </a:xfrm>
          <a:prstGeom prst="rect">
            <a:avLst/>
          </a:prstGeom>
          <a:noFill/>
        </p:spPr>
        <p:txBody>
          <a:bodyPr wrap="square" rtlCol="0">
            <a:spAutoFit/>
          </a:bodyPr>
          <a:lstStyle/>
          <a:p>
            <a:pPr algn="ctr"/>
            <a:r>
              <a:rPr lang="ja-JP" altLang="en-US" sz="1050">
                <a:latin typeface="+mn-ea"/>
              </a:rPr>
              <a:t>例：冷却装置</a:t>
            </a:r>
            <a:endParaRPr kumimoji="1" lang="ja-JP" altLang="en-US" sz="1050">
              <a:latin typeface="+mn-ea"/>
            </a:endParaRPr>
          </a:p>
        </p:txBody>
      </p:sp>
      <p:sp>
        <p:nvSpPr>
          <p:cNvPr id="95" name="四角形: 角を丸くする 94">
            <a:extLst>
              <a:ext uri="{FF2B5EF4-FFF2-40B4-BE49-F238E27FC236}">
                <a16:creationId xmlns:a16="http://schemas.microsoft.com/office/drawing/2014/main" id="{37BB0320-ABBE-4624-8448-792372DDD71A}"/>
              </a:ext>
            </a:extLst>
          </p:cNvPr>
          <p:cNvSpPr/>
          <p:nvPr/>
        </p:nvSpPr>
        <p:spPr>
          <a:xfrm>
            <a:off x="3532285" y="6096098"/>
            <a:ext cx="1366787"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保守・運用</a:t>
            </a:r>
          </a:p>
        </p:txBody>
      </p:sp>
      <p:sp>
        <p:nvSpPr>
          <p:cNvPr id="96" name="四角形: 角を丸くする 95">
            <a:extLst>
              <a:ext uri="{FF2B5EF4-FFF2-40B4-BE49-F238E27FC236}">
                <a16:creationId xmlns:a16="http://schemas.microsoft.com/office/drawing/2014/main" id="{7AE50595-051E-464B-AD4E-C40FB9AA4285}"/>
              </a:ext>
            </a:extLst>
          </p:cNvPr>
          <p:cNvSpPr/>
          <p:nvPr/>
        </p:nvSpPr>
        <p:spPr>
          <a:xfrm>
            <a:off x="5349858" y="6104521"/>
            <a:ext cx="2766545"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アップグレード・機能追加</a:t>
            </a:r>
          </a:p>
        </p:txBody>
      </p:sp>
      <p:sp>
        <p:nvSpPr>
          <p:cNvPr id="97" name="テキスト ボックス 96">
            <a:extLst>
              <a:ext uri="{FF2B5EF4-FFF2-40B4-BE49-F238E27FC236}">
                <a16:creationId xmlns:a16="http://schemas.microsoft.com/office/drawing/2014/main" id="{4C3C0E47-D100-41EE-BC20-CACA70209A9E}"/>
              </a:ext>
            </a:extLst>
          </p:cNvPr>
          <p:cNvSpPr txBox="1"/>
          <p:nvPr/>
        </p:nvSpPr>
        <p:spPr>
          <a:xfrm>
            <a:off x="6742889" y="4296526"/>
            <a:ext cx="2521015" cy="338554"/>
          </a:xfrm>
          <a:prstGeom prst="rect">
            <a:avLst/>
          </a:prstGeom>
          <a:noFill/>
        </p:spPr>
        <p:txBody>
          <a:bodyPr wrap="square" rtlCol="0">
            <a:spAutoFit/>
          </a:bodyPr>
          <a:lstStyle/>
          <a:p>
            <a:r>
              <a:rPr kumimoji="1" lang="ja-JP" altLang="en-US" sz="1600">
                <a:latin typeface="+mn-ea"/>
              </a:rPr>
              <a:t>想定顧客：通信事業者</a:t>
            </a:r>
          </a:p>
        </p:txBody>
      </p:sp>
      <p:sp>
        <p:nvSpPr>
          <p:cNvPr id="98" name="四角形: 角を丸くする 97">
            <a:extLst>
              <a:ext uri="{FF2B5EF4-FFF2-40B4-BE49-F238E27FC236}">
                <a16:creationId xmlns:a16="http://schemas.microsoft.com/office/drawing/2014/main" id="{997E3B03-88C2-4C40-A051-1A82E522AD0D}"/>
              </a:ext>
            </a:extLst>
          </p:cNvPr>
          <p:cNvSpPr/>
          <p:nvPr/>
        </p:nvSpPr>
        <p:spPr>
          <a:xfrm>
            <a:off x="2071649" y="5747504"/>
            <a:ext cx="1366787" cy="369332"/>
          </a:xfrm>
          <a:prstGeom prst="roundRect">
            <a:avLst/>
          </a:prstGeom>
          <a:solidFill>
            <a:srgbClr val="005298"/>
          </a:solid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サービス</a:t>
            </a:r>
          </a:p>
        </p:txBody>
      </p:sp>
      <p:sp>
        <p:nvSpPr>
          <p:cNvPr id="99" name="テキスト ボックス 98">
            <a:extLst>
              <a:ext uri="{FF2B5EF4-FFF2-40B4-BE49-F238E27FC236}">
                <a16:creationId xmlns:a16="http://schemas.microsoft.com/office/drawing/2014/main" id="{33559D8F-6AD3-4507-AD72-DAD6B751E6B4}"/>
              </a:ext>
            </a:extLst>
          </p:cNvPr>
          <p:cNvSpPr txBox="1"/>
          <p:nvPr/>
        </p:nvSpPr>
        <p:spPr>
          <a:xfrm>
            <a:off x="1324093" y="3710760"/>
            <a:ext cx="8065970" cy="369332"/>
          </a:xfrm>
          <a:prstGeom prst="rect">
            <a:avLst/>
          </a:prstGeom>
          <a:noFill/>
        </p:spPr>
        <p:txBody>
          <a:bodyPr wrap="square" rtlCol="0">
            <a:spAutoFit/>
          </a:bodyPr>
          <a:lstStyle/>
          <a:p>
            <a:pPr algn="ctr"/>
            <a:r>
              <a:rPr kumimoji="1" lang="ja-JP" altLang="en-US" b="1">
                <a:latin typeface="+mn-ea"/>
              </a:rPr>
              <a:t>例：光ネットワーク伝送装置</a:t>
            </a:r>
          </a:p>
        </p:txBody>
      </p:sp>
      <p:sp>
        <p:nvSpPr>
          <p:cNvPr id="100" name="テキスト ボックス 99">
            <a:extLst>
              <a:ext uri="{FF2B5EF4-FFF2-40B4-BE49-F238E27FC236}">
                <a16:creationId xmlns:a16="http://schemas.microsoft.com/office/drawing/2014/main" id="{4A27EE45-9A41-4D76-B7A0-FFFB074BCBF4}"/>
              </a:ext>
            </a:extLst>
          </p:cNvPr>
          <p:cNvSpPr txBox="1"/>
          <p:nvPr/>
        </p:nvSpPr>
        <p:spPr>
          <a:xfrm>
            <a:off x="9447816" y="3902956"/>
            <a:ext cx="1909243" cy="830997"/>
          </a:xfrm>
          <a:prstGeom prst="rect">
            <a:avLst/>
          </a:prstGeom>
          <a:noFill/>
        </p:spPr>
        <p:txBody>
          <a:bodyPr wrap="square" rtlCol="0">
            <a:spAutoFit/>
          </a:bodyPr>
          <a:lstStyle/>
          <a:p>
            <a:r>
              <a:rPr kumimoji="1" lang="en-US" altLang="ja-JP" sz="1600" b="1">
                <a:latin typeface="+mn-ea"/>
              </a:rPr>
              <a:t>B2B</a:t>
            </a:r>
          </a:p>
          <a:p>
            <a:pPr marL="177800"/>
            <a:r>
              <a:rPr kumimoji="1" lang="en-US" altLang="ja-JP" sz="1600">
                <a:latin typeface="+mn-ea"/>
              </a:rPr>
              <a:t>B:</a:t>
            </a:r>
            <a:r>
              <a:rPr kumimoji="1" lang="ja-JP" altLang="en-US" sz="1600">
                <a:latin typeface="+mn-ea"/>
              </a:rPr>
              <a:t>提案者</a:t>
            </a:r>
            <a:endParaRPr kumimoji="1" lang="en-US" altLang="ja-JP" sz="1600">
              <a:latin typeface="+mn-ea"/>
            </a:endParaRPr>
          </a:p>
          <a:p>
            <a:pPr marL="177800"/>
            <a:r>
              <a:rPr kumimoji="1" lang="en-US" altLang="ja-JP" sz="1600">
                <a:latin typeface="+mn-ea"/>
              </a:rPr>
              <a:t>B:</a:t>
            </a:r>
            <a:r>
              <a:rPr kumimoji="1" lang="ja-JP" altLang="en-US" sz="1600">
                <a:latin typeface="+mn-ea"/>
              </a:rPr>
              <a:t>通信事業者</a:t>
            </a:r>
          </a:p>
        </p:txBody>
      </p:sp>
      <p:sp>
        <p:nvSpPr>
          <p:cNvPr id="101" name="テキスト ボックス 100">
            <a:extLst>
              <a:ext uri="{FF2B5EF4-FFF2-40B4-BE49-F238E27FC236}">
                <a16:creationId xmlns:a16="http://schemas.microsoft.com/office/drawing/2014/main" id="{030F2610-F1C7-42B3-B54E-0BDC81DE4CFD}"/>
              </a:ext>
            </a:extLst>
          </p:cNvPr>
          <p:cNvSpPr txBox="1"/>
          <p:nvPr/>
        </p:nvSpPr>
        <p:spPr>
          <a:xfrm>
            <a:off x="9447816" y="812267"/>
            <a:ext cx="1909243" cy="830997"/>
          </a:xfrm>
          <a:prstGeom prst="rect">
            <a:avLst/>
          </a:prstGeom>
          <a:noFill/>
        </p:spPr>
        <p:txBody>
          <a:bodyPr wrap="square" rtlCol="0">
            <a:spAutoFit/>
          </a:bodyPr>
          <a:lstStyle/>
          <a:p>
            <a:r>
              <a:rPr kumimoji="1" lang="en-US" altLang="ja-JP" sz="1600" b="1">
                <a:latin typeface="+mn-ea"/>
              </a:rPr>
              <a:t>B2B</a:t>
            </a:r>
          </a:p>
          <a:p>
            <a:pPr marL="177800"/>
            <a:r>
              <a:rPr kumimoji="1" lang="en-US" altLang="ja-JP" sz="1600">
                <a:latin typeface="+mn-ea"/>
              </a:rPr>
              <a:t>B:</a:t>
            </a:r>
            <a:r>
              <a:rPr kumimoji="1" lang="ja-JP" altLang="en-US" sz="1600">
                <a:latin typeface="+mn-ea"/>
              </a:rPr>
              <a:t>提案者</a:t>
            </a:r>
            <a:endParaRPr kumimoji="1" lang="en-US" altLang="ja-JP" sz="1600">
              <a:latin typeface="+mn-ea"/>
            </a:endParaRPr>
          </a:p>
          <a:p>
            <a:pPr marL="177800"/>
            <a:r>
              <a:rPr kumimoji="1" lang="en-US" altLang="ja-JP" sz="1600">
                <a:latin typeface="+mn-ea"/>
              </a:rPr>
              <a:t>B:</a:t>
            </a:r>
            <a:r>
              <a:rPr kumimoji="1" lang="ja-JP" altLang="en-US" sz="1600">
                <a:latin typeface="+mn-ea"/>
              </a:rPr>
              <a:t>通信事業者</a:t>
            </a:r>
          </a:p>
        </p:txBody>
      </p:sp>
      <p:sp>
        <p:nvSpPr>
          <p:cNvPr id="3" name="タイトル 2">
            <a:extLst>
              <a:ext uri="{FF2B5EF4-FFF2-40B4-BE49-F238E27FC236}">
                <a16:creationId xmlns:a16="http://schemas.microsoft.com/office/drawing/2014/main" id="{C393A1B1-E7DB-8A45-1120-FA2214FF95A6}"/>
              </a:ext>
            </a:extLst>
          </p:cNvPr>
          <p:cNvSpPr>
            <a:spLocks noGrp="1"/>
          </p:cNvSpPr>
          <p:nvPr>
            <p:ph type="title" idx="4294967295"/>
          </p:nvPr>
        </p:nvSpPr>
        <p:spPr>
          <a:xfrm>
            <a:off x="206238" y="149547"/>
            <a:ext cx="10515600" cy="369153"/>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（参考）事業、システム、商材の概念（例）</a:t>
            </a:r>
            <a:endParaRPr kumimoji="1" lang="ja-JP" altLang="en-US" dirty="0"/>
          </a:p>
        </p:txBody>
      </p:sp>
    </p:spTree>
    <p:extLst>
      <p:ext uri="{BB962C8B-B14F-4D97-AF65-F5344CB8AC3E}">
        <p14:creationId xmlns:p14="http://schemas.microsoft.com/office/powerpoint/2010/main" val="24890571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四角形: 角を丸くする 30">
            <a:extLst>
              <a:ext uri="{FF2B5EF4-FFF2-40B4-BE49-F238E27FC236}">
                <a16:creationId xmlns:a16="http://schemas.microsoft.com/office/drawing/2014/main" id="{0A60FDBD-68A2-4D4D-BD0A-BFA17D56D909}"/>
              </a:ext>
            </a:extLst>
          </p:cNvPr>
          <p:cNvSpPr/>
          <p:nvPr/>
        </p:nvSpPr>
        <p:spPr>
          <a:xfrm>
            <a:off x="1324092" y="934197"/>
            <a:ext cx="8065971" cy="2664026"/>
          </a:xfrm>
          <a:prstGeom prst="roundRect">
            <a:avLst>
              <a:gd name="adj" fmla="val 10738"/>
            </a:avLst>
          </a:prstGeom>
          <a:solidFill>
            <a:schemeClr val="bg1">
              <a:lumMod val="95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2" name="テキスト ボックス 31">
            <a:extLst>
              <a:ext uri="{FF2B5EF4-FFF2-40B4-BE49-F238E27FC236}">
                <a16:creationId xmlns:a16="http://schemas.microsoft.com/office/drawing/2014/main" id="{417A3972-6DAE-4958-9C26-F77ECD0AE1D3}"/>
              </a:ext>
            </a:extLst>
          </p:cNvPr>
          <p:cNvSpPr txBox="1"/>
          <p:nvPr/>
        </p:nvSpPr>
        <p:spPr>
          <a:xfrm>
            <a:off x="1565522" y="959642"/>
            <a:ext cx="1087655" cy="369332"/>
          </a:xfrm>
          <a:prstGeom prst="rect">
            <a:avLst/>
          </a:prstGeom>
          <a:noFill/>
        </p:spPr>
        <p:txBody>
          <a:bodyPr wrap="square" rtlCol="0">
            <a:spAutoFit/>
          </a:bodyPr>
          <a:lstStyle/>
          <a:p>
            <a:r>
              <a:rPr kumimoji="1" lang="ja-JP" altLang="en-US" b="1">
                <a:latin typeface="+mn-ea"/>
              </a:rPr>
              <a:t>事業</a:t>
            </a:r>
          </a:p>
        </p:txBody>
      </p:sp>
      <p:sp>
        <p:nvSpPr>
          <p:cNvPr id="38" name="四角形: 角を丸くする 37">
            <a:extLst>
              <a:ext uri="{FF2B5EF4-FFF2-40B4-BE49-F238E27FC236}">
                <a16:creationId xmlns:a16="http://schemas.microsoft.com/office/drawing/2014/main" id="{9F86B81B-287F-4FB7-B9EE-C9A31910ECC7}"/>
              </a:ext>
            </a:extLst>
          </p:cNvPr>
          <p:cNvSpPr/>
          <p:nvPr/>
        </p:nvSpPr>
        <p:spPr>
          <a:xfrm>
            <a:off x="1662578" y="1565416"/>
            <a:ext cx="7380975" cy="1032475"/>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9" name="四角形: 角を丸くする 38">
            <a:extLst>
              <a:ext uri="{FF2B5EF4-FFF2-40B4-BE49-F238E27FC236}">
                <a16:creationId xmlns:a16="http://schemas.microsoft.com/office/drawing/2014/main" id="{B7851B4C-4D7B-4B44-940C-B9FB0A364C37}"/>
              </a:ext>
            </a:extLst>
          </p:cNvPr>
          <p:cNvSpPr/>
          <p:nvPr/>
        </p:nvSpPr>
        <p:spPr>
          <a:xfrm>
            <a:off x="2109350" y="1800317"/>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A</a:t>
            </a:r>
            <a:endParaRPr kumimoji="1" lang="ja-JP" altLang="en-US" sz="1400" b="1">
              <a:solidFill>
                <a:schemeClr val="tx1"/>
              </a:solidFill>
              <a:latin typeface="+mn-ea"/>
            </a:endParaRPr>
          </a:p>
        </p:txBody>
      </p:sp>
      <p:sp>
        <p:nvSpPr>
          <p:cNvPr id="40" name="四角形: 角を丸くする 39">
            <a:extLst>
              <a:ext uri="{FF2B5EF4-FFF2-40B4-BE49-F238E27FC236}">
                <a16:creationId xmlns:a16="http://schemas.microsoft.com/office/drawing/2014/main" id="{85037BD3-9502-42F6-87AF-19D7D8FE76BF}"/>
              </a:ext>
            </a:extLst>
          </p:cNvPr>
          <p:cNvSpPr/>
          <p:nvPr/>
        </p:nvSpPr>
        <p:spPr>
          <a:xfrm>
            <a:off x="3753665" y="1800317"/>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B</a:t>
            </a:r>
            <a:endParaRPr kumimoji="1" lang="ja-JP" altLang="en-US" sz="1400" b="1">
              <a:solidFill>
                <a:schemeClr val="tx1"/>
              </a:solidFill>
              <a:latin typeface="+mn-ea"/>
            </a:endParaRPr>
          </a:p>
        </p:txBody>
      </p:sp>
      <p:sp>
        <p:nvSpPr>
          <p:cNvPr id="41" name="四角形: 角を丸くする 40">
            <a:extLst>
              <a:ext uri="{FF2B5EF4-FFF2-40B4-BE49-F238E27FC236}">
                <a16:creationId xmlns:a16="http://schemas.microsoft.com/office/drawing/2014/main" id="{DC5EF54B-262C-4E94-BA99-CCDFD8037B57}"/>
              </a:ext>
            </a:extLst>
          </p:cNvPr>
          <p:cNvSpPr/>
          <p:nvPr/>
        </p:nvSpPr>
        <p:spPr>
          <a:xfrm>
            <a:off x="2033153" y="1334600"/>
            <a:ext cx="1366787" cy="369332"/>
          </a:xfrm>
          <a:prstGeom prst="roundRect">
            <a:avLst/>
          </a:prstGeom>
          <a:solidFill>
            <a:srgbClr val="0052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システム</a:t>
            </a:r>
            <a:endParaRPr lang="en-US" altLang="ja-JP" sz="1400" b="1">
              <a:solidFill>
                <a:schemeClr val="bg1"/>
              </a:solidFill>
              <a:latin typeface="+mn-ea"/>
            </a:endParaRPr>
          </a:p>
        </p:txBody>
      </p:sp>
      <p:sp>
        <p:nvSpPr>
          <p:cNvPr id="44" name="四角形: 角を丸くする 43">
            <a:extLst>
              <a:ext uri="{FF2B5EF4-FFF2-40B4-BE49-F238E27FC236}">
                <a16:creationId xmlns:a16="http://schemas.microsoft.com/office/drawing/2014/main" id="{4DB8C450-DD98-4703-9285-AE7178380B90}"/>
              </a:ext>
            </a:extLst>
          </p:cNvPr>
          <p:cNvSpPr/>
          <p:nvPr/>
        </p:nvSpPr>
        <p:spPr>
          <a:xfrm>
            <a:off x="1722742" y="2842304"/>
            <a:ext cx="7320812" cy="64633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b="1">
              <a:solidFill>
                <a:schemeClr val="tx1"/>
              </a:solidFill>
              <a:latin typeface="+mn-ea"/>
            </a:endParaRPr>
          </a:p>
        </p:txBody>
      </p:sp>
      <p:sp>
        <p:nvSpPr>
          <p:cNvPr id="45" name="テキスト ボックス 44">
            <a:extLst>
              <a:ext uri="{FF2B5EF4-FFF2-40B4-BE49-F238E27FC236}">
                <a16:creationId xmlns:a16="http://schemas.microsoft.com/office/drawing/2014/main" id="{F5742A63-4F91-4A8E-85BC-DD11832ADA8E}"/>
              </a:ext>
            </a:extLst>
          </p:cNvPr>
          <p:cNvSpPr txBox="1"/>
          <p:nvPr/>
        </p:nvSpPr>
        <p:spPr>
          <a:xfrm>
            <a:off x="3399940" y="1256145"/>
            <a:ext cx="2696060" cy="253916"/>
          </a:xfrm>
          <a:prstGeom prst="rect">
            <a:avLst/>
          </a:prstGeom>
          <a:noFill/>
        </p:spPr>
        <p:txBody>
          <a:bodyPr wrap="square" rtlCol="0">
            <a:spAutoFit/>
          </a:bodyPr>
          <a:lstStyle/>
          <a:p>
            <a:r>
              <a:rPr kumimoji="1" lang="ja-JP" altLang="en-US" sz="1050" dirty="0">
                <a:latin typeface="+mn-ea"/>
              </a:rPr>
              <a:t>例：ネットワーククラウド基盤</a:t>
            </a:r>
          </a:p>
        </p:txBody>
      </p:sp>
      <p:sp>
        <p:nvSpPr>
          <p:cNvPr id="46" name="テキスト ボックス 45">
            <a:extLst>
              <a:ext uri="{FF2B5EF4-FFF2-40B4-BE49-F238E27FC236}">
                <a16:creationId xmlns:a16="http://schemas.microsoft.com/office/drawing/2014/main" id="{55C6E399-FC1E-4436-83D2-305BA805E689}"/>
              </a:ext>
            </a:extLst>
          </p:cNvPr>
          <p:cNvSpPr txBox="1"/>
          <p:nvPr/>
        </p:nvSpPr>
        <p:spPr>
          <a:xfrm>
            <a:off x="2105335" y="2126546"/>
            <a:ext cx="1374816" cy="253916"/>
          </a:xfrm>
          <a:prstGeom prst="rect">
            <a:avLst/>
          </a:prstGeom>
          <a:noFill/>
        </p:spPr>
        <p:txBody>
          <a:bodyPr wrap="square" rtlCol="0">
            <a:spAutoFit/>
          </a:bodyPr>
          <a:lstStyle/>
          <a:p>
            <a:pPr algn="ctr"/>
            <a:r>
              <a:rPr kumimoji="1" lang="ja-JP" altLang="en-US" sz="1050">
                <a:latin typeface="+mn-ea"/>
              </a:rPr>
              <a:t>例：ソフトウェア</a:t>
            </a:r>
          </a:p>
        </p:txBody>
      </p:sp>
      <p:sp>
        <p:nvSpPr>
          <p:cNvPr id="47" name="テキスト ボックス 46">
            <a:extLst>
              <a:ext uri="{FF2B5EF4-FFF2-40B4-BE49-F238E27FC236}">
                <a16:creationId xmlns:a16="http://schemas.microsoft.com/office/drawing/2014/main" id="{73393D32-13DE-410B-9825-27E3ED3884A1}"/>
              </a:ext>
            </a:extLst>
          </p:cNvPr>
          <p:cNvSpPr txBox="1"/>
          <p:nvPr/>
        </p:nvSpPr>
        <p:spPr>
          <a:xfrm>
            <a:off x="3427814" y="2126546"/>
            <a:ext cx="1974181" cy="253916"/>
          </a:xfrm>
          <a:prstGeom prst="rect">
            <a:avLst/>
          </a:prstGeom>
          <a:noFill/>
        </p:spPr>
        <p:txBody>
          <a:bodyPr wrap="square" rtlCol="0">
            <a:spAutoFit/>
          </a:bodyPr>
          <a:lstStyle/>
          <a:p>
            <a:pPr algn="ctr"/>
            <a:r>
              <a:rPr lang="ja-JP" altLang="en-US" sz="1050">
                <a:latin typeface="+mn-ea"/>
              </a:rPr>
              <a:t>例：</a:t>
            </a:r>
            <a:r>
              <a:rPr lang="en-US" altLang="ja-JP" sz="1050">
                <a:latin typeface="+mn-ea"/>
              </a:rPr>
              <a:t> </a:t>
            </a:r>
            <a:r>
              <a:rPr kumimoji="1" lang="ja-JP" altLang="en-US" sz="1050">
                <a:latin typeface="+mn-ea"/>
              </a:rPr>
              <a:t>汎用サーバー</a:t>
            </a:r>
          </a:p>
        </p:txBody>
      </p:sp>
      <p:sp>
        <p:nvSpPr>
          <p:cNvPr id="48" name="四角形: 角を丸くする 47">
            <a:extLst>
              <a:ext uri="{FF2B5EF4-FFF2-40B4-BE49-F238E27FC236}">
                <a16:creationId xmlns:a16="http://schemas.microsoft.com/office/drawing/2014/main" id="{92FC21CA-338C-4F03-BE6B-ECFD0D76685C}"/>
              </a:ext>
            </a:extLst>
          </p:cNvPr>
          <p:cNvSpPr/>
          <p:nvPr/>
        </p:nvSpPr>
        <p:spPr>
          <a:xfrm>
            <a:off x="3532285" y="3006231"/>
            <a:ext cx="1366787"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保守・運用</a:t>
            </a:r>
          </a:p>
        </p:txBody>
      </p:sp>
      <p:sp>
        <p:nvSpPr>
          <p:cNvPr id="49" name="四角形: 角を丸くする 48">
            <a:extLst>
              <a:ext uri="{FF2B5EF4-FFF2-40B4-BE49-F238E27FC236}">
                <a16:creationId xmlns:a16="http://schemas.microsoft.com/office/drawing/2014/main" id="{AF9E0870-E975-4A53-8AEC-BBD7ED3CC22D}"/>
              </a:ext>
            </a:extLst>
          </p:cNvPr>
          <p:cNvSpPr/>
          <p:nvPr/>
        </p:nvSpPr>
        <p:spPr>
          <a:xfrm>
            <a:off x="5349858" y="3014654"/>
            <a:ext cx="2766545"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アップグレード・機能追加</a:t>
            </a:r>
          </a:p>
        </p:txBody>
      </p:sp>
      <p:sp>
        <p:nvSpPr>
          <p:cNvPr id="50" name="テキスト ボックス 49">
            <a:extLst>
              <a:ext uri="{FF2B5EF4-FFF2-40B4-BE49-F238E27FC236}">
                <a16:creationId xmlns:a16="http://schemas.microsoft.com/office/drawing/2014/main" id="{7B7E3824-D160-4EDE-8F3F-7C4EACE50DA6}"/>
              </a:ext>
            </a:extLst>
          </p:cNvPr>
          <p:cNvSpPr txBox="1"/>
          <p:nvPr/>
        </p:nvSpPr>
        <p:spPr>
          <a:xfrm>
            <a:off x="6742889" y="1206659"/>
            <a:ext cx="2521015" cy="338554"/>
          </a:xfrm>
          <a:prstGeom prst="rect">
            <a:avLst/>
          </a:prstGeom>
          <a:noFill/>
        </p:spPr>
        <p:txBody>
          <a:bodyPr wrap="square" rtlCol="0">
            <a:spAutoFit/>
          </a:bodyPr>
          <a:lstStyle/>
          <a:p>
            <a:r>
              <a:rPr kumimoji="1" lang="ja-JP" altLang="en-US" sz="1600">
                <a:latin typeface="+mn-ea"/>
              </a:rPr>
              <a:t>想定顧客：通信事業者</a:t>
            </a:r>
          </a:p>
        </p:txBody>
      </p:sp>
      <p:sp>
        <p:nvSpPr>
          <p:cNvPr id="51" name="四角形: 角を丸くする 50">
            <a:extLst>
              <a:ext uri="{FF2B5EF4-FFF2-40B4-BE49-F238E27FC236}">
                <a16:creationId xmlns:a16="http://schemas.microsoft.com/office/drawing/2014/main" id="{B965170C-9732-4A6C-AE8A-1B9FB09AC3FB}"/>
              </a:ext>
            </a:extLst>
          </p:cNvPr>
          <p:cNvSpPr/>
          <p:nvPr/>
        </p:nvSpPr>
        <p:spPr>
          <a:xfrm>
            <a:off x="2071649" y="2657637"/>
            <a:ext cx="1366787" cy="369332"/>
          </a:xfrm>
          <a:prstGeom prst="roundRect">
            <a:avLst/>
          </a:prstGeom>
          <a:solidFill>
            <a:srgbClr val="005298"/>
          </a:solid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サービス</a:t>
            </a:r>
          </a:p>
        </p:txBody>
      </p:sp>
      <p:sp>
        <p:nvSpPr>
          <p:cNvPr id="52" name="テキスト ボックス 51">
            <a:extLst>
              <a:ext uri="{FF2B5EF4-FFF2-40B4-BE49-F238E27FC236}">
                <a16:creationId xmlns:a16="http://schemas.microsoft.com/office/drawing/2014/main" id="{6953C3A0-2298-4120-9030-48F08716A965}"/>
              </a:ext>
            </a:extLst>
          </p:cNvPr>
          <p:cNvSpPr txBox="1"/>
          <p:nvPr/>
        </p:nvSpPr>
        <p:spPr>
          <a:xfrm>
            <a:off x="1324092" y="620893"/>
            <a:ext cx="8065971" cy="369332"/>
          </a:xfrm>
          <a:prstGeom prst="rect">
            <a:avLst/>
          </a:prstGeom>
          <a:noFill/>
        </p:spPr>
        <p:txBody>
          <a:bodyPr wrap="square" rtlCol="0">
            <a:spAutoFit/>
          </a:bodyPr>
          <a:lstStyle/>
          <a:p>
            <a:pPr algn="ctr"/>
            <a:r>
              <a:rPr kumimoji="1" lang="ja-JP" altLang="en-US" b="1" dirty="0">
                <a:latin typeface="+mn-ea"/>
              </a:rPr>
              <a:t>例：ネットワーククラウド</a:t>
            </a:r>
          </a:p>
        </p:txBody>
      </p:sp>
      <p:sp>
        <p:nvSpPr>
          <p:cNvPr id="53" name="四角形: 角を丸くする 52">
            <a:extLst>
              <a:ext uri="{FF2B5EF4-FFF2-40B4-BE49-F238E27FC236}">
                <a16:creationId xmlns:a16="http://schemas.microsoft.com/office/drawing/2014/main" id="{2E1EFD55-C63A-47B1-92A0-168B70636930}"/>
              </a:ext>
            </a:extLst>
          </p:cNvPr>
          <p:cNvSpPr/>
          <p:nvPr/>
        </p:nvSpPr>
        <p:spPr>
          <a:xfrm>
            <a:off x="1324092" y="4024064"/>
            <a:ext cx="8065971" cy="2664026"/>
          </a:xfrm>
          <a:prstGeom prst="roundRect">
            <a:avLst>
              <a:gd name="adj" fmla="val 10738"/>
            </a:avLst>
          </a:prstGeom>
          <a:solidFill>
            <a:schemeClr val="bg1">
              <a:lumMod val="95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4" name="テキスト ボックス 53">
            <a:extLst>
              <a:ext uri="{FF2B5EF4-FFF2-40B4-BE49-F238E27FC236}">
                <a16:creationId xmlns:a16="http://schemas.microsoft.com/office/drawing/2014/main" id="{B0EC5AF1-03BD-4298-B628-7F59022B260B}"/>
              </a:ext>
            </a:extLst>
          </p:cNvPr>
          <p:cNvSpPr txBox="1"/>
          <p:nvPr/>
        </p:nvSpPr>
        <p:spPr>
          <a:xfrm>
            <a:off x="1565522" y="4049509"/>
            <a:ext cx="1087655" cy="369332"/>
          </a:xfrm>
          <a:prstGeom prst="rect">
            <a:avLst/>
          </a:prstGeom>
          <a:noFill/>
        </p:spPr>
        <p:txBody>
          <a:bodyPr wrap="square" rtlCol="0">
            <a:spAutoFit/>
          </a:bodyPr>
          <a:lstStyle/>
          <a:p>
            <a:r>
              <a:rPr kumimoji="1" lang="ja-JP" altLang="en-US" b="1">
                <a:latin typeface="+mn-ea"/>
              </a:rPr>
              <a:t>事業</a:t>
            </a:r>
          </a:p>
        </p:txBody>
      </p:sp>
      <p:sp>
        <p:nvSpPr>
          <p:cNvPr id="55" name="四角形: 角を丸くする 54">
            <a:extLst>
              <a:ext uri="{FF2B5EF4-FFF2-40B4-BE49-F238E27FC236}">
                <a16:creationId xmlns:a16="http://schemas.microsoft.com/office/drawing/2014/main" id="{550AE95F-FC83-4951-A220-8BFA2464B0BA}"/>
              </a:ext>
            </a:extLst>
          </p:cNvPr>
          <p:cNvSpPr/>
          <p:nvPr/>
        </p:nvSpPr>
        <p:spPr>
          <a:xfrm>
            <a:off x="1662578" y="4655283"/>
            <a:ext cx="7380975" cy="1032475"/>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6" name="四角形: 角を丸くする 55">
            <a:extLst>
              <a:ext uri="{FF2B5EF4-FFF2-40B4-BE49-F238E27FC236}">
                <a16:creationId xmlns:a16="http://schemas.microsoft.com/office/drawing/2014/main" id="{A46C57DE-18FB-479D-9FCB-04BB1F4944DB}"/>
              </a:ext>
            </a:extLst>
          </p:cNvPr>
          <p:cNvSpPr/>
          <p:nvPr/>
        </p:nvSpPr>
        <p:spPr>
          <a:xfrm>
            <a:off x="2109350" y="4890184"/>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A</a:t>
            </a:r>
            <a:endParaRPr kumimoji="1" lang="ja-JP" altLang="en-US" sz="1400" b="1">
              <a:solidFill>
                <a:schemeClr val="tx1"/>
              </a:solidFill>
              <a:latin typeface="+mn-ea"/>
            </a:endParaRPr>
          </a:p>
        </p:txBody>
      </p:sp>
      <p:sp>
        <p:nvSpPr>
          <p:cNvPr id="57" name="四角形: 角を丸くする 56">
            <a:extLst>
              <a:ext uri="{FF2B5EF4-FFF2-40B4-BE49-F238E27FC236}">
                <a16:creationId xmlns:a16="http://schemas.microsoft.com/office/drawing/2014/main" id="{68EBBE2F-4FD8-41B3-BD82-77D97DA1551E}"/>
              </a:ext>
            </a:extLst>
          </p:cNvPr>
          <p:cNvSpPr/>
          <p:nvPr/>
        </p:nvSpPr>
        <p:spPr>
          <a:xfrm>
            <a:off x="2033153" y="4424467"/>
            <a:ext cx="1366787" cy="369332"/>
          </a:xfrm>
          <a:prstGeom prst="roundRect">
            <a:avLst/>
          </a:prstGeom>
          <a:solidFill>
            <a:srgbClr val="0052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システム</a:t>
            </a:r>
            <a:endParaRPr lang="en-US" altLang="ja-JP" sz="1400" b="1">
              <a:solidFill>
                <a:schemeClr val="bg1"/>
              </a:solidFill>
              <a:latin typeface="+mn-ea"/>
            </a:endParaRPr>
          </a:p>
        </p:txBody>
      </p:sp>
      <p:sp>
        <p:nvSpPr>
          <p:cNvPr id="58" name="四角形: 角を丸くする 57">
            <a:extLst>
              <a:ext uri="{FF2B5EF4-FFF2-40B4-BE49-F238E27FC236}">
                <a16:creationId xmlns:a16="http://schemas.microsoft.com/office/drawing/2014/main" id="{42510457-9D13-47B8-A6F7-8AD2BFA92548}"/>
              </a:ext>
            </a:extLst>
          </p:cNvPr>
          <p:cNvSpPr/>
          <p:nvPr/>
        </p:nvSpPr>
        <p:spPr>
          <a:xfrm>
            <a:off x="1722742" y="5932171"/>
            <a:ext cx="7320812" cy="64633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b="1">
              <a:solidFill>
                <a:schemeClr val="tx1"/>
              </a:solidFill>
              <a:latin typeface="+mn-ea"/>
            </a:endParaRPr>
          </a:p>
        </p:txBody>
      </p:sp>
      <p:sp>
        <p:nvSpPr>
          <p:cNvPr id="59" name="テキスト ボックス 58">
            <a:extLst>
              <a:ext uri="{FF2B5EF4-FFF2-40B4-BE49-F238E27FC236}">
                <a16:creationId xmlns:a16="http://schemas.microsoft.com/office/drawing/2014/main" id="{A69308F7-D29D-4834-AE2B-D728BCE33C95}"/>
              </a:ext>
            </a:extLst>
          </p:cNvPr>
          <p:cNvSpPr txBox="1"/>
          <p:nvPr/>
        </p:nvSpPr>
        <p:spPr>
          <a:xfrm>
            <a:off x="2119776" y="5216413"/>
            <a:ext cx="1345934" cy="415498"/>
          </a:xfrm>
          <a:prstGeom prst="rect">
            <a:avLst/>
          </a:prstGeom>
          <a:noFill/>
        </p:spPr>
        <p:txBody>
          <a:bodyPr wrap="square" rtlCol="0">
            <a:spAutoFit/>
          </a:bodyPr>
          <a:lstStyle/>
          <a:p>
            <a:pPr algn="ctr"/>
            <a:r>
              <a:rPr kumimoji="1" lang="ja-JP" altLang="en-US" sz="1050" dirty="0">
                <a:latin typeface="+mn-ea"/>
              </a:rPr>
              <a:t>例：デジタル信号処理半導体チップ</a:t>
            </a:r>
          </a:p>
        </p:txBody>
      </p:sp>
      <p:sp>
        <p:nvSpPr>
          <p:cNvPr id="60" name="四角形: 角を丸くする 59">
            <a:extLst>
              <a:ext uri="{FF2B5EF4-FFF2-40B4-BE49-F238E27FC236}">
                <a16:creationId xmlns:a16="http://schemas.microsoft.com/office/drawing/2014/main" id="{ABF67915-4BB7-4ECE-B407-3A5CDE215ADF}"/>
              </a:ext>
            </a:extLst>
          </p:cNvPr>
          <p:cNvSpPr/>
          <p:nvPr/>
        </p:nvSpPr>
        <p:spPr>
          <a:xfrm>
            <a:off x="3532285" y="6096098"/>
            <a:ext cx="1366787"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保守・運用</a:t>
            </a:r>
          </a:p>
        </p:txBody>
      </p:sp>
      <p:sp>
        <p:nvSpPr>
          <p:cNvPr id="61" name="四角形: 角を丸くする 60">
            <a:extLst>
              <a:ext uri="{FF2B5EF4-FFF2-40B4-BE49-F238E27FC236}">
                <a16:creationId xmlns:a16="http://schemas.microsoft.com/office/drawing/2014/main" id="{2D2AFE6F-0D5E-4D74-8ECB-48DCFD6E63F4}"/>
              </a:ext>
            </a:extLst>
          </p:cNvPr>
          <p:cNvSpPr/>
          <p:nvPr/>
        </p:nvSpPr>
        <p:spPr>
          <a:xfrm>
            <a:off x="5349858" y="6104521"/>
            <a:ext cx="2766545"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アップグレード・機能追加</a:t>
            </a:r>
          </a:p>
        </p:txBody>
      </p:sp>
      <p:sp>
        <p:nvSpPr>
          <p:cNvPr id="62" name="テキスト ボックス 61">
            <a:extLst>
              <a:ext uri="{FF2B5EF4-FFF2-40B4-BE49-F238E27FC236}">
                <a16:creationId xmlns:a16="http://schemas.microsoft.com/office/drawing/2014/main" id="{871B0087-C4ED-4409-9C08-EF5BC01E5E98}"/>
              </a:ext>
            </a:extLst>
          </p:cNvPr>
          <p:cNvSpPr txBox="1"/>
          <p:nvPr/>
        </p:nvSpPr>
        <p:spPr>
          <a:xfrm>
            <a:off x="6436427" y="4296526"/>
            <a:ext cx="2827478" cy="338554"/>
          </a:xfrm>
          <a:prstGeom prst="rect">
            <a:avLst/>
          </a:prstGeom>
          <a:noFill/>
        </p:spPr>
        <p:txBody>
          <a:bodyPr wrap="square" rtlCol="0">
            <a:spAutoFit/>
          </a:bodyPr>
          <a:lstStyle/>
          <a:p>
            <a:r>
              <a:rPr kumimoji="1" lang="ja-JP" altLang="en-US" sz="1600">
                <a:latin typeface="+mn-ea"/>
              </a:rPr>
              <a:t>想定顧客：システムベンダー</a:t>
            </a:r>
          </a:p>
        </p:txBody>
      </p:sp>
      <p:sp>
        <p:nvSpPr>
          <p:cNvPr id="63" name="四角形: 角を丸くする 62">
            <a:extLst>
              <a:ext uri="{FF2B5EF4-FFF2-40B4-BE49-F238E27FC236}">
                <a16:creationId xmlns:a16="http://schemas.microsoft.com/office/drawing/2014/main" id="{F95641BA-5EAD-442D-A72C-7DB2ADAAE45B}"/>
              </a:ext>
            </a:extLst>
          </p:cNvPr>
          <p:cNvSpPr/>
          <p:nvPr/>
        </p:nvSpPr>
        <p:spPr>
          <a:xfrm>
            <a:off x="2071649" y="5747504"/>
            <a:ext cx="1366787" cy="369332"/>
          </a:xfrm>
          <a:prstGeom prst="roundRect">
            <a:avLst/>
          </a:prstGeom>
          <a:solidFill>
            <a:srgbClr val="005298"/>
          </a:solid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サービス</a:t>
            </a:r>
          </a:p>
        </p:txBody>
      </p:sp>
      <p:sp>
        <p:nvSpPr>
          <p:cNvPr id="64" name="テキスト ボックス 63">
            <a:extLst>
              <a:ext uri="{FF2B5EF4-FFF2-40B4-BE49-F238E27FC236}">
                <a16:creationId xmlns:a16="http://schemas.microsoft.com/office/drawing/2014/main" id="{3ED641DE-C187-443A-B5E9-A1D25051D9B5}"/>
              </a:ext>
            </a:extLst>
          </p:cNvPr>
          <p:cNvSpPr txBox="1"/>
          <p:nvPr/>
        </p:nvSpPr>
        <p:spPr>
          <a:xfrm>
            <a:off x="1324093" y="3710760"/>
            <a:ext cx="8065970" cy="369332"/>
          </a:xfrm>
          <a:prstGeom prst="rect">
            <a:avLst/>
          </a:prstGeom>
          <a:noFill/>
        </p:spPr>
        <p:txBody>
          <a:bodyPr wrap="square" rtlCol="0">
            <a:spAutoFit/>
          </a:bodyPr>
          <a:lstStyle/>
          <a:p>
            <a:pPr algn="ctr"/>
            <a:r>
              <a:rPr kumimoji="1" lang="ja-JP" altLang="en-US" b="1" dirty="0">
                <a:latin typeface="+mn-ea"/>
              </a:rPr>
              <a:t>例：通信用半導体チップ</a:t>
            </a:r>
          </a:p>
        </p:txBody>
      </p:sp>
      <p:sp>
        <p:nvSpPr>
          <p:cNvPr id="65" name="テキスト ボックス 64">
            <a:extLst>
              <a:ext uri="{FF2B5EF4-FFF2-40B4-BE49-F238E27FC236}">
                <a16:creationId xmlns:a16="http://schemas.microsoft.com/office/drawing/2014/main" id="{4489F7D2-9036-42E4-BF23-90E2E662421F}"/>
              </a:ext>
            </a:extLst>
          </p:cNvPr>
          <p:cNvSpPr txBox="1"/>
          <p:nvPr/>
        </p:nvSpPr>
        <p:spPr>
          <a:xfrm>
            <a:off x="9447816" y="985356"/>
            <a:ext cx="2403758" cy="830997"/>
          </a:xfrm>
          <a:prstGeom prst="rect">
            <a:avLst/>
          </a:prstGeom>
          <a:noFill/>
        </p:spPr>
        <p:txBody>
          <a:bodyPr wrap="square" rtlCol="0">
            <a:spAutoFit/>
          </a:bodyPr>
          <a:lstStyle/>
          <a:p>
            <a:r>
              <a:rPr kumimoji="1" lang="en-US" altLang="ja-JP" sz="1600" b="1">
                <a:latin typeface="+mn-ea"/>
              </a:rPr>
              <a:t>B2B</a:t>
            </a:r>
          </a:p>
          <a:p>
            <a:pPr marL="177800"/>
            <a:r>
              <a:rPr kumimoji="1" lang="en-US" altLang="ja-JP" sz="1600">
                <a:latin typeface="+mn-ea"/>
              </a:rPr>
              <a:t>B:</a:t>
            </a:r>
            <a:r>
              <a:rPr kumimoji="1" lang="ja-JP" altLang="en-US" sz="1600">
                <a:latin typeface="+mn-ea"/>
              </a:rPr>
              <a:t>提案者</a:t>
            </a:r>
            <a:endParaRPr kumimoji="1" lang="en-US" altLang="ja-JP" sz="1600">
              <a:latin typeface="+mn-ea"/>
            </a:endParaRPr>
          </a:p>
          <a:p>
            <a:pPr marL="177800"/>
            <a:r>
              <a:rPr kumimoji="1" lang="en-US" altLang="ja-JP" sz="1600">
                <a:latin typeface="+mn-ea"/>
              </a:rPr>
              <a:t>B:</a:t>
            </a:r>
            <a:r>
              <a:rPr kumimoji="1" lang="ja-JP" altLang="en-US" sz="1600">
                <a:latin typeface="+mn-ea"/>
              </a:rPr>
              <a:t>通信キャリア</a:t>
            </a:r>
          </a:p>
        </p:txBody>
      </p:sp>
      <p:sp>
        <p:nvSpPr>
          <p:cNvPr id="66" name="テキスト ボックス 65">
            <a:extLst>
              <a:ext uri="{FF2B5EF4-FFF2-40B4-BE49-F238E27FC236}">
                <a16:creationId xmlns:a16="http://schemas.microsoft.com/office/drawing/2014/main" id="{42CC3DEA-3DAB-48DA-B2E1-8FD112B6AB30}"/>
              </a:ext>
            </a:extLst>
          </p:cNvPr>
          <p:cNvSpPr txBox="1"/>
          <p:nvPr/>
        </p:nvSpPr>
        <p:spPr>
          <a:xfrm>
            <a:off x="9447816" y="4024064"/>
            <a:ext cx="2403758" cy="830997"/>
          </a:xfrm>
          <a:prstGeom prst="rect">
            <a:avLst/>
          </a:prstGeom>
          <a:noFill/>
        </p:spPr>
        <p:txBody>
          <a:bodyPr wrap="square" rtlCol="0">
            <a:spAutoFit/>
          </a:bodyPr>
          <a:lstStyle/>
          <a:p>
            <a:r>
              <a:rPr kumimoji="1" lang="en-US" altLang="ja-JP" sz="1600" b="1">
                <a:latin typeface="+mn-ea"/>
              </a:rPr>
              <a:t>B2B</a:t>
            </a:r>
          </a:p>
          <a:p>
            <a:pPr marL="177800"/>
            <a:r>
              <a:rPr kumimoji="1" lang="en-US" altLang="ja-JP" sz="1600">
                <a:latin typeface="+mn-ea"/>
              </a:rPr>
              <a:t>B:</a:t>
            </a:r>
            <a:r>
              <a:rPr kumimoji="1" lang="ja-JP" altLang="en-US" sz="1600">
                <a:latin typeface="+mn-ea"/>
              </a:rPr>
              <a:t>提案者</a:t>
            </a:r>
            <a:endParaRPr kumimoji="1" lang="en-US" altLang="ja-JP" sz="1600">
              <a:latin typeface="+mn-ea"/>
            </a:endParaRPr>
          </a:p>
          <a:p>
            <a:pPr marL="177800"/>
            <a:r>
              <a:rPr kumimoji="1" lang="en-US" altLang="ja-JP" sz="1600">
                <a:latin typeface="+mn-ea"/>
              </a:rPr>
              <a:t>B:</a:t>
            </a:r>
            <a:r>
              <a:rPr kumimoji="1" lang="ja-JP" altLang="en-US" sz="1600">
                <a:latin typeface="+mn-ea"/>
              </a:rPr>
              <a:t>システムベンダー</a:t>
            </a:r>
          </a:p>
        </p:txBody>
      </p:sp>
    </p:spTree>
    <p:extLst>
      <p:ext uri="{BB962C8B-B14F-4D97-AF65-F5344CB8AC3E}">
        <p14:creationId xmlns:p14="http://schemas.microsoft.com/office/powerpoint/2010/main" val="18830290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226550AF-9AF4-4DAF-80C3-9DA62A3D9A7A}"/>
              </a:ext>
            </a:extLst>
          </p:cNvPr>
          <p:cNvSpPr>
            <a:spLocks noGrp="1"/>
          </p:cNvSpPr>
          <p:nvPr>
            <p:ph type="title" idx="4294967295"/>
          </p:nvPr>
        </p:nvSpPr>
        <p:spPr>
          <a:xfrm>
            <a:off x="0" y="-34925"/>
            <a:ext cx="7108825" cy="514350"/>
          </a:xfrm>
        </p:spPr>
        <p:txBody>
          <a:bodyPr vert="horz" lIns="91440" tIns="45720" rIns="91440" bIns="45720" rtlCol="0" anchor="ctr">
            <a:normAutofit/>
          </a:bodyPr>
          <a:lstStyle/>
          <a:p>
            <a:r>
              <a:rPr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参考</a:t>
            </a:r>
            <a:r>
              <a:rPr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公募時に記載を求める技術区分について</a:t>
            </a:r>
          </a:p>
        </p:txBody>
      </p:sp>
      <p:graphicFrame>
        <p:nvGraphicFramePr>
          <p:cNvPr id="10" name="表 9">
            <a:extLst>
              <a:ext uri="{FF2B5EF4-FFF2-40B4-BE49-F238E27FC236}">
                <a16:creationId xmlns:a16="http://schemas.microsoft.com/office/drawing/2014/main" id="{37C31D9C-3FF3-4976-8FD9-1AFBB9394F3F}"/>
              </a:ext>
            </a:extLst>
          </p:cNvPr>
          <p:cNvGraphicFramePr>
            <a:graphicFrameLocks noGrp="1"/>
          </p:cNvGraphicFramePr>
          <p:nvPr/>
        </p:nvGraphicFramePr>
        <p:xfrm>
          <a:off x="1236514" y="1103348"/>
          <a:ext cx="3055625" cy="5206811"/>
        </p:xfrm>
        <a:graphic>
          <a:graphicData uri="http://schemas.openxmlformats.org/drawingml/2006/table">
            <a:tbl>
              <a:tblPr/>
              <a:tblGrid>
                <a:gridCol w="856667">
                  <a:extLst>
                    <a:ext uri="{9D8B030D-6E8A-4147-A177-3AD203B41FA5}">
                      <a16:colId xmlns:a16="http://schemas.microsoft.com/office/drawing/2014/main" val="3289533440"/>
                    </a:ext>
                  </a:extLst>
                </a:gridCol>
                <a:gridCol w="639760">
                  <a:extLst>
                    <a:ext uri="{9D8B030D-6E8A-4147-A177-3AD203B41FA5}">
                      <a16:colId xmlns:a16="http://schemas.microsoft.com/office/drawing/2014/main" val="1345488256"/>
                    </a:ext>
                  </a:extLst>
                </a:gridCol>
                <a:gridCol w="1559198">
                  <a:extLst>
                    <a:ext uri="{9D8B030D-6E8A-4147-A177-3AD203B41FA5}">
                      <a16:colId xmlns:a16="http://schemas.microsoft.com/office/drawing/2014/main" val="590062137"/>
                    </a:ext>
                  </a:extLst>
                </a:gridCol>
              </a:tblGrid>
              <a:tr h="570721">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ja-JP" altLang="en-US" sz="1100" b="1" i="0" u="none" strike="noStrike" dirty="0">
                          <a:solidFill>
                            <a:srgbClr val="000000"/>
                          </a:solidFill>
                          <a:effectLst/>
                          <a:latin typeface="+mn-ea"/>
                          <a:ea typeface="+mn-ea"/>
                        </a:rPr>
                        <a:t>分類　</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marL="0" algn="ctr" defTabSz="914400" rtl="0" eaLnBrk="1" fontAlgn="ctr" latinLnBrk="0" hangingPunct="1"/>
                      <a:r>
                        <a:rPr kumimoji="1" lang="ja-JP" altLang="en-US" sz="1100" b="1" i="0" u="none" strike="noStrike" kern="1200" dirty="0">
                          <a:solidFill>
                            <a:srgbClr val="000000"/>
                          </a:solidFill>
                          <a:effectLst/>
                          <a:latin typeface="+mn-ea"/>
                          <a:ea typeface="+mn-ea"/>
                          <a:cs typeface="+mn-cs"/>
                        </a:rPr>
                        <a:t>技術</a:t>
                      </a:r>
                      <a:endParaRPr kumimoji="1" lang="en-US" altLang="ja-JP" sz="1100" b="1" i="0" u="none" strike="noStrike" kern="1200" dirty="0">
                        <a:solidFill>
                          <a:srgbClr val="000000"/>
                        </a:solidFill>
                        <a:effectLst/>
                        <a:latin typeface="+mn-ea"/>
                        <a:ea typeface="+mn-ea"/>
                        <a:cs typeface="+mn-cs"/>
                      </a:endParaRPr>
                    </a:p>
                    <a:p>
                      <a:pPr marL="0" algn="ctr" defTabSz="914400" rtl="0" eaLnBrk="1" fontAlgn="ctr" latinLnBrk="0" hangingPunct="1"/>
                      <a:r>
                        <a:rPr kumimoji="1" lang="ja-JP" altLang="en-US" sz="1100" b="1" i="0" u="none" strike="noStrike" kern="1200" dirty="0">
                          <a:solidFill>
                            <a:srgbClr val="000000"/>
                          </a:solidFill>
                          <a:effectLst/>
                          <a:latin typeface="+mn-ea"/>
                          <a:ea typeface="+mn-ea"/>
                          <a:cs typeface="+mn-cs"/>
                        </a:rPr>
                        <a:t>区分</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marL="0" algn="ctr" defTabSz="914400" rtl="0" eaLnBrk="1" fontAlgn="ctr" latinLnBrk="0" hangingPunct="1"/>
                      <a:r>
                        <a:rPr kumimoji="1" lang="ja-JP" altLang="en-US" sz="1100" b="1" i="0" u="none" strike="noStrike" kern="1200" dirty="0">
                          <a:solidFill>
                            <a:srgbClr val="000000"/>
                          </a:solidFill>
                          <a:effectLst/>
                          <a:latin typeface="+mn-ea"/>
                          <a:ea typeface="+mn-ea"/>
                          <a:cs typeface="+mn-cs"/>
                        </a:rPr>
                        <a:t>要素技術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24565287"/>
                  </a:ext>
                </a:extLst>
              </a:tr>
              <a:tr h="316783">
                <a:tc rowSpan="8">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altLang="ja-JP" sz="1100" b="1" i="0" u="none" strike="noStrike" dirty="0">
                          <a:solidFill>
                            <a:schemeClr val="tx1"/>
                          </a:solidFill>
                          <a:effectLst/>
                          <a:latin typeface="+mn-ea"/>
                          <a:ea typeface="+mn-ea"/>
                        </a:rPr>
                        <a:t>【</a:t>
                      </a:r>
                      <a:r>
                        <a:rPr lang="ja-JP" altLang="en-US" sz="1100" b="1" i="0" u="none" strike="noStrike" dirty="0">
                          <a:solidFill>
                            <a:schemeClr val="tx1"/>
                          </a:solidFill>
                          <a:effectLst/>
                          <a:latin typeface="+mn-ea"/>
                          <a:ea typeface="+mn-ea"/>
                        </a:rPr>
                        <a:t>課題</a:t>
                      </a:r>
                      <a:r>
                        <a:rPr lang="en-US" altLang="ja-JP" sz="1100" b="1" i="0" u="none" strike="noStrike" dirty="0">
                          <a:solidFill>
                            <a:schemeClr val="tx1"/>
                          </a:solidFill>
                          <a:effectLst/>
                          <a:latin typeface="+mn-ea"/>
                          <a:ea typeface="+mn-ea"/>
                        </a:rPr>
                        <a:t>1】</a:t>
                      </a:r>
                      <a:r>
                        <a:rPr lang="ja-JP" altLang="en-US" sz="1100" b="1" i="0" u="none" strike="noStrike" dirty="0">
                          <a:solidFill>
                            <a:schemeClr val="tx1"/>
                          </a:solidFill>
                          <a:effectLst/>
                          <a:latin typeface="+mn-ea"/>
                          <a:ea typeface="+mn-ea"/>
                        </a:rPr>
                        <a:t>オール光ネットワーク技術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prstClr val="black"/>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dirty="0">
                          <a:solidFill>
                            <a:schemeClr val="tx1"/>
                          </a:solidFill>
                          <a:effectLst/>
                          <a:latin typeface="+mn-ea"/>
                          <a:ea typeface="+mn-ea"/>
                        </a:rPr>
                        <a:t>1A</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prstClr val="black"/>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chemeClr val="tx1"/>
                          </a:solidFill>
                          <a:effectLst/>
                          <a:latin typeface="+mn-ea"/>
                          <a:ea typeface="+mn-ea"/>
                        </a:rPr>
                        <a:t>マルチコアファイバ技術</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prstClr val="black"/>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7397803"/>
                  </a:ext>
                </a:extLst>
              </a:tr>
              <a:tr h="339507">
                <a:tc vMerge="1">
                  <a:txBody>
                    <a:bodyPr/>
                    <a:lstStyle/>
                    <a:p>
                      <a:endParaRPr kumimoji="1" lang="ja-JP" altLang="en-US"/>
                    </a:p>
                  </a:txBody>
                  <a:tcPr/>
                </a:tc>
                <a:tc>
                  <a:txBody>
                    <a:bodyPr/>
                    <a:lstStyle/>
                    <a:p>
                      <a:pPr algn="ctr" fontAlgn="ctr"/>
                      <a:r>
                        <a:rPr lang="en-US" sz="1100" b="0" i="0" u="none" strike="noStrike" dirty="0">
                          <a:solidFill>
                            <a:schemeClr val="tx1"/>
                          </a:solidFill>
                          <a:effectLst/>
                          <a:latin typeface="+mn-ea"/>
                          <a:ea typeface="+mn-ea"/>
                        </a:rPr>
                        <a:t>1B</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chemeClr val="tx1"/>
                          </a:solidFill>
                          <a:effectLst/>
                          <a:latin typeface="+mn-ea"/>
                          <a:ea typeface="+mn-ea"/>
                        </a:rPr>
                        <a:t>光伝送技術</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80116126"/>
                  </a:ext>
                </a:extLst>
              </a:tr>
              <a:tr h="403846">
                <a:tc vMerge="1">
                  <a:txBody>
                    <a:bodyPr/>
                    <a:lstStyle/>
                    <a:p>
                      <a:endParaRPr kumimoji="1" lang="ja-JP" altLang="en-US"/>
                    </a:p>
                  </a:txBody>
                  <a:tcPr/>
                </a:tc>
                <a:tc>
                  <a:txBody>
                    <a:bodyPr/>
                    <a:lstStyle/>
                    <a:p>
                      <a:pPr algn="ctr" fontAlgn="ctr"/>
                      <a:r>
                        <a:rPr lang="en-US" altLang="ja-JP" sz="1100" b="0" i="0" u="none" strike="noStrike" dirty="0">
                          <a:solidFill>
                            <a:srgbClr val="000000"/>
                          </a:solidFill>
                          <a:effectLst/>
                          <a:latin typeface="+mn-ea"/>
                          <a:ea typeface="+mn-ea"/>
                        </a:rPr>
                        <a:t>1B1</a:t>
                      </a:r>
                      <a:endParaRPr lang="ja-JP" altLang="en-US" sz="1100" b="0" i="0" u="none" strike="noStrike" dirty="0">
                        <a:solidFill>
                          <a:srgbClr val="000000"/>
                        </a:solidFill>
                        <a:effectLst/>
                        <a:latin typeface="+mn-ea"/>
                        <a:ea typeface="+mn-ea"/>
                      </a:endParaRPr>
                    </a:p>
                  </a:txBody>
                  <a:tcPr marL="34290" marR="34290" marT="34290" marB="3429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多重技術関連</a:t>
                      </a:r>
                      <a:endParaRPr lang="en-US" altLang="ja-JP" sz="1100" b="0" i="0" u="none" strike="noStrike" dirty="0">
                        <a:solidFill>
                          <a:srgbClr val="000000"/>
                        </a:solidFill>
                        <a:effectLst/>
                        <a:latin typeface="+mn-ea"/>
                        <a:ea typeface="+mn-ea"/>
                      </a:endParaRPr>
                    </a:p>
                    <a:p>
                      <a:pPr algn="l" fontAlgn="ctr"/>
                      <a:r>
                        <a:rPr lang="ja-JP" altLang="en-US" sz="1100" b="0" i="0" u="none" strike="noStrike" dirty="0">
                          <a:solidFill>
                            <a:srgbClr val="000000"/>
                          </a:solidFill>
                          <a:effectLst/>
                          <a:latin typeface="+mn-ea"/>
                          <a:ea typeface="+mn-ea"/>
                        </a:rPr>
                        <a:t>（１</a:t>
                      </a:r>
                      <a:r>
                        <a:rPr lang="en-US" altLang="ja-JP" sz="1100" b="0" i="0" u="none" strike="noStrike" dirty="0">
                          <a:solidFill>
                            <a:srgbClr val="000000"/>
                          </a:solidFill>
                          <a:effectLst/>
                          <a:latin typeface="+mn-ea"/>
                          <a:ea typeface="+mn-ea"/>
                        </a:rPr>
                        <a:t>B</a:t>
                      </a:r>
                      <a:r>
                        <a:rPr lang="ja-JP" altLang="en-US" sz="1100" b="0" i="0" u="none" strike="noStrike" dirty="0">
                          <a:solidFill>
                            <a:srgbClr val="000000"/>
                          </a:solidFill>
                          <a:effectLst/>
                          <a:latin typeface="+mn-ea"/>
                          <a:ea typeface="+mn-ea"/>
                        </a:rPr>
                        <a:t>の一部）</a:t>
                      </a:r>
                    </a:p>
                  </a:txBody>
                  <a:tcPr marL="34290" marR="34290" marT="34290" marB="3429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21063072"/>
                  </a:ext>
                </a:extLst>
              </a:tr>
              <a:tr h="403846">
                <a:tc vMerge="1">
                  <a:txBody>
                    <a:bodyPr/>
                    <a:lstStyle/>
                    <a:p>
                      <a:endParaRPr kumimoji="1" lang="ja-JP" altLang="en-US"/>
                    </a:p>
                  </a:txBody>
                  <a:tcPr/>
                </a:tc>
                <a:tc>
                  <a:txBody>
                    <a:bodyPr/>
                    <a:lstStyle/>
                    <a:p>
                      <a:pPr algn="ctr" fontAlgn="ctr"/>
                      <a:r>
                        <a:rPr lang="en-US" altLang="ja-JP" sz="1100" b="0" i="0" u="none" strike="noStrike" dirty="0">
                          <a:solidFill>
                            <a:srgbClr val="000000"/>
                          </a:solidFill>
                          <a:effectLst/>
                          <a:latin typeface="+mn-ea"/>
                          <a:ea typeface="+mn-ea"/>
                        </a:rPr>
                        <a:t>1B2</a:t>
                      </a:r>
                      <a:endParaRPr lang="ja-JP" altLang="en-US" sz="1100" b="0" i="0" u="none" strike="noStrike" dirty="0">
                        <a:solidFill>
                          <a:srgbClr val="000000"/>
                        </a:solidFill>
                        <a:effectLst/>
                        <a:latin typeface="+mn-ea"/>
                        <a:ea typeface="+mn-ea"/>
                      </a:endParaRPr>
                    </a:p>
                  </a:txBody>
                  <a:tcPr marL="34290" marR="34290" marT="34290" marB="3429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コヒーレント関連</a:t>
                      </a:r>
                      <a:endParaRPr lang="en-US" altLang="ja-JP" sz="1100" b="0" i="0" u="none" strike="noStrike" dirty="0">
                        <a:solidFill>
                          <a:srgbClr val="000000"/>
                        </a:solidFill>
                        <a:effectLst/>
                        <a:latin typeface="+mn-ea"/>
                        <a:ea typeface="+mn-ea"/>
                      </a:endParaRPr>
                    </a:p>
                    <a:p>
                      <a:pPr algn="l" fontAlgn="ctr"/>
                      <a:r>
                        <a:rPr lang="ja-JP" altLang="en-US" sz="1100" b="0" i="0" u="none" strike="noStrike" dirty="0">
                          <a:solidFill>
                            <a:srgbClr val="000000"/>
                          </a:solidFill>
                          <a:effectLst/>
                          <a:latin typeface="+mn-ea"/>
                          <a:ea typeface="+mn-ea"/>
                        </a:rPr>
                        <a:t>（１</a:t>
                      </a:r>
                      <a:r>
                        <a:rPr lang="en-US" altLang="ja-JP" sz="1100" b="0" i="0" u="none" strike="noStrike" dirty="0">
                          <a:solidFill>
                            <a:srgbClr val="000000"/>
                          </a:solidFill>
                          <a:effectLst/>
                          <a:latin typeface="+mn-ea"/>
                          <a:ea typeface="+mn-ea"/>
                        </a:rPr>
                        <a:t>B</a:t>
                      </a:r>
                      <a:r>
                        <a:rPr lang="ja-JP" altLang="en-US" sz="1100" b="0" i="0" u="none" strike="noStrike" dirty="0">
                          <a:solidFill>
                            <a:srgbClr val="000000"/>
                          </a:solidFill>
                          <a:effectLst/>
                          <a:latin typeface="+mn-ea"/>
                          <a:ea typeface="+mn-ea"/>
                        </a:rPr>
                        <a:t>の一部）</a:t>
                      </a:r>
                    </a:p>
                  </a:txBody>
                  <a:tcPr marL="34290" marR="34290" marT="34290" marB="3429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98361544"/>
                  </a:ext>
                </a:extLst>
              </a:tr>
              <a:tr h="339507">
                <a:tc vMerge="1">
                  <a:txBody>
                    <a:bodyPr/>
                    <a:lstStyle/>
                    <a:p>
                      <a:endParaRPr kumimoji="1" lang="ja-JP" altLang="en-US"/>
                    </a:p>
                  </a:txBody>
                  <a:tcPr>
                    <a:lnT w="6350" cap="flat" cmpd="sng" algn="ctr">
                      <a:solidFill>
                        <a:srgbClr val="000000"/>
                      </a:solidFill>
                      <a:prstDash val="solid"/>
                      <a:round/>
                      <a:headEnd type="none" w="med" len="med"/>
                      <a:tailEnd type="none" w="med" len="med"/>
                    </a:lnT>
                  </a:tcPr>
                </a:tc>
                <a:tc>
                  <a:txBody>
                    <a:bodyPr/>
                    <a:lstStyle/>
                    <a:p>
                      <a:pPr algn="ctr" fontAlgn="ctr"/>
                      <a:r>
                        <a:rPr lang="en-US" sz="1100" b="0" i="0" u="none" strike="noStrike" dirty="0">
                          <a:solidFill>
                            <a:srgbClr val="000000"/>
                          </a:solidFill>
                          <a:effectLst/>
                          <a:latin typeface="+mn-ea"/>
                          <a:ea typeface="+mn-ea"/>
                        </a:rPr>
                        <a:t>1C</a:t>
                      </a:r>
                    </a:p>
                  </a:txBody>
                  <a:tcPr marL="5865" marR="5865" marT="5865"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光スイッチング技術</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06300936"/>
                  </a:ext>
                </a:extLst>
              </a:tr>
              <a:tr h="339507">
                <a:tc vMerge="1">
                  <a:txBody>
                    <a:bodyPr/>
                    <a:lstStyle/>
                    <a:p>
                      <a:pPr algn="ctr" fontAlgn="ctr"/>
                      <a:endParaRPr lang="ja-JP" altLang="en-US" sz="700" b="1" i="0" u="none" strike="noStrike" dirty="0">
                        <a:solidFill>
                          <a:schemeClr val="tx1"/>
                        </a:solidFill>
                        <a:effectLst/>
                        <a:latin typeface="メイリオ" panose="020B0604030504040204" pitchFamily="50" charset="-128"/>
                        <a:ea typeface="メイリオ" panose="020B0604030504040204" pitchFamily="50" charset="-128"/>
                      </a:endParaRPr>
                    </a:p>
                  </a:txBody>
                  <a:tcPr marL="1682" marR="1682" marT="1682" marB="0"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1100" b="0" i="0" u="none" strike="noStrike" dirty="0">
                          <a:solidFill>
                            <a:srgbClr val="000000"/>
                          </a:solidFill>
                          <a:effectLst/>
                          <a:latin typeface="+mn-ea"/>
                          <a:ea typeface="+mn-ea"/>
                        </a:rPr>
                        <a:t>1F</a:t>
                      </a:r>
                      <a:endParaRPr lang="ja-JP" altLang="en-US" sz="1100" b="0" i="0" u="none" strike="noStrike" dirty="0">
                        <a:solidFill>
                          <a:srgbClr val="000000"/>
                        </a:solidFill>
                        <a:effectLst/>
                        <a:latin typeface="+mn-ea"/>
                        <a:ea typeface="+mn-ea"/>
                      </a:endParaRPr>
                    </a:p>
                  </a:txBody>
                  <a:tcPr marL="34290" marR="34290" marT="34290" marB="3429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波長変換技術</a:t>
                      </a:r>
                    </a:p>
                  </a:txBody>
                  <a:tcPr marL="34290" marR="34290" marT="34290" marB="3429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9793295"/>
                  </a:ext>
                </a:extLst>
              </a:tr>
              <a:tr h="339507">
                <a:tc vMerge="1">
                  <a:txBody>
                    <a:bodyPr/>
                    <a:lstStyle/>
                    <a:p>
                      <a:pPr algn="ctr" fontAlgn="ctr"/>
                      <a:endParaRPr lang="ja-JP" altLang="en-US" sz="700" b="1" i="0" u="none" strike="noStrike" dirty="0">
                        <a:solidFill>
                          <a:schemeClr val="tx1"/>
                        </a:solidFill>
                        <a:effectLst/>
                        <a:latin typeface="メイリオ" panose="020B0604030504040204" pitchFamily="50" charset="-128"/>
                        <a:ea typeface="メイリオ" panose="020B0604030504040204" pitchFamily="50" charset="-128"/>
                      </a:endParaRPr>
                    </a:p>
                  </a:txBody>
                  <a:tcPr marL="1682" marR="1682" marT="1682" marB="0"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1100" b="0" i="0" u="none" strike="noStrike" dirty="0">
                          <a:solidFill>
                            <a:srgbClr val="000000"/>
                          </a:solidFill>
                          <a:effectLst/>
                          <a:latin typeface="+mn-ea"/>
                          <a:ea typeface="+mn-ea"/>
                        </a:rPr>
                        <a:t>1G</a:t>
                      </a:r>
                      <a:endParaRPr lang="ja-JP" altLang="en-US" sz="1100" b="0" i="0" u="none" strike="noStrike" dirty="0">
                        <a:solidFill>
                          <a:srgbClr val="000000"/>
                        </a:solidFill>
                        <a:effectLst/>
                        <a:latin typeface="+mn-ea"/>
                        <a:ea typeface="+mn-ea"/>
                      </a:endParaRPr>
                    </a:p>
                  </a:txBody>
                  <a:tcPr marL="34290" marR="34290" marT="34290" marB="3429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フォーマット変換技術</a:t>
                      </a:r>
                    </a:p>
                  </a:txBody>
                  <a:tcPr marL="34290" marR="34290" marT="34290" marB="3429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31746563"/>
                  </a:ext>
                </a:extLst>
              </a:tr>
              <a:tr h="339507">
                <a:tc vMerge="1">
                  <a:txBody>
                    <a:bodyPr/>
                    <a:lstStyle/>
                    <a:p>
                      <a:pPr algn="ctr" fontAlgn="ctr"/>
                      <a:endParaRPr lang="ja-JP" altLang="en-US" sz="700" b="1" i="0" u="none" strike="noStrike" dirty="0">
                        <a:solidFill>
                          <a:schemeClr val="tx1"/>
                        </a:solidFill>
                        <a:effectLst/>
                        <a:latin typeface="メイリオ" panose="020B0604030504040204" pitchFamily="50" charset="-128"/>
                        <a:ea typeface="メイリオ" panose="020B0604030504040204" pitchFamily="50" charset="-128"/>
                      </a:endParaRPr>
                    </a:p>
                  </a:txBody>
                  <a:tcPr marL="1682" marR="1682" marT="1682" marB="0"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1100" b="0" i="0" u="none" strike="noStrike" dirty="0">
                          <a:solidFill>
                            <a:srgbClr val="000000"/>
                          </a:solidFill>
                          <a:effectLst/>
                          <a:latin typeface="+mn-ea"/>
                          <a:ea typeface="+mn-ea"/>
                        </a:rPr>
                        <a:t>1H</a:t>
                      </a:r>
                      <a:endParaRPr lang="ja-JP" altLang="en-US" sz="1100" b="0" i="0" u="none" strike="noStrike" dirty="0">
                        <a:solidFill>
                          <a:srgbClr val="000000"/>
                        </a:solidFill>
                        <a:effectLst/>
                        <a:latin typeface="+mn-ea"/>
                        <a:ea typeface="+mn-ea"/>
                      </a:endParaRPr>
                    </a:p>
                  </a:txBody>
                  <a:tcPr marL="34290" marR="34290" marT="34290" marB="3429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帯域拡張光ノード技術</a:t>
                      </a:r>
                    </a:p>
                  </a:txBody>
                  <a:tcPr marL="34290" marR="34290" marT="34290" marB="3429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21508680"/>
                  </a:ext>
                </a:extLst>
              </a:tr>
              <a:tr h="341133">
                <a:tc rowSpan="4">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altLang="ja-JP" sz="1100" b="1" i="0" u="none" strike="noStrike" dirty="0">
                          <a:solidFill>
                            <a:schemeClr val="tx1"/>
                          </a:solidFill>
                          <a:effectLst/>
                          <a:latin typeface="+mn-ea"/>
                          <a:ea typeface="+mn-ea"/>
                        </a:rPr>
                        <a:t>【</a:t>
                      </a:r>
                      <a:r>
                        <a:rPr lang="ja-JP" altLang="en-US" sz="1100" b="1" i="0" u="none" strike="noStrike" dirty="0">
                          <a:solidFill>
                            <a:schemeClr val="tx1"/>
                          </a:solidFill>
                          <a:effectLst/>
                          <a:latin typeface="+mn-ea"/>
                          <a:ea typeface="+mn-ea"/>
                        </a:rPr>
                        <a:t>課題 </a:t>
                      </a:r>
                      <a:r>
                        <a:rPr lang="en-US" altLang="ja-JP" sz="1100" b="1" i="0" u="none" strike="noStrike" dirty="0">
                          <a:solidFill>
                            <a:schemeClr val="tx1"/>
                          </a:solidFill>
                          <a:effectLst/>
                          <a:latin typeface="+mn-ea"/>
                          <a:ea typeface="+mn-ea"/>
                        </a:rPr>
                        <a:t>3】</a:t>
                      </a:r>
                    </a:p>
                    <a:p>
                      <a:pPr algn="ctr" fontAlgn="ctr"/>
                      <a:r>
                        <a:rPr lang="ja-JP" altLang="en-US" sz="1100" b="1" i="0" u="none" strike="noStrike" dirty="0">
                          <a:solidFill>
                            <a:schemeClr val="tx1"/>
                          </a:solidFill>
                          <a:effectLst/>
                          <a:latin typeface="+mn-ea"/>
                          <a:ea typeface="+mn-ea"/>
                        </a:rPr>
                        <a:t>情報通信装置・</a:t>
                      </a:r>
                      <a:endParaRPr lang="en-US" altLang="ja-JP" sz="1100" b="1" i="0" u="none" strike="noStrike" dirty="0">
                        <a:solidFill>
                          <a:schemeClr val="tx1"/>
                        </a:solidFill>
                        <a:effectLst/>
                        <a:latin typeface="+mn-ea"/>
                        <a:ea typeface="+mn-ea"/>
                      </a:endParaRPr>
                    </a:p>
                    <a:p>
                      <a:pPr algn="ctr" fontAlgn="ctr"/>
                      <a:r>
                        <a:rPr lang="ja-JP" altLang="en-US" sz="1100" b="1" i="0" u="none" strike="noStrike" dirty="0">
                          <a:solidFill>
                            <a:schemeClr val="tx1"/>
                          </a:solidFill>
                          <a:effectLst/>
                          <a:latin typeface="+mn-ea"/>
                          <a:ea typeface="+mn-ea"/>
                        </a:rPr>
                        <a:t>デバイス技術</a:t>
                      </a:r>
                      <a:endParaRPr lang="zh-TW" altLang="en-US" sz="1100" b="1" i="0" u="none" strike="noStrike" dirty="0">
                        <a:solidFill>
                          <a:schemeClr val="tx1"/>
                        </a:solidFill>
                        <a:effectLst/>
                        <a:latin typeface="+mn-ea"/>
                        <a:ea typeface="+mn-ea"/>
                      </a:endParaRP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dirty="0">
                          <a:solidFill>
                            <a:srgbClr val="000000"/>
                          </a:solidFill>
                          <a:effectLst/>
                          <a:latin typeface="+mn-ea"/>
                          <a:ea typeface="+mn-ea"/>
                        </a:rPr>
                        <a:t>3A</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光電融合技術</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（光電チップ）</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40323727"/>
                  </a:ext>
                </a:extLst>
              </a:tr>
              <a:tr h="545558">
                <a:tc vMerge="1">
                  <a:txBody>
                    <a:bodyPr/>
                    <a:lstStyle/>
                    <a:p>
                      <a:endParaRPr kumimoji="1" lang="ja-JP" altLang="en-US"/>
                    </a:p>
                  </a:txBody>
                  <a:tcPr/>
                </a:tc>
                <a:tc>
                  <a:txBody>
                    <a:bodyPr/>
                    <a:lstStyle/>
                    <a:p>
                      <a:pPr algn="ctr" fontAlgn="ctr"/>
                      <a:r>
                        <a:rPr lang="en-US" sz="1100" b="0" i="0" u="none" strike="noStrike">
                          <a:solidFill>
                            <a:srgbClr val="000000"/>
                          </a:solidFill>
                          <a:effectLst/>
                          <a:latin typeface="+mn-ea"/>
                          <a:ea typeface="+mn-ea"/>
                        </a:rPr>
                        <a:t>3B</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光コンピューティング技術</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0394352"/>
                  </a:ext>
                </a:extLst>
              </a:tr>
              <a:tr h="381791">
                <a:tc vMerge="1">
                  <a:txBody>
                    <a:bodyPr/>
                    <a:lstStyle/>
                    <a:p>
                      <a:endParaRPr kumimoji="1" lang="ja-JP" altLang="en-US"/>
                    </a:p>
                  </a:txBody>
                  <a:tcPr/>
                </a:tc>
                <a:tc>
                  <a:txBody>
                    <a:bodyPr/>
                    <a:lstStyle/>
                    <a:p>
                      <a:pPr algn="ctr" fontAlgn="ctr"/>
                      <a:r>
                        <a:rPr lang="en-US" sz="1100" b="0" i="0" u="none" strike="noStrike">
                          <a:solidFill>
                            <a:srgbClr val="000000"/>
                          </a:solidFill>
                          <a:effectLst/>
                          <a:latin typeface="+mn-ea"/>
                          <a:ea typeface="+mn-ea"/>
                        </a:rPr>
                        <a:t>3C</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エッジクラウドコンピューティング技術</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29121870"/>
                  </a:ext>
                </a:extLst>
              </a:tr>
              <a:tr h="545558">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3D</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zh-TW" altLang="en-US" sz="1100" b="0" i="0" u="none" strike="noStrike" dirty="0">
                          <a:solidFill>
                            <a:srgbClr val="000000"/>
                          </a:solidFill>
                          <a:effectLst/>
                          <a:latin typeface="+mn-ea"/>
                          <a:ea typeface="+mn-ea"/>
                        </a:rPr>
                        <a:t>時空間同期技術</a:t>
                      </a:r>
                      <a:br>
                        <a:rPr lang="zh-TW" altLang="en-US" sz="1100" b="0" i="0" u="none" strike="noStrike" dirty="0">
                          <a:solidFill>
                            <a:srgbClr val="000000"/>
                          </a:solidFill>
                          <a:effectLst/>
                          <a:latin typeface="+mn-ea"/>
                          <a:ea typeface="+mn-ea"/>
                        </a:rPr>
                      </a:br>
                      <a:r>
                        <a:rPr lang="zh-TW" altLang="en-US" sz="1100" b="0" i="0" u="none" strike="noStrike" dirty="0">
                          <a:solidFill>
                            <a:srgbClr val="000000"/>
                          </a:solidFill>
                          <a:effectLst/>
                          <a:latin typeface="+mn-ea"/>
                          <a:ea typeface="+mn-ea"/>
                        </a:rPr>
                        <a:t>（原子時計小型化等）</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51428158"/>
                  </a:ext>
                </a:extLst>
              </a:tr>
            </a:tbl>
          </a:graphicData>
        </a:graphic>
      </p:graphicFrame>
      <p:sp>
        <p:nvSpPr>
          <p:cNvPr id="11" name="タイトル 1">
            <a:extLst>
              <a:ext uri="{FF2B5EF4-FFF2-40B4-BE49-F238E27FC236}">
                <a16:creationId xmlns:a16="http://schemas.microsoft.com/office/drawing/2014/main" id="{CA4F2EFF-D886-4F25-B86D-B0A7861A7BB3}"/>
              </a:ext>
            </a:extLst>
          </p:cNvPr>
          <p:cNvSpPr txBox="1">
            <a:spLocks/>
          </p:cNvSpPr>
          <p:nvPr/>
        </p:nvSpPr>
        <p:spPr>
          <a:xfrm>
            <a:off x="1288583" y="570215"/>
            <a:ext cx="2951485" cy="370793"/>
          </a:xfrm>
          <a:prstGeom prst="rect">
            <a:avLst/>
          </a:prstGeom>
          <a:ln w="28575">
            <a:solidFill>
              <a:schemeClr val="accent5">
                <a:lumMod val="60000"/>
                <a:lumOff val="40000"/>
              </a:schemeClr>
            </a:solidFill>
          </a:ln>
        </p:spPr>
        <p:txBody>
          <a:bodyPr vert="horz" lIns="68580" tIns="34290" rIns="68580" bIns="3429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defTabSz="685800">
              <a:defRPr/>
            </a:pPr>
            <a:r>
              <a:rPr lang="ja-JP" altLang="en-US" sz="1600" b="1" dirty="0">
                <a:solidFill>
                  <a:prstClr val="black"/>
                </a:solidFill>
                <a:latin typeface="+mn-ea"/>
                <a:ea typeface="+mn-ea"/>
              </a:rPr>
              <a:t>オール光ネットワーク技術</a:t>
            </a:r>
            <a:endParaRPr lang="en-US" altLang="ja-JP" sz="1600" b="1" dirty="0">
              <a:solidFill>
                <a:prstClr val="black"/>
              </a:solidFill>
              <a:latin typeface="+mn-ea"/>
              <a:ea typeface="+mn-ea"/>
            </a:endParaRPr>
          </a:p>
        </p:txBody>
      </p:sp>
      <p:sp>
        <p:nvSpPr>
          <p:cNvPr id="5" name="タイトル 1">
            <a:extLst>
              <a:ext uri="{FF2B5EF4-FFF2-40B4-BE49-F238E27FC236}">
                <a16:creationId xmlns:a16="http://schemas.microsoft.com/office/drawing/2014/main" id="{CDC4B1F2-2D4F-452D-812F-00F9C8D83AD7}"/>
              </a:ext>
            </a:extLst>
          </p:cNvPr>
          <p:cNvSpPr txBox="1">
            <a:spLocks/>
          </p:cNvSpPr>
          <p:nvPr/>
        </p:nvSpPr>
        <p:spPr>
          <a:xfrm>
            <a:off x="8081521" y="529792"/>
            <a:ext cx="2571395" cy="522923"/>
          </a:xfrm>
          <a:prstGeom prst="rect">
            <a:avLst/>
          </a:prstGeom>
          <a:ln w="28575">
            <a:solidFill>
              <a:schemeClr val="accent5">
                <a:lumMod val="60000"/>
                <a:lumOff val="40000"/>
              </a:schemeClr>
            </a:solidFill>
          </a:ln>
        </p:spPr>
        <p:txBody>
          <a:bodyPr vert="horz" lIns="68580" tIns="34290" rIns="68580" bIns="3429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600" b="1" dirty="0">
                <a:solidFill>
                  <a:prstClr val="black"/>
                </a:solidFill>
                <a:latin typeface="+mn-ea"/>
                <a:ea typeface="+mn-ea"/>
              </a:rPr>
              <a:t>セキュアな仮想化・</a:t>
            </a:r>
            <a:endParaRPr lang="en-US" altLang="ja-JP" sz="1600" b="1" dirty="0">
              <a:solidFill>
                <a:prstClr val="black"/>
              </a:solidFill>
              <a:latin typeface="+mn-ea"/>
              <a:ea typeface="+mn-ea"/>
            </a:endParaRPr>
          </a:p>
          <a:p>
            <a:pPr algn="ctr"/>
            <a:r>
              <a:rPr lang="ja-JP" altLang="en-US" sz="1600" b="1" dirty="0">
                <a:solidFill>
                  <a:prstClr val="black"/>
                </a:solidFill>
                <a:latin typeface="+mn-ea"/>
                <a:ea typeface="+mn-ea"/>
              </a:rPr>
              <a:t>統合ネットワーク技術</a:t>
            </a:r>
            <a:endParaRPr lang="en-US" altLang="ja-JP" sz="1600" b="1" dirty="0">
              <a:solidFill>
                <a:prstClr val="black"/>
              </a:solidFill>
              <a:latin typeface="+mn-ea"/>
              <a:ea typeface="+mn-ea"/>
            </a:endParaRPr>
          </a:p>
        </p:txBody>
      </p:sp>
      <p:graphicFrame>
        <p:nvGraphicFramePr>
          <p:cNvPr id="6" name="表 5">
            <a:extLst>
              <a:ext uri="{FF2B5EF4-FFF2-40B4-BE49-F238E27FC236}">
                <a16:creationId xmlns:a16="http://schemas.microsoft.com/office/drawing/2014/main" id="{C7E63C9B-5391-428A-813E-FE0E1625E641}"/>
              </a:ext>
            </a:extLst>
          </p:cNvPr>
          <p:cNvGraphicFramePr>
            <a:graphicFrameLocks noGrp="1"/>
          </p:cNvGraphicFramePr>
          <p:nvPr/>
        </p:nvGraphicFramePr>
        <p:xfrm>
          <a:off x="7571741" y="1102751"/>
          <a:ext cx="3041480" cy="5448693"/>
        </p:xfrm>
        <a:graphic>
          <a:graphicData uri="http://schemas.openxmlformats.org/drawingml/2006/table">
            <a:tbl>
              <a:tblPr/>
              <a:tblGrid>
                <a:gridCol w="858760">
                  <a:extLst>
                    <a:ext uri="{9D8B030D-6E8A-4147-A177-3AD203B41FA5}">
                      <a16:colId xmlns:a16="http://schemas.microsoft.com/office/drawing/2014/main" val="229947072"/>
                    </a:ext>
                  </a:extLst>
                </a:gridCol>
                <a:gridCol w="490720">
                  <a:extLst>
                    <a:ext uri="{9D8B030D-6E8A-4147-A177-3AD203B41FA5}">
                      <a16:colId xmlns:a16="http://schemas.microsoft.com/office/drawing/2014/main" val="4195241443"/>
                    </a:ext>
                  </a:extLst>
                </a:gridCol>
                <a:gridCol w="1692000">
                  <a:extLst>
                    <a:ext uri="{9D8B030D-6E8A-4147-A177-3AD203B41FA5}">
                      <a16:colId xmlns:a16="http://schemas.microsoft.com/office/drawing/2014/main" val="2986680936"/>
                    </a:ext>
                  </a:extLst>
                </a:gridCol>
              </a:tblGrid>
              <a:tr h="572440">
                <a:tc>
                  <a:txBody>
                    <a:bodyPr/>
                    <a:lstStyle/>
                    <a:p>
                      <a:pPr algn="ctr" fontAlgn="ctr"/>
                      <a:r>
                        <a:rPr lang="ja-JP" altLang="en-US" sz="1100" b="1" i="0" u="none" strike="noStrike" dirty="0">
                          <a:solidFill>
                            <a:srgbClr val="000000"/>
                          </a:solidFill>
                          <a:effectLst/>
                          <a:latin typeface="+mn-ea"/>
                          <a:ea typeface="+mn-ea"/>
                        </a:rPr>
                        <a:t>分類</a:t>
                      </a:r>
                      <a:endParaRPr lang="en-US" altLang="ja-JP" sz="1100" b="1"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100" b="1" i="0" u="none" strike="noStrike" dirty="0">
                          <a:solidFill>
                            <a:srgbClr val="000000"/>
                          </a:solidFill>
                          <a:effectLst/>
                          <a:latin typeface="+mn-ea"/>
                          <a:ea typeface="+mn-ea"/>
                        </a:rPr>
                        <a:t>技術</a:t>
                      </a:r>
                      <a:endParaRPr lang="en-US" altLang="ja-JP" sz="1100" b="1" i="0" u="none" strike="noStrike" dirty="0">
                        <a:solidFill>
                          <a:srgbClr val="000000"/>
                        </a:solidFill>
                        <a:effectLst/>
                        <a:latin typeface="+mn-ea"/>
                        <a:ea typeface="+mn-ea"/>
                      </a:endParaRPr>
                    </a:p>
                    <a:p>
                      <a:pPr algn="ctr" fontAlgn="ctr"/>
                      <a:r>
                        <a:rPr lang="ja-JP" altLang="en-US" sz="1100" b="1" i="0" u="none" strike="noStrike" dirty="0">
                          <a:solidFill>
                            <a:srgbClr val="000000"/>
                          </a:solidFill>
                          <a:effectLst/>
                          <a:latin typeface="+mn-ea"/>
                          <a:ea typeface="+mn-ea"/>
                        </a:rPr>
                        <a:t>区分</a:t>
                      </a:r>
                      <a:endParaRPr lang="en-US" altLang="ja-JP" sz="1100" b="1"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100" b="1" i="0" u="none" strike="noStrike" dirty="0">
                          <a:solidFill>
                            <a:srgbClr val="000000"/>
                          </a:solidFill>
                          <a:effectLst/>
                          <a:latin typeface="+mn-ea"/>
                          <a:ea typeface="+mn-ea"/>
                        </a:rPr>
                        <a:t>要素技術</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46331013"/>
                  </a:ext>
                </a:extLst>
              </a:tr>
              <a:tr h="288127">
                <a:tc rowSpan="5">
                  <a:txBody>
                    <a:bodyPr/>
                    <a:lstStyle/>
                    <a:p>
                      <a:pPr algn="ctr" fontAlgn="ctr"/>
                      <a:r>
                        <a:rPr lang="en-US" altLang="ja-JP" sz="1100" b="1" i="0" u="none" strike="noStrike" dirty="0">
                          <a:solidFill>
                            <a:srgbClr val="000000"/>
                          </a:solidFill>
                          <a:effectLst/>
                          <a:latin typeface="+mn-ea"/>
                          <a:ea typeface="+mn-ea"/>
                        </a:rPr>
                        <a:t>【</a:t>
                      </a:r>
                      <a:r>
                        <a:rPr lang="ja-JP" altLang="en-US" sz="1100" b="1" i="0" u="none" strike="noStrike" dirty="0">
                          <a:solidFill>
                            <a:srgbClr val="000000"/>
                          </a:solidFill>
                          <a:effectLst/>
                          <a:latin typeface="+mn-ea"/>
                          <a:ea typeface="+mn-ea"/>
                        </a:rPr>
                        <a:t>課題</a:t>
                      </a:r>
                      <a:r>
                        <a:rPr lang="en-US" altLang="ja-JP" sz="1100" b="1" i="0" u="none" strike="noStrike" dirty="0">
                          <a:solidFill>
                            <a:srgbClr val="000000"/>
                          </a:solidFill>
                          <a:effectLst/>
                          <a:latin typeface="+mn-ea"/>
                          <a:ea typeface="+mn-ea"/>
                        </a:rPr>
                        <a:t>4】</a:t>
                      </a:r>
                      <a:r>
                        <a:rPr lang="ja-JP" altLang="en-US" sz="1100" b="1" i="0" u="none" strike="noStrike" dirty="0">
                          <a:solidFill>
                            <a:srgbClr val="000000"/>
                          </a:solidFill>
                          <a:effectLst/>
                          <a:latin typeface="+mn-ea"/>
                          <a:ea typeface="+mn-ea"/>
                        </a:rPr>
                        <a:t>ネットワークオーケストレーション技術</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100" b="0" i="0" u="none" strike="noStrike" dirty="0">
                          <a:solidFill>
                            <a:srgbClr val="000000"/>
                          </a:solidFill>
                          <a:effectLst/>
                          <a:latin typeface="+mn-ea"/>
                          <a:ea typeface="+mn-ea"/>
                        </a:rPr>
                        <a:t>4A</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mn-ea"/>
                          <a:ea typeface="+mn-ea"/>
                        </a:rPr>
                        <a:t>オーケストレーション</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1804792"/>
                  </a:ext>
                </a:extLst>
              </a:tr>
              <a:tr h="288000">
                <a:tc vMerge="1">
                  <a:txBody>
                    <a:bodyPr/>
                    <a:lstStyle/>
                    <a:p>
                      <a:endParaRPr kumimoji="1" lang="ja-JP" altLang="en-US"/>
                    </a:p>
                  </a:txBody>
                  <a:tcPr/>
                </a:tc>
                <a:tc>
                  <a:txBody>
                    <a:bodyPr/>
                    <a:lstStyle/>
                    <a:p>
                      <a:pPr algn="ctr" rtl="0" fontAlgn="ctr"/>
                      <a:r>
                        <a:rPr lang="en-US" sz="1100" b="0" i="0" u="none" strike="noStrike" dirty="0">
                          <a:solidFill>
                            <a:srgbClr val="000000"/>
                          </a:solidFill>
                          <a:effectLst/>
                          <a:latin typeface="+mn-ea"/>
                          <a:ea typeface="+mn-ea"/>
                        </a:rPr>
                        <a:t>4B</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mn-ea"/>
                          <a:ea typeface="+mn-ea"/>
                        </a:rPr>
                        <a:t>移動・固定・</a:t>
                      </a:r>
                      <a:r>
                        <a:rPr lang="en-US" altLang="ja-JP" sz="1100" b="0" i="0" u="none" strike="noStrike" dirty="0">
                          <a:solidFill>
                            <a:srgbClr val="000000"/>
                          </a:solidFill>
                          <a:effectLst/>
                          <a:latin typeface="+mn-ea"/>
                          <a:ea typeface="+mn-ea"/>
                        </a:rPr>
                        <a:t>NTN</a:t>
                      </a:r>
                      <a:r>
                        <a:rPr lang="ja-JP" altLang="en-US" sz="1100" b="0" i="0" u="none" strike="noStrike" dirty="0">
                          <a:solidFill>
                            <a:srgbClr val="000000"/>
                          </a:solidFill>
                          <a:effectLst/>
                          <a:latin typeface="+mn-ea"/>
                          <a:ea typeface="+mn-ea"/>
                        </a:rPr>
                        <a:t>融合</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7458188"/>
                  </a:ext>
                </a:extLst>
              </a:tr>
              <a:tr h="288000">
                <a:tc vMerge="1">
                  <a:txBody>
                    <a:bodyPr/>
                    <a:lstStyle/>
                    <a:p>
                      <a:endParaRPr kumimoji="1" lang="ja-JP" altLang="en-US"/>
                    </a:p>
                  </a:txBody>
                  <a:tcPr/>
                </a:tc>
                <a:tc>
                  <a:txBody>
                    <a:bodyPr/>
                    <a:lstStyle/>
                    <a:p>
                      <a:pPr algn="ctr" rtl="0" fontAlgn="ctr"/>
                      <a:r>
                        <a:rPr lang="en-US" sz="1100" b="0" i="0" u="none" strike="noStrike" dirty="0">
                          <a:solidFill>
                            <a:srgbClr val="000000"/>
                          </a:solidFill>
                          <a:effectLst/>
                          <a:latin typeface="+mn-ea"/>
                          <a:ea typeface="+mn-ea"/>
                        </a:rPr>
                        <a:t>4C</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mn-ea"/>
                          <a:ea typeface="+mn-ea"/>
                        </a:rPr>
                        <a:t>複数ドメイン管理・制御</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0981977"/>
                  </a:ext>
                </a:extLst>
              </a:tr>
              <a:tr h="288000">
                <a:tc vMerge="1">
                  <a:txBody>
                    <a:bodyPr/>
                    <a:lstStyle/>
                    <a:p>
                      <a:endParaRPr kumimoji="1" lang="ja-JP" altLang="en-US"/>
                    </a:p>
                  </a:txBody>
                  <a:tcPr/>
                </a:tc>
                <a:tc>
                  <a:txBody>
                    <a:bodyPr/>
                    <a:lstStyle/>
                    <a:p>
                      <a:pPr algn="ctr" rtl="0" fontAlgn="ctr"/>
                      <a:r>
                        <a:rPr lang="en-US" sz="1100" b="0" i="0" u="none" strike="noStrike" dirty="0">
                          <a:solidFill>
                            <a:srgbClr val="000000"/>
                          </a:solidFill>
                          <a:effectLst/>
                          <a:latin typeface="+mn-ea"/>
                          <a:ea typeface="+mn-ea"/>
                        </a:rPr>
                        <a:t>4D</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100" b="0" i="0" u="none" strike="noStrike" dirty="0">
                          <a:solidFill>
                            <a:srgbClr val="000000"/>
                          </a:solidFill>
                          <a:effectLst/>
                          <a:latin typeface="+mn-ea"/>
                          <a:ea typeface="+mn-ea"/>
                        </a:rPr>
                        <a:t>E</a:t>
                      </a:r>
                      <a:r>
                        <a:rPr lang="en-US" altLang="ja-JP" sz="1100" b="0" i="0" u="none" strike="noStrike" dirty="0">
                          <a:solidFill>
                            <a:srgbClr val="000000"/>
                          </a:solidFill>
                          <a:effectLst/>
                          <a:latin typeface="+mn-ea"/>
                          <a:ea typeface="+mn-ea"/>
                        </a:rPr>
                        <a:t>2</a:t>
                      </a:r>
                      <a:r>
                        <a:rPr lang="en-US" sz="1100" b="0" i="0" u="none" strike="noStrike" dirty="0">
                          <a:solidFill>
                            <a:srgbClr val="000000"/>
                          </a:solidFill>
                          <a:effectLst/>
                          <a:latin typeface="+mn-ea"/>
                          <a:ea typeface="+mn-ea"/>
                        </a:rPr>
                        <a:t>End</a:t>
                      </a:r>
                      <a:r>
                        <a:rPr lang="ja-JP" altLang="en-US" sz="1100" b="0" i="0" u="none" strike="noStrike" dirty="0">
                          <a:solidFill>
                            <a:srgbClr val="000000"/>
                          </a:solidFill>
                          <a:effectLst/>
                          <a:latin typeface="+mn-ea"/>
                          <a:ea typeface="+mn-ea"/>
                        </a:rPr>
                        <a:t>最適リソース割当</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5424430"/>
                  </a:ext>
                </a:extLst>
              </a:tr>
              <a:tr h="288000">
                <a:tc vMerge="1">
                  <a:txBody>
                    <a:bodyPr/>
                    <a:lstStyle/>
                    <a:p>
                      <a:endParaRPr kumimoji="1" lang="ja-JP" altLang="en-US"/>
                    </a:p>
                  </a:txBody>
                  <a:tcPr/>
                </a:tc>
                <a:tc>
                  <a:txBody>
                    <a:bodyPr/>
                    <a:lstStyle/>
                    <a:p>
                      <a:pPr algn="ctr" rtl="0" fontAlgn="ctr"/>
                      <a:r>
                        <a:rPr lang="en-US" sz="1100" b="0" i="0" u="none" strike="noStrike" dirty="0">
                          <a:solidFill>
                            <a:srgbClr val="000000"/>
                          </a:solidFill>
                          <a:effectLst/>
                          <a:latin typeface="+mn-ea"/>
                          <a:ea typeface="+mn-ea"/>
                        </a:rPr>
                        <a:t>4E</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mn-ea"/>
                          <a:ea typeface="+mn-ea"/>
                        </a:rPr>
                        <a:t>接続認証</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9710207"/>
                  </a:ext>
                </a:extLst>
              </a:tr>
              <a:tr h="288000">
                <a:tc rowSpan="8">
                  <a:txBody>
                    <a:bodyPr/>
                    <a:lstStyle/>
                    <a:p>
                      <a:pPr algn="ctr" fontAlgn="ctr"/>
                      <a:r>
                        <a:rPr lang="en-US" altLang="ja-JP" sz="1100" b="1" i="0" u="none" strike="noStrike" dirty="0">
                          <a:solidFill>
                            <a:srgbClr val="000000"/>
                          </a:solidFill>
                          <a:effectLst/>
                          <a:latin typeface="+mn-ea"/>
                          <a:ea typeface="+mn-ea"/>
                        </a:rPr>
                        <a:t>【</a:t>
                      </a:r>
                      <a:r>
                        <a:rPr lang="ja-JP" altLang="en-US" sz="1100" b="1" i="0" u="none" strike="noStrike" dirty="0">
                          <a:solidFill>
                            <a:srgbClr val="000000"/>
                          </a:solidFill>
                          <a:effectLst/>
                          <a:latin typeface="+mn-ea"/>
                          <a:ea typeface="+mn-ea"/>
                        </a:rPr>
                        <a:t>課題</a:t>
                      </a:r>
                      <a:r>
                        <a:rPr lang="en-US" altLang="ja-JP" sz="1100" b="1" i="0" u="none" strike="noStrike" dirty="0">
                          <a:solidFill>
                            <a:srgbClr val="000000"/>
                          </a:solidFill>
                          <a:effectLst/>
                          <a:latin typeface="+mn-ea"/>
                          <a:ea typeface="+mn-ea"/>
                        </a:rPr>
                        <a:t>2】</a:t>
                      </a:r>
                      <a:r>
                        <a:rPr lang="ja-JP" altLang="en-US" sz="1100" b="1" i="0" u="none" strike="noStrike" dirty="0">
                          <a:solidFill>
                            <a:srgbClr val="000000"/>
                          </a:solidFill>
                          <a:effectLst/>
                          <a:latin typeface="+mn-ea"/>
                          <a:ea typeface="+mn-ea"/>
                        </a:rPr>
                        <a:t>オープンネットワーク技術</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mn-ea"/>
                          <a:ea typeface="+mn-ea"/>
                        </a:rPr>
                        <a:t>2A</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0" i="0" u="none" strike="noStrike" dirty="0">
                          <a:solidFill>
                            <a:srgbClr val="000000"/>
                          </a:solidFill>
                          <a:effectLst/>
                          <a:latin typeface="+mn-ea"/>
                          <a:ea typeface="+mn-ea"/>
                        </a:rPr>
                        <a:t>O-RAN</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2606983"/>
                  </a:ext>
                </a:extLst>
              </a:tr>
              <a:tr h="288000">
                <a:tc vMerge="1">
                  <a:txBody>
                    <a:bodyPr/>
                    <a:lstStyle/>
                    <a:p>
                      <a:endParaRPr kumimoji="1" lang="ja-JP" altLang="en-US"/>
                    </a:p>
                  </a:txBody>
                  <a:tcPr/>
                </a:tc>
                <a:tc>
                  <a:txBody>
                    <a:bodyPr/>
                    <a:lstStyle/>
                    <a:p>
                      <a:pPr algn="ctr" fontAlgn="ctr"/>
                      <a:r>
                        <a:rPr lang="en-US" altLang="ja-JP" sz="1100" b="0" i="0" u="none" strike="noStrike" dirty="0">
                          <a:solidFill>
                            <a:srgbClr val="000000"/>
                          </a:solidFill>
                          <a:effectLst/>
                          <a:latin typeface="+mn-ea"/>
                          <a:ea typeface="+mn-ea"/>
                        </a:rPr>
                        <a:t>2A1</a:t>
                      </a:r>
                      <a:endParaRPr 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100" b="0" i="0" u="none" strike="noStrike" dirty="0">
                          <a:solidFill>
                            <a:srgbClr val="000000"/>
                          </a:solidFill>
                          <a:effectLst/>
                          <a:latin typeface="+mn-ea"/>
                          <a:ea typeface="+mn-ea"/>
                        </a:rPr>
                        <a:t>RU/DU/CU</a:t>
                      </a:r>
                      <a:endParaRPr lang="ja-JP" alt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631446"/>
                  </a:ext>
                </a:extLst>
              </a:tr>
              <a:tr h="288000">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2</a:t>
                      </a:r>
                      <a:r>
                        <a:rPr lang="en-US" altLang="ja-JP" sz="1100" b="0" i="0" u="none" strike="noStrike" dirty="0">
                          <a:solidFill>
                            <a:srgbClr val="000000"/>
                          </a:solidFill>
                          <a:effectLst/>
                          <a:latin typeface="+mn-ea"/>
                          <a:ea typeface="+mn-ea"/>
                        </a:rPr>
                        <a:t>A2</a:t>
                      </a:r>
                      <a:endParaRPr 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n-ea"/>
                          <a:ea typeface="+mn-ea"/>
                        </a:rPr>
                        <a:t>仮想</a:t>
                      </a:r>
                      <a:r>
                        <a:rPr lang="en-US" altLang="ja-JP" sz="1100" b="0" i="0" u="none" strike="noStrike" dirty="0">
                          <a:solidFill>
                            <a:srgbClr val="000000"/>
                          </a:solidFill>
                          <a:effectLst/>
                          <a:latin typeface="+mn-ea"/>
                          <a:ea typeface="+mn-ea"/>
                        </a:rPr>
                        <a:t>RAN</a:t>
                      </a:r>
                      <a:endParaRPr lang="ja-JP" alt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4708852"/>
                  </a:ext>
                </a:extLst>
              </a:tr>
              <a:tr h="288000">
                <a:tc vMerge="1">
                  <a:txBody>
                    <a:bodyPr/>
                    <a:lstStyle/>
                    <a:p>
                      <a:endParaRPr kumimoji="1" lang="ja-JP" altLang="en-US"/>
                    </a:p>
                  </a:txBody>
                  <a:tcPr/>
                </a:tc>
                <a:tc>
                  <a:txBody>
                    <a:bodyPr/>
                    <a:lstStyle/>
                    <a:p>
                      <a:pPr algn="ctr" fontAlgn="ctr"/>
                      <a:r>
                        <a:rPr lang="en-US" altLang="ja-JP" sz="1100" b="0" i="0" u="none" strike="noStrike" dirty="0">
                          <a:solidFill>
                            <a:srgbClr val="000000"/>
                          </a:solidFill>
                          <a:effectLst/>
                          <a:latin typeface="+mn-ea"/>
                          <a:ea typeface="+mn-ea"/>
                        </a:rPr>
                        <a:t>2A3</a:t>
                      </a:r>
                      <a:endParaRPr 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100" b="0" i="0" u="none" strike="noStrike" dirty="0">
                          <a:solidFill>
                            <a:srgbClr val="000000"/>
                          </a:solidFill>
                          <a:effectLst/>
                          <a:latin typeface="+mn-ea"/>
                          <a:ea typeface="+mn-ea"/>
                        </a:rPr>
                        <a:t>RIC</a:t>
                      </a:r>
                      <a:r>
                        <a:rPr lang="ja-JP" altLang="en-US" sz="700" b="0" i="0" u="none" strike="noStrike" dirty="0">
                          <a:solidFill>
                            <a:srgbClr val="000000"/>
                          </a:solidFill>
                          <a:effectLst/>
                          <a:latin typeface="+mn-ea"/>
                          <a:ea typeface="+mn-ea"/>
                        </a:rPr>
                        <a:t>（</a:t>
                      </a:r>
                      <a:r>
                        <a:rPr lang="en-US" altLang="ja-JP" sz="700" b="0" i="0" u="none" strike="noStrike" dirty="0">
                          <a:solidFill>
                            <a:srgbClr val="000000"/>
                          </a:solidFill>
                          <a:effectLst/>
                          <a:latin typeface="+mn-ea"/>
                          <a:ea typeface="+mn-ea"/>
                        </a:rPr>
                        <a:t>RAN</a:t>
                      </a:r>
                      <a:r>
                        <a:rPr lang="ja-JP" altLang="en-US" sz="700" b="0" i="0" u="none" strike="noStrike" dirty="0">
                          <a:solidFill>
                            <a:srgbClr val="000000"/>
                          </a:solidFill>
                          <a:effectLst/>
                          <a:latin typeface="+mn-ea"/>
                          <a:ea typeface="+mn-ea"/>
                        </a:rPr>
                        <a:t> </a:t>
                      </a:r>
                      <a:r>
                        <a:rPr lang="en-US" altLang="ja-JP" sz="700" b="0" i="0" u="none" strike="noStrike" dirty="0">
                          <a:solidFill>
                            <a:srgbClr val="000000"/>
                          </a:solidFill>
                          <a:effectLst/>
                          <a:latin typeface="+mn-ea"/>
                          <a:ea typeface="+mn-ea"/>
                        </a:rPr>
                        <a:t>Intelligent</a:t>
                      </a:r>
                      <a:r>
                        <a:rPr lang="ja-JP" altLang="en-US" sz="700" b="0" i="0" u="none" strike="noStrike" dirty="0">
                          <a:solidFill>
                            <a:srgbClr val="000000"/>
                          </a:solidFill>
                          <a:effectLst/>
                          <a:latin typeface="+mn-ea"/>
                          <a:ea typeface="+mn-ea"/>
                        </a:rPr>
                        <a:t>　</a:t>
                      </a:r>
                      <a:r>
                        <a:rPr lang="en-US" altLang="ja-JP" sz="700" b="0" i="0" u="none" strike="noStrike" dirty="0">
                          <a:solidFill>
                            <a:srgbClr val="000000"/>
                          </a:solidFill>
                          <a:effectLst/>
                          <a:latin typeface="+mn-ea"/>
                          <a:ea typeface="+mn-ea"/>
                        </a:rPr>
                        <a:t>Controller</a:t>
                      </a:r>
                      <a:r>
                        <a:rPr lang="ja-JP" altLang="en-US" sz="700" b="0" i="0" u="none" strike="noStrike" dirty="0">
                          <a:solidFill>
                            <a:srgbClr val="000000"/>
                          </a:solidFill>
                          <a:effectLst/>
                          <a:latin typeface="+mn-ea"/>
                          <a:ea typeface="+mn-ea"/>
                        </a:rPr>
                        <a:t>）</a:t>
                      </a:r>
                      <a:endParaRPr lang="ja-JP" altLang="en-US" sz="8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6870733"/>
                  </a:ext>
                </a:extLst>
              </a:tr>
              <a:tr h="378632">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2</a:t>
                      </a:r>
                      <a:r>
                        <a:rPr lang="en-US" altLang="ja-JP" sz="1100" b="0" i="0" u="none" strike="noStrike" dirty="0">
                          <a:solidFill>
                            <a:srgbClr val="000000"/>
                          </a:solidFill>
                          <a:effectLst/>
                          <a:latin typeface="+mn-ea"/>
                          <a:ea typeface="+mn-ea"/>
                        </a:rPr>
                        <a:t>B</a:t>
                      </a:r>
                      <a:endParaRPr 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n-ea"/>
                          <a:ea typeface="+mn-ea"/>
                        </a:rPr>
                        <a:t>ハードソフト分離</a:t>
                      </a:r>
                      <a:endParaRPr lang="en-US" altLang="ja-JP" sz="1100" b="0" i="0" u="none" strike="noStrike" dirty="0">
                        <a:solidFill>
                          <a:srgbClr val="000000"/>
                        </a:solidFill>
                        <a:effectLst/>
                        <a:latin typeface="+mn-ea"/>
                        <a:ea typeface="+mn-ea"/>
                      </a:endParaRPr>
                    </a:p>
                    <a:p>
                      <a:pPr algn="l" fontAlgn="ctr"/>
                      <a:r>
                        <a:rPr lang="en-US" altLang="ja-JP" sz="1100" b="0" i="0" u="none" strike="noStrike" dirty="0">
                          <a:solidFill>
                            <a:srgbClr val="000000"/>
                          </a:solidFill>
                          <a:effectLst/>
                          <a:latin typeface="+mn-ea"/>
                          <a:ea typeface="+mn-ea"/>
                        </a:rPr>
                        <a:t>(NW</a:t>
                      </a:r>
                      <a:r>
                        <a:rPr lang="ja-JP" altLang="en-US" sz="1100" b="0" i="0" u="none" strike="noStrike" dirty="0">
                          <a:solidFill>
                            <a:srgbClr val="000000"/>
                          </a:solidFill>
                          <a:effectLst/>
                          <a:latin typeface="+mn-ea"/>
                          <a:ea typeface="+mn-ea"/>
                        </a:rPr>
                        <a:t>機器関連）</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4639736"/>
                  </a:ext>
                </a:extLst>
              </a:tr>
              <a:tr h="378632">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2</a:t>
                      </a:r>
                      <a:r>
                        <a:rPr lang="en-US" altLang="ja-JP" sz="1100" b="0" i="0" u="none" strike="noStrike" dirty="0">
                          <a:solidFill>
                            <a:srgbClr val="000000"/>
                          </a:solidFill>
                          <a:effectLst/>
                          <a:latin typeface="+mn-ea"/>
                          <a:ea typeface="+mn-ea"/>
                        </a:rPr>
                        <a:t>C</a:t>
                      </a:r>
                      <a:endParaRPr 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n-ea"/>
                          <a:ea typeface="+mn-ea"/>
                        </a:rPr>
                        <a:t>ハードソフト分離</a:t>
                      </a:r>
                      <a:r>
                        <a:rPr lang="en-US" altLang="ja-JP" sz="1100" b="0" i="0" u="none" strike="noStrike" dirty="0">
                          <a:solidFill>
                            <a:srgbClr val="000000"/>
                          </a:solidFill>
                          <a:effectLst/>
                          <a:latin typeface="+mn-ea"/>
                          <a:ea typeface="+mn-ea"/>
                        </a:rPr>
                        <a:t>(</a:t>
                      </a:r>
                      <a:r>
                        <a:rPr lang="ja-JP" altLang="en-US" sz="1100" b="0" i="0" u="none" strike="noStrike" dirty="0">
                          <a:solidFill>
                            <a:srgbClr val="000000"/>
                          </a:solidFill>
                          <a:effectLst/>
                          <a:latin typeface="+mn-ea"/>
                          <a:ea typeface="+mn-ea"/>
                        </a:rPr>
                        <a:t>サーバ・計算機）</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2035558"/>
                  </a:ext>
                </a:extLst>
              </a:tr>
              <a:tr h="284230">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2</a:t>
                      </a:r>
                      <a:r>
                        <a:rPr lang="en-US" altLang="ja-JP" sz="1100" b="0" i="0" u="none" strike="noStrike" dirty="0">
                          <a:solidFill>
                            <a:srgbClr val="000000"/>
                          </a:solidFill>
                          <a:effectLst/>
                          <a:latin typeface="+mn-ea"/>
                          <a:ea typeface="+mn-ea"/>
                        </a:rPr>
                        <a:t>D</a:t>
                      </a:r>
                      <a:endParaRPr 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zh-TW" sz="1100" b="0" i="0" u="none" strike="noStrike" dirty="0">
                          <a:solidFill>
                            <a:srgbClr val="000000"/>
                          </a:solidFill>
                          <a:effectLst/>
                          <a:latin typeface="+mn-ea"/>
                          <a:ea typeface="+mn-ea"/>
                        </a:rPr>
                        <a:t>NW</a:t>
                      </a:r>
                      <a:r>
                        <a:rPr lang="zh-TW" altLang="en-US" sz="1100" b="0" i="0" u="none" strike="noStrike" dirty="0">
                          <a:solidFill>
                            <a:srgbClr val="000000"/>
                          </a:solidFill>
                          <a:effectLst/>
                          <a:latin typeface="+mn-ea"/>
                          <a:ea typeface="+mn-ea"/>
                        </a:rPr>
                        <a:t>仮想運用</a:t>
                      </a:r>
                      <a:r>
                        <a:rPr lang="en-US" altLang="zh-TW" sz="1100" b="0" i="0" u="none" strike="noStrike" dirty="0">
                          <a:solidFill>
                            <a:srgbClr val="000000"/>
                          </a:solidFill>
                          <a:effectLst/>
                          <a:latin typeface="+mn-ea"/>
                          <a:ea typeface="+mn-ea"/>
                        </a:rPr>
                        <a:t>(SDN</a:t>
                      </a:r>
                      <a:r>
                        <a:rPr lang="zh-TW" altLang="en-US" sz="1100" b="0" i="0" u="none" strike="noStrike" dirty="0">
                          <a:solidFill>
                            <a:srgbClr val="000000"/>
                          </a:solidFill>
                          <a:effectLst/>
                          <a:latin typeface="+mn-ea"/>
                          <a:ea typeface="+mn-ea"/>
                        </a:rPr>
                        <a:t>）</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3776867"/>
                  </a:ext>
                </a:extLst>
              </a:tr>
              <a:tr h="378632">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2</a:t>
                      </a:r>
                      <a:r>
                        <a:rPr lang="en-US" altLang="ja-JP" sz="1100" b="0" i="0" u="none" strike="noStrike" dirty="0">
                          <a:solidFill>
                            <a:srgbClr val="000000"/>
                          </a:solidFill>
                          <a:effectLst/>
                          <a:latin typeface="+mn-ea"/>
                          <a:ea typeface="+mn-ea"/>
                        </a:rPr>
                        <a:t>E</a:t>
                      </a:r>
                      <a:endParaRPr 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n-ea"/>
                          <a:ea typeface="+mn-ea"/>
                        </a:rPr>
                        <a:t>ネットワーク機能仮想化</a:t>
                      </a:r>
                      <a:r>
                        <a:rPr lang="en-US" altLang="ja-JP" sz="1100" b="0" i="0" u="none" strike="noStrike" dirty="0">
                          <a:solidFill>
                            <a:srgbClr val="000000"/>
                          </a:solidFill>
                          <a:effectLst/>
                          <a:latin typeface="+mn-ea"/>
                          <a:ea typeface="+mn-ea"/>
                        </a:rPr>
                        <a:t>(NFV</a:t>
                      </a:r>
                      <a:r>
                        <a:rPr lang="ja-JP" altLang="en-US" sz="1100" b="0" i="0" u="none" strike="noStrike" dirty="0">
                          <a:solidFill>
                            <a:srgbClr val="000000"/>
                          </a:solidFill>
                          <a:effectLst/>
                          <a:latin typeface="+mn-ea"/>
                          <a:ea typeface="+mn-ea"/>
                        </a:rPr>
                        <a:t>）技術</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0040499"/>
                  </a:ext>
                </a:extLst>
              </a:tr>
              <a:tr h="288000">
                <a:tc rowSpan="3">
                  <a:txBody>
                    <a:bodyPr/>
                    <a:lstStyle/>
                    <a:p>
                      <a:pPr algn="ctr" fontAlgn="ctr"/>
                      <a:r>
                        <a:rPr lang="en-US" altLang="ja-JP" sz="1100" b="1" i="0" u="none" strike="noStrike" dirty="0">
                          <a:solidFill>
                            <a:srgbClr val="000000"/>
                          </a:solidFill>
                          <a:effectLst/>
                          <a:latin typeface="+mn-ea"/>
                          <a:ea typeface="+mn-ea"/>
                        </a:rPr>
                        <a:t>【</a:t>
                      </a:r>
                      <a:r>
                        <a:rPr lang="ja-JP" altLang="en-US" sz="1100" b="1" i="0" u="none" strike="noStrike" dirty="0">
                          <a:solidFill>
                            <a:srgbClr val="000000"/>
                          </a:solidFill>
                          <a:effectLst/>
                          <a:latin typeface="+mn-ea"/>
                          <a:ea typeface="+mn-ea"/>
                        </a:rPr>
                        <a:t>課題</a:t>
                      </a:r>
                      <a:r>
                        <a:rPr lang="en-US" altLang="ja-JP" sz="1100" b="1" i="0" u="none" strike="noStrike" dirty="0">
                          <a:solidFill>
                            <a:srgbClr val="000000"/>
                          </a:solidFill>
                          <a:effectLst/>
                          <a:latin typeface="+mn-ea"/>
                          <a:ea typeface="+mn-ea"/>
                        </a:rPr>
                        <a:t>9】</a:t>
                      </a:r>
                      <a:r>
                        <a:rPr lang="ja-JP" altLang="en-US" sz="1100" b="1" i="0" u="none" strike="noStrike" dirty="0">
                          <a:solidFill>
                            <a:srgbClr val="000000"/>
                          </a:solidFill>
                          <a:effectLst/>
                          <a:latin typeface="+mn-ea"/>
                          <a:ea typeface="+mn-ea"/>
                        </a:rPr>
                        <a:t>エンドツーエンド仮想化技術　</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mn-ea"/>
                          <a:ea typeface="+mn-ea"/>
                        </a:rPr>
                        <a:t>9A</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n-ea"/>
                          <a:ea typeface="+mn-ea"/>
                        </a:rPr>
                        <a:t>データセントリック通信</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7323914"/>
                  </a:ext>
                </a:extLst>
              </a:tr>
              <a:tr h="288000">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9B</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n-ea"/>
                          <a:ea typeface="+mn-ea"/>
                        </a:rPr>
                        <a:t>ネットワークスライシング</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4993399"/>
                  </a:ext>
                </a:extLst>
              </a:tr>
              <a:tr h="288000">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9C</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100" b="0" i="0" u="none" strike="noStrike" dirty="0">
                          <a:solidFill>
                            <a:srgbClr val="000000"/>
                          </a:solidFill>
                          <a:effectLst/>
                          <a:latin typeface="+mn-ea"/>
                          <a:ea typeface="+mn-ea"/>
                        </a:rPr>
                        <a:t>E2E</a:t>
                      </a:r>
                      <a:r>
                        <a:rPr lang="ja-JP" altLang="en-US" sz="1100" b="0" i="0" u="none" strike="noStrike" dirty="0">
                          <a:solidFill>
                            <a:srgbClr val="000000"/>
                          </a:solidFill>
                          <a:effectLst/>
                          <a:latin typeface="+mn-ea"/>
                          <a:ea typeface="+mn-ea"/>
                        </a:rPr>
                        <a:t>仮想化</a:t>
                      </a:r>
                      <a:r>
                        <a:rPr lang="en-US" altLang="ja-JP" sz="1100" b="0" i="0" u="none" strike="noStrike" dirty="0">
                          <a:solidFill>
                            <a:srgbClr val="000000"/>
                          </a:solidFill>
                          <a:effectLst/>
                          <a:latin typeface="+mn-ea"/>
                          <a:ea typeface="+mn-ea"/>
                        </a:rPr>
                        <a:t>(</a:t>
                      </a:r>
                      <a:r>
                        <a:rPr lang="ja-JP" altLang="en-US" sz="1100" b="0" i="0" u="none" strike="noStrike" dirty="0">
                          <a:solidFill>
                            <a:srgbClr val="000000"/>
                          </a:solidFill>
                          <a:effectLst/>
                          <a:latin typeface="+mn-ea"/>
                          <a:ea typeface="+mn-ea"/>
                        </a:rPr>
                        <a:t>端末含む）</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7875347"/>
                  </a:ext>
                </a:extLst>
              </a:tr>
            </a:tbl>
          </a:graphicData>
        </a:graphic>
      </p:graphicFrame>
      <p:graphicFrame>
        <p:nvGraphicFramePr>
          <p:cNvPr id="8" name="表 7">
            <a:extLst>
              <a:ext uri="{FF2B5EF4-FFF2-40B4-BE49-F238E27FC236}">
                <a16:creationId xmlns:a16="http://schemas.microsoft.com/office/drawing/2014/main" id="{48ACB305-0515-425C-8160-2BC05BF27579}"/>
              </a:ext>
            </a:extLst>
          </p:cNvPr>
          <p:cNvGraphicFramePr>
            <a:graphicFrameLocks noGrp="1"/>
          </p:cNvGraphicFramePr>
          <p:nvPr/>
        </p:nvGraphicFramePr>
        <p:xfrm>
          <a:off x="4511824" y="1088074"/>
          <a:ext cx="2489688" cy="5218821"/>
        </p:xfrm>
        <a:graphic>
          <a:graphicData uri="http://schemas.openxmlformats.org/drawingml/2006/table">
            <a:tbl>
              <a:tblPr/>
              <a:tblGrid>
                <a:gridCol w="743954">
                  <a:extLst>
                    <a:ext uri="{9D8B030D-6E8A-4147-A177-3AD203B41FA5}">
                      <a16:colId xmlns:a16="http://schemas.microsoft.com/office/drawing/2014/main" val="2438535407"/>
                    </a:ext>
                  </a:extLst>
                </a:gridCol>
                <a:gridCol w="506825">
                  <a:extLst>
                    <a:ext uri="{9D8B030D-6E8A-4147-A177-3AD203B41FA5}">
                      <a16:colId xmlns:a16="http://schemas.microsoft.com/office/drawing/2014/main" val="1345488256"/>
                    </a:ext>
                  </a:extLst>
                </a:gridCol>
                <a:gridCol w="1238909">
                  <a:extLst>
                    <a:ext uri="{9D8B030D-6E8A-4147-A177-3AD203B41FA5}">
                      <a16:colId xmlns:a16="http://schemas.microsoft.com/office/drawing/2014/main" val="590062137"/>
                    </a:ext>
                  </a:extLst>
                </a:gridCol>
              </a:tblGrid>
              <a:tr h="584141">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marL="0" algn="ctr" defTabSz="914400" rtl="0" eaLnBrk="1" fontAlgn="ctr" latinLnBrk="0" hangingPunct="1"/>
                      <a:r>
                        <a:rPr kumimoji="1" lang="ja-JP" altLang="en-US" sz="1100" b="1" i="0" u="none" strike="noStrike" kern="1200" dirty="0">
                          <a:solidFill>
                            <a:srgbClr val="000000"/>
                          </a:solidFill>
                          <a:effectLst/>
                          <a:latin typeface="+mn-ea"/>
                          <a:ea typeface="+mn-ea"/>
                          <a:cs typeface="+mn-cs"/>
                        </a:rPr>
                        <a:t>分類</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marL="0" algn="ctr" defTabSz="914400" rtl="0" eaLnBrk="1" fontAlgn="ctr" latinLnBrk="0" hangingPunct="1"/>
                      <a:r>
                        <a:rPr kumimoji="1" lang="ja-JP" altLang="en-US" sz="1100" b="1" i="0" u="none" strike="noStrike" kern="1200" dirty="0">
                          <a:solidFill>
                            <a:srgbClr val="000000"/>
                          </a:solidFill>
                          <a:effectLst/>
                          <a:latin typeface="+mn-ea"/>
                          <a:ea typeface="+mn-ea"/>
                          <a:cs typeface="+mn-cs"/>
                        </a:rPr>
                        <a:t>技術</a:t>
                      </a:r>
                      <a:endParaRPr kumimoji="1" lang="en-US" altLang="ja-JP" sz="1100" b="1" i="0" u="none" strike="noStrike" kern="1200" dirty="0">
                        <a:solidFill>
                          <a:srgbClr val="000000"/>
                        </a:solidFill>
                        <a:effectLst/>
                        <a:latin typeface="+mn-ea"/>
                        <a:ea typeface="+mn-ea"/>
                        <a:cs typeface="+mn-cs"/>
                      </a:endParaRPr>
                    </a:p>
                    <a:p>
                      <a:pPr marL="0" algn="ctr" defTabSz="914400" rtl="0" eaLnBrk="1" fontAlgn="ctr" latinLnBrk="0" hangingPunct="1"/>
                      <a:r>
                        <a:rPr kumimoji="1" lang="ja-JP" altLang="en-US" sz="1100" b="1" i="0" u="none" strike="noStrike" kern="1200" dirty="0">
                          <a:solidFill>
                            <a:srgbClr val="000000"/>
                          </a:solidFill>
                          <a:effectLst/>
                          <a:latin typeface="+mn-ea"/>
                          <a:ea typeface="+mn-ea"/>
                          <a:cs typeface="+mn-cs"/>
                        </a:rPr>
                        <a:t>区分</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marL="0" algn="ctr" defTabSz="914400" rtl="0" eaLnBrk="1" fontAlgn="ctr" latinLnBrk="0" hangingPunct="1"/>
                      <a:r>
                        <a:rPr kumimoji="1" lang="ja-JP" altLang="en-US" sz="1100" b="1" i="0" u="none" strike="noStrike" kern="1200" dirty="0">
                          <a:solidFill>
                            <a:srgbClr val="000000"/>
                          </a:solidFill>
                          <a:effectLst/>
                          <a:latin typeface="+mn-ea"/>
                          <a:ea typeface="+mn-ea"/>
                          <a:cs typeface="+mn-cs"/>
                        </a:rPr>
                        <a:t>要素技術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524565287"/>
                  </a:ext>
                </a:extLst>
              </a:tr>
              <a:tr h="529768">
                <a:tc rowSpan="8">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altLang="ja-JP" sz="1100" b="1" i="0" u="none" strike="noStrike" dirty="0">
                          <a:solidFill>
                            <a:schemeClr val="tx1"/>
                          </a:solidFill>
                          <a:effectLst/>
                          <a:latin typeface="+mn-ea"/>
                          <a:ea typeface="+mn-ea"/>
                        </a:rPr>
                        <a:t>【</a:t>
                      </a:r>
                      <a:r>
                        <a:rPr lang="ja-JP" altLang="en-US" sz="1100" b="1" i="0" u="none" strike="noStrike" dirty="0">
                          <a:solidFill>
                            <a:schemeClr val="tx1"/>
                          </a:solidFill>
                          <a:effectLst/>
                          <a:latin typeface="+mn-ea"/>
                          <a:ea typeface="+mn-ea"/>
                        </a:rPr>
                        <a:t>課題</a:t>
                      </a:r>
                      <a:r>
                        <a:rPr lang="en-US" altLang="ja-JP" sz="1100" b="1" i="0" u="none" strike="noStrike" dirty="0">
                          <a:solidFill>
                            <a:schemeClr val="tx1"/>
                          </a:solidFill>
                          <a:effectLst/>
                          <a:latin typeface="+mn-ea"/>
                          <a:ea typeface="+mn-ea"/>
                        </a:rPr>
                        <a:t>6】</a:t>
                      </a:r>
                      <a:r>
                        <a:rPr lang="en-US" sz="1100" b="1" i="0" u="none" strike="noStrike" dirty="0">
                          <a:solidFill>
                            <a:schemeClr val="tx1"/>
                          </a:solidFill>
                          <a:effectLst/>
                          <a:latin typeface="+mn-ea"/>
                          <a:ea typeface="+mn-ea"/>
                        </a:rPr>
                        <a:t>NTN</a:t>
                      </a:r>
                    </a:p>
                    <a:p>
                      <a:pPr algn="ctr" fontAlgn="ctr"/>
                      <a:r>
                        <a:rPr lang="en-US" sz="1100" b="1" i="0" u="none" strike="noStrike" dirty="0">
                          <a:solidFill>
                            <a:schemeClr val="tx1"/>
                          </a:solidFill>
                          <a:effectLst/>
                          <a:latin typeface="+mn-ea"/>
                          <a:ea typeface="+mn-ea"/>
                        </a:rPr>
                        <a:t>（HAPS・</a:t>
                      </a:r>
                      <a:r>
                        <a:rPr lang="ja-JP" altLang="en-US" sz="1100" b="1" i="0" u="none" strike="noStrike" dirty="0">
                          <a:solidFill>
                            <a:schemeClr val="tx1"/>
                          </a:solidFill>
                          <a:effectLst/>
                          <a:latin typeface="+mn-ea"/>
                          <a:ea typeface="+mn-ea"/>
                        </a:rPr>
                        <a:t>宇宙</a:t>
                      </a:r>
                      <a:r>
                        <a:rPr lang="en-US" sz="1100" b="1" i="0" u="none" strike="noStrike" dirty="0">
                          <a:solidFill>
                            <a:schemeClr val="tx1"/>
                          </a:solidFill>
                          <a:effectLst/>
                          <a:latin typeface="+mn-ea"/>
                          <a:ea typeface="+mn-ea"/>
                        </a:rPr>
                        <a:t>NW）</a:t>
                      </a:r>
                      <a:r>
                        <a:rPr lang="ja-JP" altLang="en-US" sz="1100" b="1" i="0" u="none" strike="noStrike" dirty="0">
                          <a:solidFill>
                            <a:schemeClr val="tx1"/>
                          </a:solidFill>
                          <a:effectLst/>
                          <a:latin typeface="+mn-ea"/>
                          <a:ea typeface="+mn-ea"/>
                        </a:rPr>
                        <a:t>技術</a:t>
                      </a:r>
                      <a:r>
                        <a:rPr lang="ja-JP" altLang="en-US" sz="1100" b="0" i="0" u="none" strike="noStrike" dirty="0">
                          <a:solidFill>
                            <a:schemeClr val="tx1"/>
                          </a:solidFill>
                          <a:effectLst/>
                          <a:latin typeface="+mn-ea"/>
                          <a:ea typeface="+mn-ea"/>
                        </a:rPr>
                        <a:t>　</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prstClr val="black"/>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6A</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prstClr val="black"/>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en-US" sz="1100" b="0" i="0" u="none" strike="noStrike" dirty="0">
                          <a:solidFill>
                            <a:srgbClr val="000000"/>
                          </a:solidFill>
                          <a:effectLst/>
                          <a:latin typeface="+mn-ea"/>
                          <a:ea typeface="+mn-ea"/>
                        </a:rPr>
                        <a:t>HAPS</a:t>
                      </a:r>
                      <a:r>
                        <a:rPr lang="ja-JP" altLang="en-US" sz="1100" b="0" i="0" u="none" strike="noStrike" dirty="0">
                          <a:solidFill>
                            <a:srgbClr val="000000"/>
                          </a:solidFill>
                          <a:effectLst/>
                          <a:latin typeface="+mn-ea"/>
                          <a:ea typeface="+mn-ea"/>
                        </a:rPr>
                        <a:t>通信技術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prstClr val="black"/>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7397803"/>
                  </a:ext>
                </a:extLst>
              </a:tr>
              <a:tr h="569237">
                <a:tc vMerge="1">
                  <a:txBody>
                    <a:bodyPr/>
                    <a:lstStyle/>
                    <a:p>
                      <a:endParaRPr kumimoji="1" lang="ja-JP" altLang="en-US"/>
                    </a:p>
                  </a:txBody>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6B</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ja-JP" altLang="en-US" sz="1100" b="0" i="0" u="none" strike="noStrike" dirty="0">
                          <a:solidFill>
                            <a:srgbClr val="000000"/>
                          </a:solidFill>
                          <a:effectLst/>
                          <a:latin typeface="+mn-ea"/>
                          <a:ea typeface="+mn-ea"/>
                        </a:rPr>
                        <a:t>宇宙ネットワーク通信技術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80116126"/>
                  </a:ext>
                </a:extLst>
              </a:tr>
              <a:tr h="569237">
                <a:tc vMerge="1">
                  <a:txBody>
                    <a:bodyPr/>
                    <a:lstStyle/>
                    <a:p>
                      <a:endParaRPr kumimoji="1" lang="ja-JP" altLang="en-US"/>
                    </a:p>
                  </a:txBody>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6B</a:t>
                      </a:r>
                      <a:r>
                        <a:rPr lang="en-US" altLang="ja-JP" sz="1100" b="0" i="0" u="none" strike="noStrike" dirty="0">
                          <a:solidFill>
                            <a:srgbClr val="000000"/>
                          </a:solidFill>
                          <a:effectLst/>
                          <a:latin typeface="+mn-ea"/>
                          <a:ea typeface="+mn-ea"/>
                        </a:rPr>
                        <a:t>2</a:t>
                      </a:r>
                      <a:endParaRPr lang="en-US" sz="1100" b="0" i="0" u="none" strike="noStrike" dirty="0">
                        <a:solidFill>
                          <a:srgbClr val="000000"/>
                        </a:solidFill>
                        <a:effectLst/>
                        <a:latin typeface="+mn-ea"/>
                        <a:ea typeface="+mn-ea"/>
                      </a:endParaRP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ja-JP" altLang="en-US" sz="1100" b="0" i="0" u="none" strike="noStrike" dirty="0">
                          <a:solidFill>
                            <a:srgbClr val="000000"/>
                          </a:solidFill>
                          <a:effectLst/>
                          <a:latin typeface="+mn-ea"/>
                          <a:ea typeface="+mn-ea"/>
                        </a:rPr>
                        <a:t>衛星コンステレーション</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　（６</a:t>
                      </a:r>
                      <a:r>
                        <a:rPr lang="en-US" altLang="ja-JP" sz="1100" b="0" i="0" u="none" strike="noStrike" dirty="0">
                          <a:solidFill>
                            <a:srgbClr val="000000"/>
                          </a:solidFill>
                          <a:effectLst/>
                          <a:latin typeface="+mn-ea"/>
                          <a:ea typeface="+mn-ea"/>
                        </a:rPr>
                        <a:t>B</a:t>
                      </a:r>
                      <a:r>
                        <a:rPr lang="ja-JP" altLang="en-US" sz="1100" b="0" i="0" u="none" strike="noStrike" dirty="0">
                          <a:solidFill>
                            <a:srgbClr val="000000"/>
                          </a:solidFill>
                          <a:effectLst/>
                          <a:latin typeface="+mn-ea"/>
                          <a:ea typeface="+mn-ea"/>
                        </a:rPr>
                        <a:t>の一部</a:t>
                      </a:r>
                      <a:r>
                        <a:rPr lang="en-US" altLang="ja-JP" sz="1100" b="0" i="0" u="none" strike="noStrike" dirty="0">
                          <a:solidFill>
                            <a:srgbClr val="000000"/>
                          </a:solidFill>
                          <a:effectLst/>
                          <a:latin typeface="+mn-ea"/>
                          <a:ea typeface="+mn-ea"/>
                        </a:rPr>
                        <a:t>)</a:t>
                      </a:r>
                      <a:endParaRPr lang="ja-JP" altLang="en-US" sz="1100" b="0" i="0" u="none" strike="noStrike" dirty="0">
                        <a:solidFill>
                          <a:srgbClr val="000000"/>
                        </a:solidFill>
                        <a:effectLst/>
                        <a:latin typeface="+mn-ea"/>
                        <a:ea typeface="+mn-ea"/>
                      </a:endParaRP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06300936"/>
                  </a:ext>
                </a:extLst>
              </a:tr>
              <a:tr h="455808">
                <a:tc vMerge="1">
                  <a:txBody>
                    <a:bodyPr/>
                    <a:lstStyle/>
                    <a:p>
                      <a:endParaRPr kumimoji="1" lang="ja-JP" altLang="en-US"/>
                    </a:p>
                  </a:txBody>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6C</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ja-JP" altLang="en-US" sz="1100" b="0" i="0" u="none" strike="noStrike" dirty="0">
                          <a:solidFill>
                            <a:srgbClr val="000000"/>
                          </a:solidFill>
                          <a:effectLst/>
                          <a:latin typeface="+mn-ea"/>
                          <a:ea typeface="+mn-ea"/>
                        </a:rPr>
                        <a:t>補償光学技術　</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40323727"/>
                  </a:ext>
                </a:extLst>
              </a:tr>
              <a:tr h="529768">
                <a:tc vMerge="1">
                  <a:txBody>
                    <a:bodyPr/>
                    <a:lstStyle/>
                    <a:p>
                      <a:endParaRPr kumimoji="1" lang="ja-JP" altLang="en-US"/>
                    </a:p>
                  </a:txBody>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a:t>
                      </a:r>
                      <a:r>
                        <a:rPr lang="en-US" altLang="ja-JP" sz="1100" b="0" i="0" u="none" strike="noStrike" dirty="0">
                          <a:solidFill>
                            <a:srgbClr val="000000"/>
                          </a:solidFill>
                          <a:effectLst/>
                          <a:latin typeface="+mn-ea"/>
                          <a:ea typeface="+mn-ea"/>
                        </a:rPr>
                        <a:t>D</a:t>
                      </a:r>
                      <a:endParaRPr lang="en-US" sz="1100" b="0" i="0" u="none" strike="noStrike" dirty="0">
                        <a:solidFill>
                          <a:srgbClr val="000000"/>
                        </a:solidFill>
                        <a:effectLst/>
                        <a:latin typeface="+mn-ea"/>
                        <a:ea typeface="+mn-ea"/>
                      </a:endParaRP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ja-JP" altLang="en-US" sz="1100" b="0" i="0" u="none" strike="noStrike" dirty="0">
                          <a:solidFill>
                            <a:srgbClr val="000000"/>
                          </a:solidFill>
                          <a:effectLst/>
                          <a:latin typeface="+mn-ea"/>
                          <a:ea typeface="+mn-ea"/>
                        </a:rPr>
                        <a:t>サイトダイバーシティ技術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0394352"/>
                  </a:ext>
                </a:extLst>
              </a:tr>
              <a:tr h="640133">
                <a:tc vMerge="1">
                  <a:txBody>
                    <a:bodyPr/>
                    <a:lstStyle/>
                    <a:p>
                      <a:endParaRPr kumimoji="1" lang="ja-JP" altLang="en-US"/>
                    </a:p>
                  </a:txBody>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a:t>
                      </a:r>
                      <a:r>
                        <a:rPr lang="en-US" altLang="ja-JP" sz="1100" b="0" i="0" u="none" strike="noStrike" dirty="0">
                          <a:solidFill>
                            <a:srgbClr val="000000"/>
                          </a:solidFill>
                          <a:effectLst/>
                          <a:latin typeface="+mn-ea"/>
                          <a:ea typeface="+mn-ea"/>
                        </a:rPr>
                        <a:t>E</a:t>
                      </a:r>
                      <a:endParaRPr lang="en-US" sz="1100" b="0" i="0" u="none" strike="noStrike" dirty="0">
                        <a:solidFill>
                          <a:srgbClr val="000000"/>
                        </a:solidFill>
                        <a:effectLst/>
                        <a:latin typeface="+mn-ea"/>
                        <a:ea typeface="+mn-ea"/>
                      </a:endParaRP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ja-JP" altLang="en-US" sz="1100" b="0" i="0" u="none" strike="noStrike" dirty="0">
                          <a:solidFill>
                            <a:srgbClr val="000000"/>
                          </a:solidFill>
                          <a:effectLst/>
                          <a:latin typeface="+mn-ea"/>
                          <a:ea typeface="+mn-ea"/>
                        </a:rPr>
                        <a:t>フットプリント固定技術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29121870"/>
                  </a:ext>
                </a:extLst>
              </a:tr>
              <a:tr h="601417">
                <a:tc vMerge="1">
                  <a:txBody>
                    <a:bodyPr/>
                    <a:lstStyle/>
                    <a:p>
                      <a:endParaRPr kumimoji="1" lang="ja-JP" altLang="en-US"/>
                    </a:p>
                  </a:txBody>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a:t>
                      </a:r>
                      <a:r>
                        <a:rPr lang="en-US" altLang="ja-JP" sz="1100" b="0" i="0" u="none" strike="noStrike" dirty="0">
                          <a:solidFill>
                            <a:srgbClr val="000000"/>
                          </a:solidFill>
                          <a:effectLst/>
                          <a:latin typeface="+mn-ea"/>
                          <a:ea typeface="+mn-ea"/>
                        </a:rPr>
                        <a:t>F</a:t>
                      </a:r>
                      <a:endParaRPr lang="en-US" sz="1100" b="0" i="0" u="none" strike="noStrike" dirty="0">
                        <a:solidFill>
                          <a:srgbClr val="000000"/>
                        </a:solidFill>
                        <a:effectLst/>
                        <a:latin typeface="+mn-ea"/>
                        <a:ea typeface="+mn-ea"/>
                      </a:endParaRP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ja-JP" altLang="en-US" sz="1100" b="0" i="0" u="none" strike="noStrike" dirty="0">
                          <a:solidFill>
                            <a:srgbClr val="000000"/>
                          </a:solidFill>
                          <a:effectLst/>
                          <a:latin typeface="+mn-ea"/>
                          <a:ea typeface="+mn-ea"/>
                        </a:rPr>
                        <a:t>電波伝搬モデル技術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51428158"/>
                  </a:ext>
                </a:extLst>
              </a:tr>
              <a:tr h="739312">
                <a:tc vMerge="1">
                  <a:txBody>
                    <a:bodyPr/>
                    <a:lstStyle/>
                    <a:p>
                      <a:endParaRPr kumimoji="1" lang="ja-JP" altLang="en-US"/>
                    </a:p>
                  </a:txBody>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a:t>
                      </a:r>
                      <a:r>
                        <a:rPr lang="en-US" altLang="ja-JP" sz="1100" b="0" i="0" u="none" strike="noStrike" dirty="0">
                          <a:solidFill>
                            <a:srgbClr val="000000"/>
                          </a:solidFill>
                          <a:effectLst/>
                          <a:latin typeface="+mn-ea"/>
                          <a:ea typeface="+mn-ea"/>
                        </a:rPr>
                        <a:t>G</a:t>
                      </a:r>
                      <a:endParaRPr lang="en-US" sz="1100" b="0" i="0" u="none" strike="noStrike" dirty="0">
                        <a:solidFill>
                          <a:srgbClr val="000000"/>
                        </a:solidFill>
                        <a:effectLst/>
                        <a:latin typeface="+mn-ea"/>
                        <a:ea typeface="+mn-ea"/>
                      </a:endParaRP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ja-JP" altLang="en-US" sz="1100" b="0" i="0" u="none" strike="noStrike" dirty="0">
                          <a:solidFill>
                            <a:srgbClr val="000000"/>
                          </a:solidFill>
                          <a:effectLst/>
                          <a:latin typeface="+mn-ea"/>
                          <a:ea typeface="+mn-ea"/>
                        </a:rPr>
                        <a:t>デジタルコヒーレント光通信技術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34046772"/>
                  </a:ext>
                </a:extLst>
              </a:tr>
            </a:tbl>
          </a:graphicData>
        </a:graphic>
      </p:graphicFrame>
      <p:sp>
        <p:nvSpPr>
          <p:cNvPr id="9" name="タイトル 1">
            <a:extLst>
              <a:ext uri="{FF2B5EF4-FFF2-40B4-BE49-F238E27FC236}">
                <a16:creationId xmlns:a16="http://schemas.microsoft.com/office/drawing/2014/main" id="{A11CB94B-2E68-42FC-8ABD-FA232663AF49}"/>
              </a:ext>
            </a:extLst>
          </p:cNvPr>
          <p:cNvSpPr txBox="1">
            <a:spLocks/>
          </p:cNvSpPr>
          <p:nvPr/>
        </p:nvSpPr>
        <p:spPr>
          <a:xfrm>
            <a:off x="4620257" y="570215"/>
            <a:ext cx="2951485" cy="370793"/>
          </a:xfrm>
          <a:prstGeom prst="rect">
            <a:avLst/>
          </a:prstGeom>
          <a:ln w="28575">
            <a:solidFill>
              <a:schemeClr val="accent5">
                <a:lumMod val="60000"/>
                <a:lumOff val="40000"/>
              </a:schemeClr>
            </a:solidFill>
          </a:ln>
        </p:spPr>
        <p:txBody>
          <a:bodyPr vert="horz" lIns="68580" tIns="34290" rIns="68580" bIns="3429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defTabSz="685800">
              <a:defRPr/>
            </a:pPr>
            <a:r>
              <a:rPr lang="ja-JP" altLang="en-US" sz="1600" b="1" dirty="0">
                <a:solidFill>
                  <a:prstClr val="black"/>
                </a:solidFill>
                <a:latin typeface="+mn-ea"/>
                <a:ea typeface="+mn-ea"/>
              </a:rPr>
              <a:t>非地上系ネットワーク技術</a:t>
            </a:r>
            <a:endParaRPr lang="en-US" altLang="ja-JP" sz="1600" b="1" dirty="0">
              <a:solidFill>
                <a:prstClr val="black"/>
              </a:solidFill>
              <a:latin typeface="+mn-ea"/>
              <a:ea typeface="+mn-ea"/>
            </a:endParaRPr>
          </a:p>
        </p:txBody>
      </p:sp>
      <p:sp>
        <p:nvSpPr>
          <p:cNvPr id="4" name="テキスト ボックス 3">
            <a:extLst>
              <a:ext uri="{FF2B5EF4-FFF2-40B4-BE49-F238E27FC236}">
                <a16:creationId xmlns:a16="http://schemas.microsoft.com/office/drawing/2014/main" id="{6808B85E-DB67-4008-B338-24E7E29E4930}"/>
              </a:ext>
            </a:extLst>
          </p:cNvPr>
          <p:cNvSpPr txBox="1"/>
          <p:nvPr/>
        </p:nvSpPr>
        <p:spPr>
          <a:xfrm>
            <a:off x="1415480" y="6556505"/>
            <a:ext cx="8712968" cy="276999"/>
          </a:xfrm>
          <a:prstGeom prst="rect">
            <a:avLst/>
          </a:prstGeom>
          <a:noFill/>
        </p:spPr>
        <p:txBody>
          <a:bodyPr wrap="square" rtlCol="0">
            <a:spAutoFit/>
          </a:bodyPr>
          <a:lstStyle/>
          <a:p>
            <a:r>
              <a:rPr lang="en-US" altLang="ja-JP" sz="1200" dirty="0"/>
              <a:t>※</a:t>
            </a:r>
            <a:r>
              <a:rPr lang="ja-JP" altLang="en-US" sz="1200" dirty="0"/>
              <a:t>研究開発対象の技術が上述の区分に該当しない場合、技術内容と共に対応する国際特許分類（</a:t>
            </a:r>
            <a:r>
              <a:rPr lang="en-US" altLang="ja-JP" sz="1200" dirty="0"/>
              <a:t>IPC</a:t>
            </a:r>
            <a:r>
              <a:rPr lang="ja-JP" altLang="en-US" sz="1200" dirty="0"/>
              <a:t>）を提示</a:t>
            </a:r>
          </a:p>
        </p:txBody>
      </p:sp>
    </p:spTree>
    <p:extLst>
      <p:ext uri="{BB962C8B-B14F-4D97-AF65-F5344CB8AC3E}">
        <p14:creationId xmlns:p14="http://schemas.microsoft.com/office/powerpoint/2010/main" val="2774250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8F4BE8CC-32BC-A1A2-1796-B38979B0F588}"/>
              </a:ext>
            </a:extLst>
          </p:cNvPr>
          <p:cNvSpPr txBox="1"/>
          <p:nvPr/>
        </p:nvSpPr>
        <p:spPr>
          <a:xfrm>
            <a:off x="413157" y="598936"/>
            <a:ext cx="11164967" cy="1000274"/>
          </a:xfrm>
          <a:prstGeom prst="rect">
            <a:avLst/>
          </a:prstGeom>
          <a:noFill/>
        </p:spPr>
        <p:txBody>
          <a:bodyPr wrap="square" rtlCol="0">
            <a:spAutoFit/>
          </a:bodyPr>
          <a:lstStyle/>
          <a:p>
            <a:pPr marL="896938" indent="-538163">
              <a:spcBef>
                <a:spcPts val="600"/>
              </a:spcBef>
            </a:pPr>
            <a:r>
              <a:rPr lang="ja-JP" altLang="en-US" b="1" dirty="0"/>
              <a:t>２</a:t>
            </a:r>
            <a:r>
              <a:rPr lang="en-US" altLang="ja-JP" b="1" dirty="0"/>
              <a:t>-</a:t>
            </a:r>
            <a:r>
              <a:rPr lang="ja-JP" altLang="en-US" b="1" dirty="0"/>
              <a:t>１　概要</a:t>
            </a:r>
          </a:p>
          <a:p>
            <a:pPr marL="717550">
              <a:spcBef>
                <a:spcPts val="600"/>
              </a:spcBef>
            </a:pPr>
            <a:r>
              <a:rPr lang="ja-JP" altLang="en-US" dirty="0">
                <a:solidFill>
                  <a:schemeClr val="accent1"/>
                </a:solidFill>
              </a:rPr>
              <a:t>＜市場分析を総括した内容を簡潔に記載する。特に本事業は国際競争力の強化等を目指したものであることから、以下、海外展開を志向した市場分析等を記載すること。＞</a:t>
            </a:r>
          </a:p>
        </p:txBody>
      </p:sp>
      <p:sp>
        <p:nvSpPr>
          <p:cNvPr id="9" name="四角形吹き出し 18">
            <a:extLst>
              <a:ext uri="{FF2B5EF4-FFF2-40B4-BE49-F238E27FC236}">
                <a16:creationId xmlns:a16="http://schemas.microsoft.com/office/drawing/2014/main" id="{AC56053E-BEDA-BE52-E29B-199A6094D54E}"/>
              </a:ext>
            </a:extLst>
          </p:cNvPr>
          <p:cNvSpPr/>
          <p:nvPr/>
        </p:nvSpPr>
        <p:spPr>
          <a:xfrm>
            <a:off x="5513893" y="1997258"/>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10" name="正方形/長方形 9">
            <a:extLst>
              <a:ext uri="{FF2B5EF4-FFF2-40B4-BE49-F238E27FC236}">
                <a16:creationId xmlns:a16="http://schemas.microsoft.com/office/drawing/2014/main" id="{C27FED46-7288-3CB1-0E97-7808352B0FEC}"/>
              </a:ext>
            </a:extLst>
          </p:cNvPr>
          <p:cNvSpPr/>
          <p:nvPr/>
        </p:nvSpPr>
        <p:spPr>
          <a:xfrm>
            <a:off x="1025495" y="931580"/>
            <a:ext cx="10554056" cy="5327484"/>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4">
            <a:extLst>
              <a:ext uri="{FF2B5EF4-FFF2-40B4-BE49-F238E27FC236}">
                <a16:creationId xmlns:a16="http://schemas.microsoft.com/office/drawing/2014/main" id="{83F0EFA1-D498-28FA-834F-3DC27AD68C71}"/>
              </a:ext>
            </a:extLst>
          </p:cNvPr>
          <p:cNvSpPr>
            <a:spLocks noGrp="1"/>
          </p:cNvSpPr>
          <p:nvPr>
            <p:ph type="title" idx="4294967295"/>
          </p:nvPr>
        </p:nvSpPr>
        <p:spPr>
          <a:xfrm>
            <a:off x="413155" y="231788"/>
            <a:ext cx="10515600" cy="405148"/>
          </a:xfrm>
        </p:spPr>
        <p:txBody>
          <a:bodyPr>
            <a:normAutofit/>
          </a:bodyPr>
          <a:lstStyle/>
          <a:p>
            <a:r>
              <a:rPr kumimoji="1" lang="ja-JP" altLang="en-US" sz="1800" b="1" dirty="0">
                <a:latin typeface="+mn-ea"/>
                <a:ea typeface="+mn-ea"/>
              </a:rPr>
              <a:t>２　市場機会の認識</a:t>
            </a:r>
          </a:p>
        </p:txBody>
      </p:sp>
    </p:spTree>
    <p:extLst>
      <p:ext uri="{BB962C8B-B14F-4D97-AF65-F5344CB8AC3E}">
        <p14:creationId xmlns:p14="http://schemas.microsoft.com/office/powerpoint/2010/main" val="3110076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401BEA2-B773-D34A-F9C7-53BBCE553612}"/>
              </a:ext>
            </a:extLst>
          </p:cNvPr>
          <p:cNvSpPr txBox="1"/>
          <p:nvPr/>
        </p:nvSpPr>
        <p:spPr>
          <a:xfrm>
            <a:off x="411729" y="1576045"/>
            <a:ext cx="11166395" cy="1554272"/>
          </a:xfrm>
          <a:prstGeom prst="rect">
            <a:avLst/>
          </a:prstGeom>
          <a:noFill/>
        </p:spPr>
        <p:txBody>
          <a:bodyPr wrap="square" rtlCol="0">
            <a:spAutoFit/>
          </a:bodyPr>
          <a:lstStyle/>
          <a:p>
            <a:pPr marL="1258888" indent="-538163">
              <a:spcBef>
                <a:spcPts val="600"/>
              </a:spcBef>
            </a:pPr>
            <a:r>
              <a:rPr lang="ja-JP" altLang="en-US" b="1" dirty="0"/>
              <a:t>ア　対象とする潜在市場</a:t>
            </a:r>
          </a:p>
          <a:p>
            <a:pPr marL="927100" indent="-209550">
              <a:spcBef>
                <a:spcPts val="600"/>
              </a:spcBef>
            </a:pPr>
            <a:r>
              <a:rPr lang="ja-JP" altLang="en-US" dirty="0">
                <a:solidFill>
                  <a:schemeClr val="accent1"/>
                </a:solidFill>
              </a:rPr>
              <a:t>＜対象とする潜在市場（提案者で獲得できる</a:t>
            </a:r>
            <a:r>
              <a:rPr lang="en-US" altLang="ja-JP" dirty="0">
                <a:solidFill>
                  <a:schemeClr val="accent1"/>
                </a:solidFill>
              </a:rPr>
              <a:t>/</a:t>
            </a:r>
            <a:r>
              <a:rPr lang="ja-JP" altLang="en-US" dirty="0">
                <a:solidFill>
                  <a:schemeClr val="accent1"/>
                </a:solidFill>
              </a:rPr>
              <a:t>できないにかかわらず、潜在的に存在すると思われる市場の対象地域・対象技術など）について、対象商材ごとに記載する。国内外の視点で市場をとらえること。注力すべきセグメント（＝ターゲット）を理由とともに明らかにする（例のようなマトリクスを挿入等）＞</a:t>
            </a:r>
          </a:p>
        </p:txBody>
      </p:sp>
      <p:sp>
        <p:nvSpPr>
          <p:cNvPr id="4" name="正方形/長方形 3">
            <a:extLst>
              <a:ext uri="{FF2B5EF4-FFF2-40B4-BE49-F238E27FC236}">
                <a16:creationId xmlns:a16="http://schemas.microsoft.com/office/drawing/2014/main" id="{6E5FD24B-1473-1FFE-FC1E-775AE89C771D}"/>
              </a:ext>
            </a:extLst>
          </p:cNvPr>
          <p:cNvSpPr/>
          <p:nvPr/>
        </p:nvSpPr>
        <p:spPr>
          <a:xfrm>
            <a:off x="1024068" y="503922"/>
            <a:ext cx="10554056" cy="6084885"/>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216">
            <a:extLst>
              <a:ext uri="{FF2B5EF4-FFF2-40B4-BE49-F238E27FC236}">
                <a16:creationId xmlns:a16="http://schemas.microsoft.com/office/drawing/2014/main" id="{2A95E96F-C41C-C4E1-4BED-B74AC9A0E794}"/>
              </a:ext>
            </a:extLst>
          </p:cNvPr>
          <p:cNvSpPr txBox="1"/>
          <p:nvPr/>
        </p:nvSpPr>
        <p:spPr>
          <a:xfrm>
            <a:off x="7896142" y="6588807"/>
            <a:ext cx="3619706" cy="242421"/>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575757"/>
                </a:solidFill>
                <a:effectLst/>
                <a:uLnTx/>
                <a:uFillTx/>
                <a:latin typeface="+mn-ea"/>
                <a:cs typeface="+mn-cs"/>
              </a:rPr>
              <a:t>グリーンイノベーション基金事業フォーマット</a:t>
            </a:r>
            <a:r>
              <a:rPr kumimoji="0" lang="ja-JP" altLang="en-US" sz="900" kern="0" dirty="0">
                <a:solidFill>
                  <a:srgbClr val="575757"/>
                </a:solidFill>
                <a:latin typeface="+mn-ea"/>
              </a:rPr>
              <a:t>を参考に作成</a:t>
            </a:r>
            <a:endParaRPr kumimoji="0" lang="en-US" sz="900" b="0" i="0" u="none" strike="noStrike" kern="0" cap="none" spc="0" normalizeH="0" baseline="0" noProof="0" dirty="0">
              <a:ln>
                <a:noFill/>
              </a:ln>
              <a:solidFill>
                <a:srgbClr val="575757"/>
              </a:solidFill>
              <a:effectLst/>
              <a:uLnTx/>
              <a:uFillTx/>
              <a:latin typeface="+mn-ea"/>
              <a:cs typeface="+mn-cs"/>
            </a:endParaRPr>
          </a:p>
        </p:txBody>
      </p:sp>
      <p:sp>
        <p:nvSpPr>
          <p:cNvPr id="6" name="Rectangle 135">
            <a:extLst>
              <a:ext uri="{FF2B5EF4-FFF2-40B4-BE49-F238E27FC236}">
                <a16:creationId xmlns:a16="http://schemas.microsoft.com/office/drawing/2014/main" id="{4282C015-08CC-284D-F147-EB2BBE963A0C}"/>
              </a:ext>
            </a:extLst>
          </p:cNvPr>
          <p:cNvSpPr/>
          <p:nvPr/>
        </p:nvSpPr>
        <p:spPr>
          <a:xfrm>
            <a:off x="7892230" y="3046964"/>
            <a:ext cx="1082941" cy="1611870"/>
          </a:xfrm>
          <a:prstGeom prst="rect">
            <a:avLst/>
          </a:prstGeom>
          <a:solidFill>
            <a:srgbClr val="C0504D"/>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7" name="Rectangle 68">
            <a:extLst>
              <a:ext uri="{FF2B5EF4-FFF2-40B4-BE49-F238E27FC236}">
                <a16:creationId xmlns:a16="http://schemas.microsoft.com/office/drawing/2014/main" id="{21268F47-3875-4384-20F4-016CB2C6259B}"/>
              </a:ext>
            </a:extLst>
          </p:cNvPr>
          <p:cNvSpPr/>
          <p:nvPr/>
        </p:nvSpPr>
        <p:spPr>
          <a:xfrm>
            <a:off x="5695207" y="3046964"/>
            <a:ext cx="2169020" cy="1611870"/>
          </a:xfrm>
          <a:prstGeom prst="rect">
            <a:avLst/>
          </a:prstGeom>
          <a:no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10" name="TextBox 18">
            <a:extLst>
              <a:ext uri="{FF2B5EF4-FFF2-40B4-BE49-F238E27FC236}">
                <a16:creationId xmlns:a16="http://schemas.microsoft.com/office/drawing/2014/main" id="{D5CBED57-4E42-BB3B-FFA2-59EF21DB3919}"/>
              </a:ext>
            </a:extLst>
          </p:cNvPr>
          <p:cNvSpPr txBox="1"/>
          <p:nvPr/>
        </p:nvSpPr>
        <p:spPr>
          <a:xfrm>
            <a:off x="1354871" y="3353292"/>
            <a:ext cx="3480843" cy="218720"/>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schemeClr val="accent1"/>
                </a:solidFill>
                <a:effectLst/>
                <a:uLnTx/>
                <a:uFillTx/>
                <a:latin typeface="+mn-ea"/>
                <a:cs typeface="+mn-cs"/>
              </a:rPr>
              <a:t>（例）セグメント分析</a:t>
            </a:r>
            <a:endParaRPr kumimoji="0" lang="en-US" sz="1400" b="0" i="0" u="none" strike="noStrike" kern="0" cap="none" spc="0" normalizeH="0" baseline="0" noProof="0" dirty="0">
              <a:ln>
                <a:noFill/>
              </a:ln>
              <a:solidFill>
                <a:schemeClr val="accent1"/>
              </a:solidFill>
              <a:effectLst/>
              <a:uLnTx/>
              <a:uFillTx/>
              <a:latin typeface="+mn-ea"/>
              <a:cs typeface="+mn-cs"/>
            </a:endParaRPr>
          </a:p>
        </p:txBody>
      </p:sp>
      <p:cxnSp>
        <p:nvCxnSpPr>
          <p:cNvPr id="11" name="Straight Connector 138">
            <a:extLst>
              <a:ext uri="{FF2B5EF4-FFF2-40B4-BE49-F238E27FC236}">
                <a16:creationId xmlns:a16="http://schemas.microsoft.com/office/drawing/2014/main" id="{64A6F69C-F005-8AF4-A115-921774FC912F}"/>
              </a:ext>
            </a:extLst>
          </p:cNvPr>
          <p:cNvCxnSpPr/>
          <p:nvPr/>
        </p:nvCxnSpPr>
        <p:spPr>
          <a:xfrm>
            <a:off x="5672319" y="6354077"/>
            <a:ext cx="3312000" cy="0"/>
          </a:xfrm>
          <a:prstGeom prst="line">
            <a:avLst/>
          </a:prstGeom>
          <a:noFill/>
          <a:ln w="9525" cap="rnd" cmpd="sng" algn="ctr">
            <a:solidFill>
              <a:sysClr val="windowText" lastClr="000000">
                <a:lumMod val="60000"/>
                <a:lumOff val="40000"/>
              </a:sysClr>
            </a:solidFill>
            <a:prstDash val="solid"/>
            <a:round/>
            <a:headEnd type="none" w="med" len="med"/>
            <a:tailEnd type="none" w="med" len="med"/>
          </a:ln>
          <a:effectLst/>
        </p:spPr>
      </p:cxnSp>
      <p:sp>
        <p:nvSpPr>
          <p:cNvPr id="12" name="TextBox 140" descr="ｔ">
            <a:extLst>
              <a:ext uri="{FF2B5EF4-FFF2-40B4-BE49-F238E27FC236}">
                <a16:creationId xmlns:a16="http://schemas.microsoft.com/office/drawing/2014/main" id="{97FA0FFD-48D0-B7D7-6378-221937F5D5C1}"/>
              </a:ext>
            </a:extLst>
          </p:cNvPr>
          <p:cNvSpPr txBox="1"/>
          <p:nvPr/>
        </p:nvSpPr>
        <p:spPr>
          <a:xfrm>
            <a:off x="4622202" y="4540155"/>
            <a:ext cx="792000" cy="360000"/>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none" lIns="91440" tIns="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chemeClr val="accent1"/>
                </a:solidFill>
                <a:effectLst/>
                <a:uLnTx/>
                <a:uFillTx/>
                <a:latin typeface="+mn-ea"/>
                <a:cs typeface="+mn-cs"/>
              </a:rPr>
              <a:t>軸①</a:t>
            </a:r>
            <a:endParaRPr kumimoji="0" lang="en-US" altLang="ja-JP" sz="1200" b="0" i="0" u="none" strike="noStrike" kern="0" cap="none" spc="0" normalizeH="0" baseline="0" noProof="0">
              <a:ln>
                <a:noFill/>
              </a:ln>
              <a:solidFill>
                <a:schemeClr val="accent1"/>
              </a:solidFill>
              <a:effectLst/>
              <a:uLnTx/>
              <a:uFillTx/>
              <a:latin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kern="0">
                <a:solidFill>
                  <a:schemeClr val="accent1"/>
                </a:solidFill>
                <a:latin typeface="+mn-ea"/>
              </a:rPr>
              <a:t>（例：地域）</a:t>
            </a:r>
            <a:endParaRPr kumimoji="0" lang="en-US" altLang="ja-JP" sz="1200" b="0" i="0" u="none" strike="noStrike" kern="0" cap="none" spc="0" normalizeH="0" baseline="0" noProof="0">
              <a:ln>
                <a:noFill/>
              </a:ln>
              <a:solidFill>
                <a:schemeClr val="accent1"/>
              </a:solidFill>
              <a:effectLst/>
              <a:uLnTx/>
              <a:uFillTx/>
              <a:latin typeface="+mn-ea"/>
            </a:endParaRPr>
          </a:p>
        </p:txBody>
      </p:sp>
      <p:sp>
        <p:nvSpPr>
          <p:cNvPr id="13" name="TextBox 141">
            <a:extLst>
              <a:ext uri="{FF2B5EF4-FFF2-40B4-BE49-F238E27FC236}">
                <a16:creationId xmlns:a16="http://schemas.microsoft.com/office/drawing/2014/main" id="{085415F3-B7CE-B78B-43F2-12604D09B013}"/>
              </a:ext>
            </a:extLst>
          </p:cNvPr>
          <p:cNvSpPr txBox="1"/>
          <p:nvPr/>
        </p:nvSpPr>
        <p:spPr>
          <a:xfrm>
            <a:off x="7028055" y="6377055"/>
            <a:ext cx="591273" cy="252000"/>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chemeClr val="accent1"/>
                </a:solidFill>
                <a:effectLst/>
                <a:uLnTx/>
                <a:uFillTx/>
                <a:latin typeface="+mn-ea"/>
                <a:cs typeface="+mn-cs"/>
              </a:rPr>
              <a:t>軸②（例：技術）</a:t>
            </a: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15" name="TextBox 37">
            <a:extLst>
              <a:ext uri="{FF2B5EF4-FFF2-40B4-BE49-F238E27FC236}">
                <a16:creationId xmlns:a16="http://schemas.microsoft.com/office/drawing/2014/main" id="{CC91D6CC-8DF9-62B2-E32C-D70066786572}"/>
              </a:ext>
            </a:extLst>
          </p:cNvPr>
          <p:cNvSpPr txBox="1"/>
          <p:nvPr/>
        </p:nvSpPr>
        <p:spPr>
          <a:xfrm>
            <a:off x="1645695" y="3557834"/>
            <a:ext cx="3532003" cy="93540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en-US" altLang="ja-JP" sz="1400" b="0" i="0" u="none" strike="noStrike" kern="0" cap="none" spc="0" normalizeH="0" baseline="0" noProof="0" dirty="0">
                <a:ln>
                  <a:noFill/>
                </a:ln>
                <a:solidFill>
                  <a:schemeClr val="accent1"/>
                </a:solidFill>
                <a:effectLst/>
                <a:uLnTx/>
                <a:uFillTx/>
                <a:latin typeface="+mn-ea"/>
                <a:cs typeface="+mn-cs"/>
              </a:rPr>
              <a:t>XX</a:t>
            </a:r>
            <a:r>
              <a:rPr kumimoji="0" lang="ja-JP" altLang="en-US" sz="1400" b="0" i="0" u="none" strike="noStrike" kern="0" cap="none" spc="0" normalizeH="0" baseline="0" noProof="0" dirty="0">
                <a:ln>
                  <a:noFill/>
                </a:ln>
                <a:solidFill>
                  <a:schemeClr val="accent1"/>
                </a:solidFill>
                <a:effectLst/>
                <a:uLnTx/>
                <a:uFillTx/>
                <a:latin typeface="+mn-ea"/>
                <a:cs typeface="+mn-cs"/>
              </a:rPr>
              <a:t>のため、</a:t>
            </a:r>
            <a:r>
              <a:rPr kumimoji="0" lang="en-US" altLang="ja-JP" sz="1400" b="0" i="0" u="none" strike="noStrike" kern="0" cap="none" spc="0" normalizeH="0" baseline="0" noProof="0" dirty="0">
                <a:ln>
                  <a:noFill/>
                </a:ln>
                <a:solidFill>
                  <a:schemeClr val="accent1"/>
                </a:solidFill>
                <a:effectLst/>
                <a:uLnTx/>
                <a:uFillTx/>
                <a:latin typeface="+mn-ea"/>
                <a:cs typeface="+mn-cs"/>
              </a:rPr>
              <a:t>XX</a:t>
            </a:r>
            <a:r>
              <a:rPr kumimoji="0" lang="ja-JP" altLang="en-US" sz="1400" b="0" i="0" u="none" strike="noStrike" kern="0" cap="none" spc="0" normalizeH="0" baseline="0" noProof="0" dirty="0">
                <a:ln>
                  <a:noFill/>
                </a:ln>
                <a:solidFill>
                  <a:schemeClr val="accent1"/>
                </a:solidFill>
                <a:effectLst/>
                <a:uLnTx/>
                <a:uFillTx/>
                <a:latin typeface="+mn-ea"/>
                <a:cs typeface="+mn-cs"/>
              </a:rPr>
              <a:t>に注力</a:t>
            </a:r>
            <a:endParaRPr kumimoji="0" lang="en-US" altLang="ja-JP" sz="1400" b="0" i="0" u="none" strike="noStrike" kern="0" cap="none" spc="0" normalizeH="0" baseline="0" noProof="0" dirty="0">
              <a:ln>
                <a:noFill/>
              </a:ln>
              <a:solidFill>
                <a:schemeClr val="accent1"/>
              </a:solidFill>
              <a:effectLst/>
              <a:uLnTx/>
              <a:uFillTx/>
              <a:latin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en-US" altLang="ja-JP" sz="1400" kern="0" dirty="0">
                <a:solidFill>
                  <a:schemeClr val="accent1"/>
                </a:solidFill>
                <a:latin typeface="+mn-ea"/>
              </a:rPr>
              <a:t>…</a:t>
            </a: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en-US" altLang="ja-JP" sz="1400" b="0" i="0" u="none" strike="noStrike" kern="0" cap="none" spc="0" normalizeH="0" baseline="0" noProof="0" dirty="0">
                <a:ln>
                  <a:noFill/>
                </a:ln>
                <a:solidFill>
                  <a:schemeClr val="accent1"/>
                </a:solidFill>
                <a:effectLst/>
                <a:uLnTx/>
                <a:uFillTx/>
                <a:latin typeface="+mn-ea"/>
                <a:cs typeface="+mn-cs"/>
              </a:rPr>
              <a:t>…</a:t>
            </a:r>
            <a:endParaRPr kumimoji="0" lang="en-US" sz="1400" b="0" i="0" u="none" strike="noStrike" kern="0" cap="none" spc="0" normalizeH="0" baseline="0" noProof="0" dirty="0">
              <a:ln>
                <a:noFill/>
              </a:ln>
              <a:solidFill>
                <a:schemeClr val="accent1"/>
              </a:solidFill>
              <a:effectLst/>
              <a:uLnTx/>
              <a:uFillTx/>
              <a:latin typeface="+mn-ea"/>
              <a:cs typeface="+mn-cs"/>
            </a:endParaRPr>
          </a:p>
        </p:txBody>
      </p:sp>
      <p:sp>
        <p:nvSpPr>
          <p:cNvPr id="16" name="TextBox 153">
            <a:extLst>
              <a:ext uri="{FF2B5EF4-FFF2-40B4-BE49-F238E27FC236}">
                <a16:creationId xmlns:a16="http://schemas.microsoft.com/office/drawing/2014/main" id="{D84C0953-5604-53C6-71C4-FAC4E6875C53}"/>
              </a:ext>
            </a:extLst>
          </p:cNvPr>
          <p:cNvSpPr txBox="1"/>
          <p:nvPr/>
        </p:nvSpPr>
        <p:spPr>
          <a:xfrm>
            <a:off x="7965387" y="3084413"/>
            <a:ext cx="788638" cy="733032"/>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17" name="TextBox 154">
            <a:extLst>
              <a:ext uri="{FF2B5EF4-FFF2-40B4-BE49-F238E27FC236}">
                <a16:creationId xmlns:a16="http://schemas.microsoft.com/office/drawing/2014/main" id="{B61F67CA-1D05-8427-5963-FA19BA694BBC}"/>
              </a:ext>
            </a:extLst>
          </p:cNvPr>
          <p:cNvSpPr txBox="1"/>
          <p:nvPr/>
        </p:nvSpPr>
        <p:spPr>
          <a:xfrm>
            <a:off x="5863666" y="3064461"/>
            <a:ext cx="788638" cy="643036"/>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18" name="TextBox 155">
            <a:extLst>
              <a:ext uri="{FF2B5EF4-FFF2-40B4-BE49-F238E27FC236}">
                <a16:creationId xmlns:a16="http://schemas.microsoft.com/office/drawing/2014/main" id="{5548859D-C6DE-CC42-A0B3-AF95B8DDA1C4}"/>
              </a:ext>
            </a:extLst>
          </p:cNvPr>
          <p:cNvSpPr txBox="1"/>
          <p:nvPr/>
        </p:nvSpPr>
        <p:spPr>
          <a:xfrm>
            <a:off x="6945936" y="5406652"/>
            <a:ext cx="719469" cy="657801"/>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19" name="TextBox 156">
            <a:extLst>
              <a:ext uri="{FF2B5EF4-FFF2-40B4-BE49-F238E27FC236}">
                <a16:creationId xmlns:a16="http://schemas.microsoft.com/office/drawing/2014/main" id="{C7C536A7-3786-E24E-F916-0085E3FFF44B}"/>
              </a:ext>
            </a:extLst>
          </p:cNvPr>
          <p:cNvSpPr txBox="1"/>
          <p:nvPr/>
        </p:nvSpPr>
        <p:spPr>
          <a:xfrm>
            <a:off x="7129065" y="4985753"/>
            <a:ext cx="316617" cy="278046"/>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20" name="TextBox 159">
            <a:extLst>
              <a:ext uri="{FF2B5EF4-FFF2-40B4-BE49-F238E27FC236}">
                <a16:creationId xmlns:a16="http://schemas.microsoft.com/office/drawing/2014/main" id="{0CECB64B-6D05-A078-A9A7-7A5BAC5A0387}"/>
              </a:ext>
            </a:extLst>
          </p:cNvPr>
          <p:cNvSpPr txBox="1"/>
          <p:nvPr/>
        </p:nvSpPr>
        <p:spPr>
          <a:xfrm>
            <a:off x="7996690" y="4825277"/>
            <a:ext cx="788638" cy="643036"/>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XXX</a:t>
            </a:r>
          </a:p>
        </p:txBody>
      </p:sp>
      <p:sp>
        <p:nvSpPr>
          <p:cNvPr id="21" name="TextBox 160">
            <a:extLst>
              <a:ext uri="{FF2B5EF4-FFF2-40B4-BE49-F238E27FC236}">
                <a16:creationId xmlns:a16="http://schemas.microsoft.com/office/drawing/2014/main" id="{9350BA4F-72CD-4EB3-019E-F4A6740226BB}"/>
              </a:ext>
            </a:extLst>
          </p:cNvPr>
          <p:cNvSpPr txBox="1"/>
          <p:nvPr/>
        </p:nvSpPr>
        <p:spPr>
          <a:xfrm>
            <a:off x="8171919" y="3888375"/>
            <a:ext cx="372796" cy="354093"/>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cxnSp>
        <p:nvCxnSpPr>
          <p:cNvPr id="22" name="Straight Connector 57">
            <a:extLst>
              <a:ext uri="{FF2B5EF4-FFF2-40B4-BE49-F238E27FC236}">
                <a16:creationId xmlns:a16="http://schemas.microsoft.com/office/drawing/2014/main" id="{52723EFB-7149-63D7-8F15-9791A868FD60}"/>
              </a:ext>
            </a:extLst>
          </p:cNvPr>
          <p:cNvCxnSpPr>
            <a:cxnSpLocks/>
          </p:cNvCxnSpPr>
          <p:nvPr/>
        </p:nvCxnSpPr>
        <p:spPr>
          <a:xfrm flipV="1">
            <a:off x="5672319" y="3042077"/>
            <a:ext cx="0" cy="3312000"/>
          </a:xfrm>
          <a:prstGeom prst="line">
            <a:avLst/>
          </a:prstGeom>
          <a:noFill/>
          <a:ln w="9525" cap="rnd" cmpd="sng" algn="ctr">
            <a:solidFill>
              <a:sysClr val="windowText" lastClr="000000">
                <a:lumMod val="60000"/>
                <a:lumOff val="40000"/>
              </a:sysClr>
            </a:solidFill>
            <a:prstDash val="solid"/>
            <a:round/>
            <a:headEnd type="none" w="med" len="med"/>
            <a:tailEnd type="none" w="med" len="med"/>
          </a:ln>
          <a:effectLst/>
        </p:spPr>
      </p:cxnSp>
      <p:cxnSp>
        <p:nvCxnSpPr>
          <p:cNvPr id="23" name="Straight Connector 59">
            <a:extLst>
              <a:ext uri="{FF2B5EF4-FFF2-40B4-BE49-F238E27FC236}">
                <a16:creationId xmlns:a16="http://schemas.microsoft.com/office/drawing/2014/main" id="{D817E61E-F056-9EC1-95CC-93CA0C62EBE5}"/>
              </a:ext>
            </a:extLst>
          </p:cNvPr>
          <p:cNvCxnSpPr>
            <a:cxnSpLocks/>
          </p:cNvCxnSpPr>
          <p:nvPr/>
        </p:nvCxnSpPr>
        <p:spPr>
          <a:xfrm flipV="1">
            <a:off x="7880319" y="3042077"/>
            <a:ext cx="0" cy="3312000"/>
          </a:xfrm>
          <a:prstGeom prst="line">
            <a:avLst/>
          </a:prstGeom>
          <a:noFill/>
          <a:ln w="9525" cap="rnd" cmpd="sng" algn="ctr">
            <a:solidFill>
              <a:sysClr val="windowText" lastClr="000000">
                <a:lumMod val="20000"/>
                <a:lumOff val="80000"/>
              </a:sysClr>
            </a:solidFill>
            <a:prstDash val="sysDash"/>
            <a:round/>
            <a:headEnd type="none" w="med" len="med"/>
            <a:tailEnd type="none" w="med" len="med"/>
          </a:ln>
          <a:effectLst/>
        </p:spPr>
      </p:cxnSp>
      <p:cxnSp>
        <p:nvCxnSpPr>
          <p:cNvPr id="24" name="Straight Connector 60">
            <a:extLst>
              <a:ext uri="{FF2B5EF4-FFF2-40B4-BE49-F238E27FC236}">
                <a16:creationId xmlns:a16="http://schemas.microsoft.com/office/drawing/2014/main" id="{EB0EEBD8-8585-8EA1-1B76-C302261A4DEA}"/>
              </a:ext>
            </a:extLst>
          </p:cNvPr>
          <p:cNvCxnSpPr/>
          <p:nvPr/>
        </p:nvCxnSpPr>
        <p:spPr>
          <a:xfrm>
            <a:off x="5672319" y="4689736"/>
            <a:ext cx="3312000" cy="0"/>
          </a:xfrm>
          <a:prstGeom prst="line">
            <a:avLst/>
          </a:prstGeom>
          <a:noFill/>
          <a:ln w="9525" cap="rnd" cmpd="sng" algn="ctr">
            <a:solidFill>
              <a:sysClr val="windowText" lastClr="000000">
                <a:lumMod val="20000"/>
                <a:lumOff val="80000"/>
              </a:sysClr>
            </a:solidFill>
            <a:prstDash val="sysDash"/>
            <a:round/>
            <a:headEnd type="none" w="med" len="med"/>
            <a:tailEnd type="none" w="med" len="med"/>
          </a:ln>
          <a:effectLst/>
        </p:spPr>
      </p:cxnSp>
      <p:sp>
        <p:nvSpPr>
          <p:cNvPr id="25" name="TextBox 157">
            <a:extLst>
              <a:ext uri="{FF2B5EF4-FFF2-40B4-BE49-F238E27FC236}">
                <a16:creationId xmlns:a16="http://schemas.microsoft.com/office/drawing/2014/main" id="{CB1C6852-55F0-8CA9-9007-CB8F80FF3A8E}"/>
              </a:ext>
            </a:extLst>
          </p:cNvPr>
          <p:cNvSpPr txBox="1"/>
          <p:nvPr/>
        </p:nvSpPr>
        <p:spPr>
          <a:xfrm>
            <a:off x="8083255" y="5603853"/>
            <a:ext cx="607043" cy="465153"/>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XXX</a:t>
            </a:r>
          </a:p>
        </p:txBody>
      </p:sp>
      <p:sp>
        <p:nvSpPr>
          <p:cNvPr id="26" name="TextBox 64">
            <a:extLst>
              <a:ext uri="{FF2B5EF4-FFF2-40B4-BE49-F238E27FC236}">
                <a16:creationId xmlns:a16="http://schemas.microsoft.com/office/drawing/2014/main" id="{CA0080BB-5D81-6DB7-9AFA-7FA198C22DB4}"/>
              </a:ext>
            </a:extLst>
          </p:cNvPr>
          <p:cNvSpPr txBox="1"/>
          <p:nvPr/>
        </p:nvSpPr>
        <p:spPr>
          <a:xfrm>
            <a:off x="5932110" y="3715670"/>
            <a:ext cx="647460" cy="572404"/>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27" name="TextBox 66">
            <a:extLst>
              <a:ext uri="{FF2B5EF4-FFF2-40B4-BE49-F238E27FC236}">
                <a16:creationId xmlns:a16="http://schemas.microsoft.com/office/drawing/2014/main" id="{C2DF452E-1E35-016B-F13B-02E72A86937E}"/>
              </a:ext>
            </a:extLst>
          </p:cNvPr>
          <p:cNvSpPr txBox="1"/>
          <p:nvPr/>
        </p:nvSpPr>
        <p:spPr>
          <a:xfrm>
            <a:off x="6094227" y="5286624"/>
            <a:ext cx="314776" cy="316379"/>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28" name="TextBox 67">
            <a:extLst>
              <a:ext uri="{FF2B5EF4-FFF2-40B4-BE49-F238E27FC236}">
                <a16:creationId xmlns:a16="http://schemas.microsoft.com/office/drawing/2014/main" id="{A376356F-A8EC-CE77-3DA6-C45E73EFD289}"/>
              </a:ext>
            </a:extLst>
          </p:cNvPr>
          <p:cNvSpPr txBox="1"/>
          <p:nvPr/>
        </p:nvSpPr>
        <p:spPr>
          <a:xfrm>
            <a:off x="6079161" y="4373200"/>
            <a:ext cx="314776" cy="316379"/>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cxnSp>
        <p:nvCxnSpPr>
          <p:cNvPr id="29" name="Straight Connector 139">
            <a:extLst>
              <a:ext uri="{FF2B5EF4-FFF2-40B4-BE49-F238E27FC236}">
                <a16:creationId xmlns:a16="http://schemas.microsoft.com/office/drawing/2014/main" id="{F057D266-2EAB-A7EC-59C5-F30FC5431D57}"/>
              </a:ext>
            </a:extLst>
          </p:cNvPr>
          <p:cNvCxnSpPr>
            <a:cxnSpLocks/>
          </p:cNvCxnSpPr>
          <p:nvPr/>
        </p:nvCxnSpPr>
        <p:spPr>
          <a:xfrm flipV="1">
            <a:off x="6776319" y="3042077"/>
            <a:ext cx="0" cy="3312000"/>
          </a:xfrm>
          <a:prstGeom prst="line">
            <a:avLst/>
          </a:prstGeom>
          <a:noFill/>
          <a:ln w="9525" cap="rnd" cmpd="sng" algn="ctr">
            <a:solidFill>
              <a:sysClr val="windowText" lastClr="000000">
                <a:lumMod val="20000"/>
                <a:lumOff val="80000"/>
              </a:sysClr>
            </a:solidFill>
            <a:prstDash val="sysDash"/>
            <a:round/>
            <a:headEnd type="none" w="med" len="med"/>
            <a:tailEnd type="none" w="med" len="med"/>
          </a:ln>
          <a:effectLst/>
        </p:spPr>
      </p:cxnSp>
      <p:sp>
        <p:nvSpPr>
          <p:cNvPr id="30" name="TextBox 140" descr="ｔ">
            <a:extLst>
              <a:ext uri="{FF2B5EF4-FFF2-40B4-BE49-F238E27FC236}">
                <a16:creationId xmlns:a16="http://schemas.microsoft.com/office/drawing/2014/main" id="{91B2E2F4-8F72-5621-794D-E75320889D9A}"/>
              </a:ext>
            </a:extLst>
          </p:cNvPr>
          <p:cNvSpPr txBox="1"/>
          <p:nvPr/>
        </p:nvSpPr>
        <p:spPr>
          <a:xfrm>
            <a:off x="6187695" y="2808709"/>
            <a:ext cx="792000" cy="360000"/>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none" lIns="91440" tIns="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chemeClr val="accent1"/>
                </a:solidFill>
                <a:effectLst/>
                <a:uLnTx/>
                <a:uFillTx/>
                <a:latin typeface="+mn-ea"/>
                <a:cs typeface="+mn-cs"/>
              </a:rPr>
              <a:t>（○○市場のセグメンテーション）</a:t>
            </a:r>
            <a:endParaRPr kumimoji="0" lang="en-US" altLang="ja-JP" sz="1200" b="0" i="0" u="none" strike="noStrike" kern="0" cap="none" spc="0" normalizeH="0" baseline="0" noProof="0">
              <a:ln>
                <a:noFill/>
              </a:ln>
              <a:solidFill>
                <a:schemeClr val="accent1"/>
              </a:solidFill>
              <a:effectLst/>
              <a:uLnTx/>
              <a:uFillTx/>
              <a:latin typeface="+mn-ea"/>
              <a:cs typeface="+mn-cs"/>
            </a:endParaRPr>
          </a:p>
        </p:txBody>
      </p:sp>
      <p:sp>
        <p:nvSpPr>
          <p:cNvPr id="31" name="四角形吹き出し 18">
            <a:extLst>
              <a:ext uri="{FF2B5EF4-FFF2-40B4-BE49-F238E27FC236}">
                <a16:creationId xmlns:a16="http://schemas.microsoft.com/office/drawing/2014/main" id="{84C145FE-0B9F-C16F-750F-EDBB79869C56}"/>
              </a:ext>
            </a:extLst>
          </p:cNvPr>
          <p:cNvSpPr/>
          <p:nvPr/>
        </p:nvSpPr>
        <p:spPr>
          <a:xfrm>
            <a:off x="9143742" y="3104255"/>
            <a:ext cx="2353658" cy="628551"/>
          </a:xfrm>
          <a:prstGeom prst="wedgeRectCallout">
            <a:avLst>
              <a:gd name="adj1" fmla="val -70044"/>
              <a:gd name="adj2" fmla="val -5408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dirty="0">
                <a:solidFill>
                  <a:schemeClr val="bg1"/>
                </a:solidFill>
                <a:latin typeface="+mn-ea"/>
              </a:rPr>
              <a:t>注力すべきセグメント（＝ターゲット）を理由とともに明らかにする（例：マトリクスを挿入）</a:t>
            </a:r>
          </a:p>
        </p:txBody>
      </p:sp>
      <p:sp>
        <p:nvSpPr>
          <p:cNvPr id="3" name="四角形吹き出し 18">
            <a:extLst>
              <a:ext uri="{FF2B5EF4-FFF2-40B4-BE49-F238E27FC236}">
                <a16:creationId xmlns:a16="http://schemas.microsoft.com/office/drawing/2014/main" id="{EF472D1A-201D-FFDB-6012-FC12218386A6}"/>
              </a:ext>
            </a:extLst>
          </p:cNvPr>
          <p:cNvSpPr/>
          <p:nvPr/>
        </p:nvSpPr>
        <p:spPr>
          <a:xfrm>
            <a:off x="3801696" y="76835"/>
            <a:ext cx="3643986" cy="369332"/>
          </a:xfrm>
          <a:prstGeom prst="wedgeRectCallout">
            <a:avLst>
              <a:gd name="adj1" fmla="val -59847"/>
              <a:gd name="adj2" fmla="val 26299"/>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schemeClr val="bg1"/>
                </a:solidFill>
                <a:effectLst/>
                <a:uLnTx/>
                <a:uFillTx/>
                <a:latin typeface="+mn-ea"/>
                <a:cs typeface="+mn-cs"/>
              </a:rPr>
              <a:t>ここで用いる「事業」、「商材」、「システム」の概念については末尾参考を参照すること。</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38" name="テキスト ボックス 37">
            <a:extLst>
              <a:ext uri="{FF2B5EF4-FFF2-40B4-BE49-F238E27FC236}">
                <a16:creationId xmlns:a16="http://schemas.microsoft.com/office/drawing/2014/main" id="{726A8A7F-E332-097C-C43F-41364F4A4456}"/>
              </a:ext>
            </a:extLst>
          </p:cNvPr>
          <p:cNvSpPr txBox="1"/>
          <p:nvPr/>
        </p:nvSpPr>
        <p:spPr>
          <a:xfrm>
            <a:off x="558095" y="163040"/>
            <a:ext cx="11166395" cy="1431161"/>
          </a:xfrm>
          <a:prstGeom prst="rect">
            <a:avLst/>
          </a:prstGeom>
          <a:noFill/>
        </p:spPr>
        <p:txBody>
          <a:bodyPr wrap="square" rtlCol="0">
            <a:spAutoFit/>
          </a:bodyPr>
          <a:lstStyle/>
          <a:p>
            <a:pPr marL="355600">
              <a:spcBef>
                <a:spcPts val="600"/>
              </a:spcBef>
            </a:pPr>
            <a:r>
              <a:rPr lang="ja-JP" altLang="en-US" b="1" dirty="0"/>
              <a:t>２</a:t>
            </a:r>
            <a:r>
              <a:rPr lang="en-US" altLang="ja-JP" b="1" dirty="0"/>
              <a:t>-</a:t>
            </a:r>
            <a:r>
              <a:rPr lang="ja-JP" altLang="en-US" b="1" dirty="0"/>
              <a:t>２　商材と市場分析</a:t>
            </a:r>
          </a:p>
          <a:p>
            <a:pPr marL="965200" indent="-247650">
              <a:spcBef>
                <a:spcPts val="600"/>
              </a:spcBef>
            </a:pPr>
            <a:r>
              <a:rPr lang="ja-JP" altLang="en-US" dirty="0">
                <a:solidFill>
                  <a:schemeClr val="accent1"/>
                </a:solidFill>
              </a:rPr>
              <a:t>＜商材の以下の項目を記載する。商材が複数ある場合は（１）の項目を追加する。＞</a:t>
            </a:r>
          </a:p>
          <a:p>
            <a:pPr marL="965200" indent="-247650">
              <a:spcBef>
                <a:spcPts val="600"/>
              </a:spcBef>
            </a:pPr>
            <a:r>
              <a:rPr lang="ja-JP" altLang="en-US" dirty="0"/>
              <a:t>（１）商材：</a:t>
            </a:r>
          </a:p>
          <a:p>
            <a:pPr marL="1250950" indent="-247650">
              <a:spcBef>
                <a:spcPts val="600"/>
              </a:spcBef>
            </a:pPr>
            <a:r>
              <a:rPr lang="ja-JP" altLang="en-US" dirty="0"/>
              <a:t>区分：</a:t>
            </a:r>
            <a:r>
              <a:rPr lang="ja-JP" altLang="en-US" dirty="0">
                <a:solidFill>
                  <a:schemeClr val="accent1"/>
                </a:solidFill>
              </a:rPr>
              <a:t>ソフト、ハード、サービス、オペレーション、その他</a:t>
            </a:r>
          </a:p>
        </p:txBody>
      </p:sp>
    </p:spTree>
    <p:extLst>
      <p:ext uri="{BB962C8B-B14F-4D97-AF65-F5344CB8AC3E}">
        <p14:creationId xmlns:p14="http://schemas.microsoft.com/office/powerpoint/2010/main" val="3991026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40B25B2-069D-1CA3-211A-6E18D120CFFA}"/>
              </a:ext>
            </a:extLst>
          </p:cNvPr>
          <p:cNvSpPr txBox="1"/>
          <p:nvPr/>
        </p:nvSpPr>
        <p:spPr>
          <a:xfrm>
            <a:off x="413157" y="232941"/>
            <a:ext cx="11166395" cy="1000274"/>
          </a:xfrm>
          <a:prstGeom prst="rect">
            <a:avLst/>
          </a:prstGeom>
          <a:noFill/>
        </p:spPr>
        <p:txBody>
          <a:bodyPr wrap="square" rtlCol="0">
            <a:spAutoFit/>
          </a:bodyPr>
          <a:lstStyle/>
          <a:p>
            <a:pPr marL="1258888"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イ　</a:t>
            </a:r>
            <a:r>
              <a:rPr lang="ja-JP" altLang="en-US" b="1" dirty="0"/>
              <a:t>市場規模やその成長性、時期</a:t>
            </a:r>
          </a:p>
          <a:p>
            <a:pPr marL="927100" indent="-209550">
              <a:spcBef>
                <a:spcPts val="600"/>
              </a:spcBef>
            </a:pPr>
            <a:r>
              <a:rPr lang="ja-JP" altLang="en-US" dirty="0">
                <a:solidFill>
                  <a:schemeClr val="accent1"/>
                </a:solidFill>
              </a:rPr>
              <a:t>＜社会・経済・政策・技術等の環境変化も踏まえたそのグローバル市場の今後の予測や分析とともに、想定する市場の規模・成長性・その時期について記載する＞</a:t>
            </a:r>
          </a:p>
        </p:txBody>
      </p:sp>
      <p:sp>
        <p:nvSpPr>
          <p:cNvPr id="3" name="四角形吹き出し 18">
            <a:extLst>
              <a:ext uri="{FF2B5EF4-FFF2-40B4-BE49-F238E27FC236}">
                <a16:creationId xmlns:a16="http://schemas.microsoft.com/office/drawing/2014/main" id="{45CFBE9C-4425-5DE6-61CD-368ABB729712}"/>
              </a:ext>
            </a:extLst>
          </p:cNvPr>
          <p:cNvSpPr/>
          <p:nvPr/>
        </p:nvSpPr>
        <p:spPr>
          <a:xfrm>
            <a:off x="7363567" y="1211679"/>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図や線表などを使ってわかりやすく記載する。フォーマットは一例。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4" name="正方形/長方形 3">
            <a:extLst>
              <a:ext uri="{FF2B5EF4-FFF2-40B4-BE49-F238E27FC236}">
                <a16:creationId xmlns:a16="http://schemas.microsoft.com/office/drawing/2014/main" id="{7163CAEB-4550-A9F1-2224-CF8A9C14B711}"/>
              </a:ext>
            </a:extLst>
          </p:cNvPr>
          <p:cNvSpPr/>
          <p:nvPr/>
        </p:nvSpPr>
        <p:spPr>
          <a:xfrm>
            <a:off x="1024068" y="553499"/>
            <a:ext cx="10554056" cy="6071559"/>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Rectangle 137" descr="ｔ">
            <a:extLst>
              <a:ext uri="{FF2B5EF4-FFF2-40B4-BE49-F238E27FC236}">
                <a16:creationId xmlns:a16="http://schemas.microsoft.com/office/drawing/2014/main" id="{E305DB39-D696-68CE-6209-2763765F57B9}"/>
              </a:ext>
            </a:extLst>
          </p:cNvPr>
          <p:cNvSpPr/>
          <p:nvPr/>
        </p:nvSpPr>
        <p:spPr>
          <a:xfrm>
            <a:off x="1746374" y="1371142"/>
            <a:ext cx="6582984" cy="1309840"/>
          </a:xfrm>
          <a:prstGeom prst="rect">
            <a:avLst/>
          </a:prstGeom>
          <a:no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88900" marR="0" lvl="0" indent="-88900" defTabSz="914400" eaLnBrk="1" fontAlgn="auto" latinLnBrk="0" hangingPunct="1">
              <a:lnSpc>
                <a:spcPct val="100000"/>
              </a:lnSpc>
              <a:spcBef>
                <a:spcPts val="600"/>
              </a:spcBef>
              <a:spcAft>
                <a:spcPts val="0"/>
              </a:spcAft>
              <a:buClrTx/>
              <a:buSzTx/>
              <a:buFontTx/>
              <a:buNone/>
              <a:tabLst/>
              <a:defRPr/>
            </a:pPr>
            <a:r>
              <a:rPr kumimoji="0" lang="ja-JP" altLang="en-US" sz="1600" b="1" i="0" u="none" strike="noStrike" kern="0" cap="none" spc="0" normalizeH="0" baseline="0" noProof="0" dirty="0">
                <a:ln>
                  <a:noFill/>
                </a:ln>
                <a:effectLst/>
                <a:uLnTx/>
                <a:uFillTx/>
                <a:latin typeface="+mn-ea"/>
                <a:cs typeface="+mn-cs"/>
              </a:rPr>
              <a:t>①　市場予測、分析、規模、成長性</a:t>
            </a:r>
            <a:endParaRPr kumimoji="0" lang="en-US" altLang="ja-JP" sz="1600" b="1" i="0" u="none" strike="noStrike" kern="0" cap="none" spc="0" normalizeH="0" baseline="0" noProof="0" dirty="0">
              <a:ln>
                <a:noFill/>
              </a:ln>
              <a:effectLst/>
              <a:uLnTx/>
              <a:uFillTx/>
              <a:latin typeface="+mn-ea"/>
              <a:cs typeface="+mn-cs"/>
            </a:endParaRPr>
          </a:p>
          <a:p>
            <a:pPr marL="324000" marR="0" lvl="1" indent="-216000" defTabSz="914400" eaLnBrk="1" fontAlgn="auto" latinLnBrk="0" hangingPunct="1">
              <a:lnSpc>
                <a:spcPct val="100000"/>
              </a:lnSpc>
              <a:spcBef>
                <a:spcPts val="600"/>
              </a:spcBef>
              <a:spcAft>
                <a:spcPts val="0"/>
              </a:spcAft>
              <a:buClr>
                <a:srgbClr val="1F497D"/>
              </a:buClr>
              <a:buSzPct val="100000"/>
              <a:buFont typeface="Trebuchet MS" panose="020B0603020202020204" pitchFamily="34" charset="0"/>
              <a:buChar char="•"/>
              <a:tabLst/>
              <a:defRPr/>
            </a:pPr>
            <a:r>
              <a:rPr kumimoji="0" lang="ja-JP" altLang="en-US" sz="1600" b="0" i="0" u="none" strike="noStrike" kern="0" cap="none" spc="0" normalizeH="0" baseline="0" noProof="0" dirty="0">
                <a:ln>
                  <a:noFill/>
                </a:ln>
                <a:solidFill>
                  <a:schemeClr val="accent1"/>
                </a:solidFill>
                <a:effectLst/>
                <a:uLnTx/>
                <a:uFillTx/>
                <a:latin typeface="+mn-ea"/>
                <a:cs typeface="+mn-cs"/>
              </a:rPr>
              <a:t>・・・</a:t>
            </a:r>
            <a:r>
              <a:rPr kumimoji="0" lang="ja-JP" altLang="en-US" sz="1600" b="0" i="0" u="none" strike="noStrike" kern="0" cap="none" spc="0" normalizeH="0" baseline="0" noProof="0" dirty="0">
                <a:ln>
                  <a:noFill/>
                </a:ln>
                <a:solidFill>
                  <a:schemeClr val="accent1"/>
                </a:solidFill>
                <a:effectLst/>
                <a:uLnTx/>
                <a:uFillTx/>
                <a:latin typeface="+mn-ea"/>
              </a:rPr>
              <a:t>・</a:t>
            </a:r>
            <a:endParaRPr kumimoji="0" lang="en-US" altLang="ja-JP" sz="1600" kern="0" dirty="0">
              <a:solidFill>
                <a:schemeClr val="accent1"/>
              </a:solidFill>
              <a:latin typeface="+mn-ea"/>
            </a:endParaRPr>
          </a:p>
          <a:p>
            <a:pPr marL="0" marR="0" lvl="1" defTabSz="914400" eaLnBrk="1" fontAlgn="auto" latinLnBrk="0" hangingPunct="1">
              <a:lnSpc>
                <a:spcPct val="100000"/>
              </a:lnSpc>
              <a:spcBef>
                <a:spcPts val="600"/>
              </a:spcBef>
              <a:spcAft>
                <a:spcPts val="0"/>
              </a:spcAft>
              <a:buClr>
                <a:srgbClr val="1F497D"/>
              </a:buClr>
              <a:buSzPct val="100000"/>
              <a:tabLst/>
              <a:defRPr/>
            </a:pPr>
            <a:r>
              <a:rPr kumimoji="0" lang="ja-JP" altLang="en-US" sz="1600" b="1" i="0" u="none" strike="noStrike" kern="0" cap="none" spc="0" normalizeH="0" baseline="0" noProof="0" dirty="0">
                <a:ln>
                  <a:noFill/>
                </a:ln>
                <a:effectLst/>
                <a:uLnTx/>
                <a:uFillTx/>
                <a:latin typeface="+mn-ea"/>
                <a:cs typeface="+mn-cs"/>
              </a:rPr>
              <a:t>②　目標とするシェア・時期</a:t>
            </a:r>
            <a:endParaRPr kumimoji="0" lang="en-US" altLang="ja-JP" sz="1600" b="1" i="0" u="none" strike="noStrike" kern="0" cap="none" spc="0" normalizeH="0" baseline="0" noProof="0" dirty="0">
              <a:ln>
                <a:noFill/>
              </a:ln>
              <a:effectLst/>
              <a:uLnTx/>
              <a:uFillTx/>
              <a:latin typeface="+mn-ea"/>
              <a:cs typeface="+mn-cs"/>
            </a:endParaRPr>
          </a:p>
          <a:p>
            <a:pPr marL="324000" marR="0" lvl="1" indent="-216000" defTabSz="914400" eaLnBrk="1" fontAlgn="auto" latinLnBrk="0" hangingPunct="1">
              <a:lnSpc>
                <a:spcPct val="100000"/>
              </a:lnSpc>
              <a:spcBef>
                <a:spcPts val="600"/>
              </a:spcBef>
              <a:spcAft>
                <a:spcPts val="0"/>
              </a:spcAft>
              <a:buClr>
                <a:srgbClr val="1F497D"/>
              </a:buClr>
              <a:buSzPct val="100000"/>
              <a:buFont typeface="Trebuchet MS" panose="020B0603020202020204" pitchFamily="34" charset="0"/>
              <a:buChar char="•"/>
              <a:tabLst/>
              <a:defRPr/>
            </a:pPr>
            <a:r>
              <a:rPr kumimoji="0" lang="ja-JP" altLang="en-US" sz="1600" b="0" i="0" u="none" strike="noStrike" kern="0" cap="none" spc="0" normalizeH="0" baseline="0" noProof="0" dirty="0">
                <a:ln>
                  <a:noFill/>
                </a:ln>
                <a:solidFill>
                  <a:schemeClr val="accent1"/>
                </a:solidFill>
                <a:effectLst/>
                <a:uLnTx/>
                <a:uFillTx/>
                <a:latin typeface="+mn-ea"/>
                <a:cs typeface="+mn-cs"/>
              </a:rPr>
              <a:t>・・・・</a:t>
            </a:r>
            <a:endParaRPr kumimoji="0" lang="en-US" altLang="ja-JP" sz="1600" b="0" i="0" u="none" strike="noStrike" kern="0" cap="none" spc="0" normalizeH="0" baseline="0" noProof="0" dirty="0">
              <a:ln>
                <a:noFill/>
              </a:ln>
              <a:solidFill>
                <a:schemeClr val="accent1"/>
              </a:solidFill>
              <a:effectLst/>
              <a:uLnTx/>
              <a:uFillTx/>
              <a:latin typeface="+mn-ea"/>
              <a:cs typeface="+mn-cs"/>
            </a:endParaRPr>
          </a:p>
        </p:txBody>
      </p:sp>
      <p:sp>
        <p:nvSpPr>
          <p:cNvPr id="130" name="四角形吹き出し 18">
            <a:extLst>
              <a:ext uri="{FF2B5EF4-FFF2-40B4-BE49-F238E27FC236}">
                <a16:creationId xmlns:a16="http://schemas.microsoft.com/office/drawing/2014/main" id="{BF5D6C58-E87F-F5C1-BA1A-6C0E1C2C470E}"/>
              </a:ext>
            </a:extLst>
          </p:cNvPr>
          <p:cNvSpPr/>
          <p:nvPr/>
        </p:nvSpPr>
        <p:spPr>
          <a:xfrm>
            <a:off x="7179977" y="1706004"/>
            <a:ext cx="3943364" cy="724831"/>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dirty="0">
                <a:solidFill>
                  <a:schemeClr val="bg1"/>
                </a:solidFill>
                <a:latin typeface="+mn-ea"/>
              </a:rPr>
              <a:t>対象とする市場／セグメントの概要（想定市場規模、市場の立ち上がり時期、規模、成長性、目標とするシェア・時期）を記載</a:t>
            </a:r>
            <a:r>
              <a:rPr kumimoji="0" lang="ja-JP" altLang="en-US" sz="1000" b="0" i="0" u="none" strike="noStrike" kern="0" cap="none" spc="0" normalizeH="0" baseline="0" noProof="0" dirty="0">
                <a:ln>
                  <a:noFill/>
                </a:ln>
                <a:solidFill>
                  <a:schemeClr val="bg1"/>
                </a:solidFill>
                <a:effectLst/>
                <a:uLnTx/>
                <a:uFillTx/>
                <a:latin typeface="+mn-ea"/>
                <a:cs typeface="+mn-cs"/>
              </a:rPr>
              <a:t>。</a:t>
            </a:r>
            <a:r>
              <a:rPr kumimoji="0" lang="ja-JP" altLang="en-US" sz="1000" kern="0" dirty="0">
                <a:solidFill>
                  <a:schemeClr val="bg1"/>
                </a:solidFill>
                <a:latin typeface="+mn-ea"/>
              </a:rPr>
              <a:t>想定する顧客像につなげるための根拠を記載。</a:t>
            </a:r>
            <a:endParaRPr kumimoji="0" lang="en-US" altLang="ja-JP" sz="1000" b="0" i="0" u="none" strike="noStrike" kern="0" cap="none" spc="0" normalizeH="0" baseline="0" noProof="0" dirty="0">
              <a:ln>
                <a:noFill/>
              </a:ln>
              <a:solidFill>
                <a:schemeClr val="bg1"/>
              </a:solidFill>
              <a:effectLst/>
              <a:uLnTx/>
              <a:uFillTx/>
              <a:latin typeface="+mn-ea"/>
              <a:cs typeface="+mn-cs"/>
            </a:endParaRPr>
          </a:p>
        </p:txBody>
      </p:sp>
      <p:graphicFrame>
        <p:nvGraphicFramePr>
          <p:cNvPr id="7" name="表 6">
            <a:extLst>
              <a:ext uri="{FF2B5EF4-FFF2-40B4-BE49-F238E27FC236}">
                <a16:creationId xmlns:a16="http://schemas.microsoft.com/office/drawing/2014/main" id="{5E75D976-419C-2B9B-769C-068DBE1FBE66}"/>
              </a:ext>
            </a:extLst>
          </p:cNvPr>
          <p:cNvGraphicFramePr>
            <a:graphicFrameLocks noGrp="1"/>
          </p:cNvGraphicFramePr>
          <p:nvPr>
            <p:extLst>
              <p:ext uri="{D42A27DB-BD31-4B8C-83A1-F6EECF244321}">
                <p14:modId xmlns:p14="http://schemas.microsoft.com/office/powerpoint/2010/main" val="4161664303"/>
              </p:ext>
            </p:extLst>
          </p:nvPr>
        </p:nvGraphicFramePr>
        <p:xfrm>
          <a:off x="2635175" y="3048227"/>
          <a:ext cx="7702577" cy="2492924"/>
        </p:xfrm>
        <a:graphic>
          <a:graphicData uri="http://schemas.openxmlformats.org/drawingml/2006/table">
            <a:tbl>
              <a:tblPr firstRow="1" firstCol="1" bandRow="1"/>
              <a:tblGrid>
                <a:gridCol w="1452949">
                  <a:extLst>
                    <a:ext uri="{9D8B030D-6E8A-4147-A177-3AD203B41FA5}">
                      <a16:colId xmlns:a16="http://schemas.microsoft.com/office/drawing/2014/main" val="3032155097"/>
                    </a:ext>
                  </a:extLst>
                </a:gridCol>
                <a:gridCol w="1983065">
                  <a:extLst>
                    <a:ext uri="{9D8B030D-6E8A-4147-A177-3AD203B41FA5}">
                      <a16:colId xmlns:a16="http://schemas.microsoft.com/office/drawing/2014/main" val="1666607981"/>
                    </a:ext>
                  </a:extLst>
                </a:gridCol>
                <a:gridCol w="2132769">
                  <a:extLst>
                    <a:ext uri="{9D8B030D-6E8A-4147-A177-3AD203B41FA5}">
                      <a16:colId xmlns:a16="http://schemas.microsoft.com/office/drawing/2014/main" val="749524612"/>
                    </a:ext>
                  </a:extLst>
                </a:gridCol>
                <a:gridCol w="2133794">
                  <a:extLst>
                    <a:ext uri="{9D8B030D-6E8A-4147-A177-3AD203B41FA5}">
                      <a16:colId xmlns:a16="http://schemas.microsoft.com/office/drawing/2014/main" val="507450726"/>
                    </a:ext>
                  </a:extLst>
                </a:gridCol>
              </a:tblGrid>
              <a:tr h="300533">
                <a:tc>
                  <a:txBody>
                    <a:bodyPr/>
                    <a:lstStyle/>
                    <a:p>
                      <a:pPr algn="ctr"/>
                      <a:r>
                        <a:rPr lang="ja-JP" sz="1800" kern="100">
                          <a:solidFill>
                            <a:srgbClr val="000000"/>
                          </a:solidFill>
                          <a:effectLst/>
                          <a:latin typeface="+mn-ea"/>
                          <a:ea typeface="+mn-ea"/>
                          <a:cs typeface="Arial" panose="020B0604020202020204" pitchFamily="34" charset="0"/>
                        </a:rPr>
                        <a:t>顧客候補</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ja-JP" sz="1800" kern="100">
                          <a:solidFill>
                            <a:srgbClr val="000000"/>
                          </a:solidFill>
                          <a:effectLst/>
                          <a:latin typeface="+mn-ea"/>
                          <a:ea typeface="+mn-ea"/>
                          <a:cs typeface="Arial" panose="020B0604020202020204" pitchFamily="34" charset="0"/>
                        </a:rPr>
                        <a:t>需要量（</a:t>
                      </a:r>
                      <a:r>
                        <a:rPr lang="en-US" sz="1800" kern="100">
                          <a:solidFill>
                            <a:srgbClr val="000000"/>
                          </a:solidFill>
                          <a:effectLst/>
                          <a:latin typeface="+mn-ea"/>
                          <a:ea typeface="+mn-ea"/>
                          <a:cs typeface="Arial" panose="020B0604020202020204" pitchFamily="34" charset="0"/>
                        </a:rPr>
                        <a:t>X</a:t>
                      </a:r>
                      <a:r>
                        <a:rPr lang="ja-JP" sz="1800" kern="100">
                          <a:solidFill>
                            <a:srgbClr val="000000"/>
                          </a:solidFill>
                          <a:effectLst/>
                          <a:latin typeface="+mn-ea"/>
                          <a:ea typeface="+mn-ea"/>
                          <a:cs typeface="Arial" panose="020B0604020202020204" pitchFamily="34" charset="0"/>
                        </a:rPr>
                        <a:t>年間）</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ja-JP" sz="1800" kern="100">
                          <a:solidFill>
                            <a:srgbClr val="000000"/>
                          </a:solidFill>
                          <a:effectLst/>
                          <a:latin typeface="+mn-ea"/>
                          <a:ea typeface="+mn-ea"/>
                          <a:cs typeface="Arial" panose="020B0604020202020204" pitchFamily="34" charset="0"/>
                        </a:rPr>
                        <a:t>課題</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ja-JP" sz="1800" kern="100">
                          <a:solidFill>
                            <a:srgbClr val="000000"/>
                          </a:solidFill>
                          <a:effectLst/>
                          <a:latin typeface="+mn-ea"/>
                          <a:ea typeface="+mn-ea"/>
                          <a:cs typeface="Arial" panose="020B0604020202020204" pitchFamily="34" charset="0"/>
                        </a:rPr>
                        <a:t>想定ニーズ</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170284299"/>
                  </a:ext>
                </a:extLst>
              </a:tr>
              <a:tr h="730797">
                <a:tc>
                  <a:txBody>
                    <a:bodyPr/>
                    <a:lstStyle/>
                    <a:p>
                      <a:pPr algn="just"/>
                      <a:r>
                        <a:rPr lang="en-US" sz="1800" i="1" kern="100">
                          <a:solidFill>
                            <a:srgbClr val="4472C4"/>
                          </a:solidFill>
                          <a:effectLst/>
                          <a:latin typeface="+mn-ea"/>
                          <a:ea typeface="+mn-ea"/>
                          <a:cs typeface="Arial" panose="020B0604020202020204" pitchFamily="34" charset="0"/>
                        </a:rPr>
                        <a:t>A</a:t>
                      </a:r>
                      <a:r>
                        <a:rPr lang="ja-JP" sz="1800" i="1" kern="100">
                          <a:solidFill>
                            <a:srgbClr val="4472C4"/>
                          </a:solidFill>
                          <a:effectLst/>
                          <a:latin typeface="+mn-ea"/>
                          <a:ea typeface="+mn-ea"/>
                          <a:cs typeface="Arial" panose="020B0604020202020204" pitchFamily="34" charset="0"/>
                        </a:rPr>
                        <a:t>社、</a:t>
                      </a:r>
                      <a:r>
                        <a:rPr lang="en-US" sz="1800" i="1" kern="100">
                          <a:solidFill>
                            <a:srgbClr val="4472C4"/>
                          </a:solidFill>
                          <a:effectLst/>
                          <a:latin typeface="+mn-ea"/>
                          <a:ea typeface="+mn-ea"/>
                          <a:cs typeface="Arial" panose="020B0604020202020204" pitchFamily="34" charset="0"/>
                        </a:rPr>
                        <a:t>B</a:t>
                      </a:r>
                      <a:r>
                        <a:rPr lang="ja-JP" sz="1800" i="1" kern="100">
                          <a:solidFill>
                            <a:srgbClr val="4472C4"/>
                          </a:solidFill>
                          <a:effectLst/>
                          <a:latin typeface="+mn-ea"/>
                          <a:ea typeface="+mn-ea"/>
                          <a:cs typeface="Arial" panose="020B0604020202020204" pitchFamily="34" charset="0"/>
                        </a:rPr>
                        <a:t>社</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800" i="1" kern="100" dirty="0">
                          <a:solidFill>
                            <a:srgbClr val="4472C4"/>
                          </a:solidFill>
                          <a:effectLst/>
                          <a:latin typeface="+mn-ea"/>
                          <a:ea typeface="+mn-ea"/>
                          <a:cs typeface="Arial" panose="020B0604020202020204" pitchFamily="34" charset="0"/>
                        </a:rPr>
                        <a:t>XX</a:t>
                      </a:r>
                      <a:r>
                        <a:rPr lang="ja-JP" sz="1800" i="1" kern="100" dirty="0">
                          <a:solidFill>
                            <a:srgbClr val="4472C4"/>
                          </a:solidFill>
                          <a:effectLst/>
                          <a:latin typeface="+mn-ea"/>
                          <a:ea typeface="+mn-ea"/>
                          <a:cs typeface="Arial" panose="020B0604020202020204" pitchFamily="34" charset="0"/>
                        </a:rPr>
                        <a:t>年～</a:t>
                      </a:r>
                      <a:r>
                        <a:rPr lang="en-US" sz="1800" i="1" kern="100" dirty="0">
                          <a:solidFill>
                            <a:srgbClr val="4472C4"/>
                          </a:solidFill>
                          <a:effectLst/>
                          <a:latin typeface="+mn-ea"/>
                          <a:ea typeface="+mn-ea"/>
                          <a:cs typeface="Arial" panose="020B0604020202020204" pitchFamily="34" charset="0"/>
                        </a:rPr>
                        <a:t>XX</a:t>
                      </a:r>
                      <a:r>
                        <a:rPr lang="ja-JP" sz="1800" i="1" kern="100" dirty="0">
                          <a:solidFill>
                            <a:srgbClr val="4472C4"/>
                          </a:solidFill>
                          <a:effectLst/>
                          <a:latin typeface="+mn-ea"/>
                          <a:ea typeface="+mn-ea"/>
                          <a:cs typeface="Arial" panose="020B0604020202020204" pitchFamily="34" charset="0"/>
                        </a:rPr>
                        <a:t>年</a:t>
                      </a:r>
                      <a:endParaRPr lang="en-US" altLang="ja-JP" sz="1800" i="1" kern="100" dirty="0">
                        <a:solidFill>
                          <a:srgbClr val="4472C4"/>
                        </a:solidFill>
                        <a:effectLst/>
                        <a:latin typeface="+mn-ea"/>
                        <a:ea typeface="+mn-ea"/>
                        <a:cs typeface="Arial" panose="020B0604020202020204" pitchFamily="34" charset="0"/>
                      </a:endParaRP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1" lang="en-US" altLang="ja-JP" sz="1800" b="0" i="1" u="none" strike="noStrike" kern="100" cap="none" spc="0" normalizeH="0" baseline="0" noProof="0" dirty="0">
                          <a:ln>
                            <a:noFill/>
                          </a:ln>
                          <a:solidFill>
                            <a:srgbClr val="4472C4"/>
                          </a:solidFill>
                          <a:effectLst/>
                          <a:uLnTx/>
                          <a:uFillTx/>
                          <a:latin typeface="游ゴシック" panose="020B0400000000000000" pitchFamily="50" charset="-128"/>
                          <a:ea typeface="+mn-ea"/>
                          <a:cs typeface="Arial" panose="020B0604020202020204" pitchFamily="34" charset="0"/>
                        </a:rPr>
                        <a:t>…</a:t>
                      </a:r>
                      <a:endParaRPr kumimoji="1" lang="ja-JP" altLang="en-US" sz="1800" b="0" i="0" u="none" strike="noStrike" kern="100" cap="none" spc="0" normalizeH="0" baseline="0" noProof="0" dirty="0">
                        <a:ln>
                          <a:noFill/>
                        </a:ln>
                        <a:solidFill>
                          <a:prstClr val="black"/>
                        </a:solidFill>
                        <a:effectLst/>
                        <a:uLnTx/>
                        <a:uFillTx/>
                        <a:latin typeface="游ゴシック" panose="020B0400000000000000" pitchFamily="50" charset="-128"/>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buFont typeface="Wingdings" panose="05000000000000000000" pitchFamily="2" charset="2"/>
                        <a:buChar char=""/>
                      </a:pPr>
                      <a:r>
                        <a:rPr lang="ja-JP" sz="1800" i="1" kern="100" dirty="0">
                          <a:solidFill>
                            <a:srgbClr val="4472C4"/>
                          </a:solidFill>
                          <a:effectLst/>
                          <a:latin typeface="+mn-ea"/>
                          <a:ea typeface="+mn-ea"/>
                          <a:cs typeface="Arial" panose="020B0604020202020204" pitchFamily="34" charset="0"/>
                        </a:rPr>
                        <a:t>…</a:t>
                      </a:r>
                      <a:endParaRPr lang="ja-JP" sz="1800" kern="100" dirty="0">
                        <a:effectLst/>
                        <a:latin typeface="+mn-ea"/>
                        <a:ea typeface="+mn-ea"/>
                        <a:cs typeface="Arial" panose="020B0604020202020204" pitchFamily="34" charset="0"/>
                      </a:endParaRPr>
                    </a:p>
                    <a:p>
                      <a:pPr marL="342900" lvl="0" indent="-342900" algn="just">
                        <a:buFont typeface="Wingdings" panose="05000000000000000000" pitchFamily="2" charset="2"/>
                        <a:buChar char=""/>
                      </a:pPr>
                      <a:r>
                        <a:rPr lang="ja-JP" sz="1800" i="1" kern="100" dirty="0">
                          <a:solidFill>
                            <a:srgbClr val="4472C4"/>
                          </a:solidFill>
                          <a:effectLst/>
                          <a:latin typeface="+mn-ea"/>
                          <a:ea typeface="+mn-ea"/>
                          <a:cs typeface="Arial" panose="020B0604020202020204" pitchFamily="34" charset="0"/>
                        </a:rPr>
                        <a:t>…</a:t>
                      </a:r>
                      <a:endParaRPr lang="ja-JP" sz="180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71097780"/>
                  </a:ext>
                </a:extLst>
              </a:tr>
              <a:tr h="730797">
                <a:tc>
                  <a:txBody>
                    <a:bodyPr/>
                    <a:lstStyle/>
                    <a:p>
                      <a:pPr algn="just"/>
                      <a:r>
                        <a:rPr lang="en-US" sz="1800" i="1" kern="100">
                          <a:solidFill>
                            <a:srgbClr val="4472C4"/>
                          </a:solidFill>
                          <a:effectLst/>
                          <a:latin typeface="+mn-ea"/>
                          <a:ea typeface="+mn-ea"/>
                          <a:cs typeface="Arial" panose="020B0604020202020204" pitchFamily="34" charset="0"/>
                        </a:rPr>
                        <a:t>C</a:t>
                      </a:r>
                      <a:r>
                        <a:rPr lang="ja-JP" sz="1800" i="1" kern="100">
                          <a:solidFill>
                            <a:srgbClr val="4472C4"/>
                          </a:solidFill>
                          <a:effectLst/>
                          <a:latin typeface="+mn-ea"/>
                          <a:ea typeface="+mn-ea"/>
                          <a:cs typeface="Arial" panose="020B0604020202020204" pitchFamily="34" charset="0"/>
                        </a:rPr>
                        <a:t>社、</a:t>
                      </a:r>
                      <a:r>
                        <a:rPr lang="en-US" sz="1800" i="1" kern="100">
                          <a:solidFill>
                            <a:srgbClr val="4472C4"/>
                          </a:solidFill>
                          <a:effectLst/>
                          <a:latin typeface="+mn-ea"/>
                          <a:ea typeface="+mn-ea"/>
                          <a:cs typeface="Arial" panose="020B0604020202020204" pitchFamily="34" charset="0"/>
                        </a:rPr>
                        <a:t>D</a:t>
                      </a:r>
                      <a:r>
                        <a:rPr lang="ja-JP" sz="1800" i="1" kern="100">
                          <a:solidFill>
                            <a:srgbClr val="4472C4"/>
                          </a:solidFill>
                          <a:effectLst/>
                          <a:latin typeface="+mn-ea"/>
                          <a:ea typeface="+mn-ea"/>
                          <a:cs typeface="Arial" panose="020B0604020202020204" pitchFamily="34" charset="0"/>
                        </a:rPr>
                        <a:t>社</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800" i="1" kern="100" dirty="0">
                          <a:solidFill>
                            <a:srgbClr val="4472C4"/>
                          </a:solidFill>
                          <a:effectLst/>
                          <a:latin typeface="+mn-ea"/>
                          <a:ea typeface="+mn-ea"/>
                          <a:cs typeface="Arial" panose="020B0604020202020204" pitchFamily="34" charset="0"/>
                        </a:rPr>
                        <a:t>XX</a:t>
                      </a:r>
                      <a:r>
                        <a:rPr lang="ja-JP" sz="1800" i="1" kern="100" dirty="0">
                          <a:solidFill>
                            <a:srgbClr val="4472C4"/>
                          </a:solidFill>
                          <a:effectLst/>
                          <a:latin typeface="+mn-ea"/>
                          <a:ea typeface="+mn-ea"/>
                          <a:cs typeface="Arial" panose="020B0604020202020204" pitchFamily="34" charset="0"/>
                        </a:rPr>
                        <a:t>年～</a:t>
                      </a:r>
                      <a:r>
                        <a:rPr lang="en-US" sz="1800" i="1" kern="100" dirty="0">
                          <a:solidFill>
                            <a:srgbClr val="4472C4"/>
                          </a:solidFill>
                          <a:effectLst/>
                          <a:latin typeface="+mn-ea"/>
                          <a:ea typeface="+mn-ea"/>
                          <a:cs typeface="Arial" panose="020B0604020202020204" pitchFamily="34" charset="0"/>
                        </a:rPr>
                        <a:t>XX</a:t>
                      </a:r>
                      <a:r>
                        <a:rPr lang="ja-JP" sz="1800" i="1" kern="100" dirty="0">
                          <a:solidFill>
                            <a:srgbClr val="4472C4"/>
                          </a:solidFill>
                          <a:effectLst/>
                          <a:latin typeface="+mn-ea"/>
                          <a:ea typeface="+mn-ea"/>
                          <a:cs typeface="Arial" panose="020B0604020202020204" pitchFamily="34" charset="0"/>
                        </a:rPr>
                        <a:t>年</a:t>
                      </a:r>
                      <a:endParaRPr lang="en-US" altLang="ja-JP" sz="1800" i="1" kern="100" dirty="0">
                        <a:solidFill>
                          <a:srgbClr val="4472C4"/>
                        </a:solidFill>
                        <a:effectLst/>
                        <a:latin typeface="+mn-ea"/>
                        <a:ea typeface="+mn-ea"/>
                        <a:cs typeface="Arial" panose="020B0604020202020204" pitchFamily="34" charset="0"/>
                      </a:endParaRP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1" lang="en-US" altLang="ja-JP" sz="1800" b="0" i="1" u="none" strike="noStrike" kern="100" cap="none" spc="0" normalizeH="0" baseline="0" noProof="0" dirty="0">
                          <a:ln>
                            <a:noFill/>
                          </a:ln>
                          <a:solidFill>
                            <a:srgbClr val="4472C4"/>
                          </a:solidFill>
                          <a:effectLst/>
                          <a:uLnTx/>
                          <a:uFillTx/>
                          <a:latin typeface="游ゴシック" panose="020B0400000000000000" pitchFamily="50" charset="-128"/>
                          <a:ea typeface="+mn-ea"/>
                          <a:cs typeface="Arial" panose="020B0604020202020204" pitchFamily="34" charset="0"/>
                        </a:rPr>
                        <a:t>…</a:t>
                      </a:r>
                      <a:endParaRPr kumimoji="1" lang="ja-JP" altLang="en-US" sz="1800" b="0" i="0" u="none" strike="noStrike" kern="100" cap="none" spc="0" normalizeH="0" baseline="0" noProof="0" dirty="0">
                        <a:ln>
                          <a:noFill/>
                        </a:ln>
                        <a:solidFill>
                          <a:prstClr val="black"/>
                        </a:solidFill>
                        <a:effectLst/>
                        <a:uLnTx/>
                        <a:uFillTx/>
                        <a:latin typeface="游ゴシック" panose="020B0400000000000000" pitchFamily="50" charset="-128"/>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0040327"/>
                  </a:ext>
                </a:extLst>
              </a:tr>
              <a:tr h="730797">
                <a:tc>
                  <a:txBody>
                    <a:bodyPr/>
                    <a:lstStyle/>
                    <a:p>
                      <a:pPr algn="just"/>
                      <a:r>
                        <a:rPr lang="en-US" sz="1800" i="1" kern="100">
                          <a:solidFill>
                            <a:srgbClr val="4472C4"/>
                          </a:solidFill>
                          <a:effectLst/>
                          <a:latin typeface="+mn-ea"/>
                          <a:ea typeface="+mn-ea"/>
                          <a:cs typeface="Arial" panose="020B0604020202020204" pitchFamily="34" charset="0"/>
                        </a:rPr>
                        <a:t>E</a:t>
                      </a:r>
                      <a:r>
                        <a:rPr lang="ja-JP" sz="1800" i="1" kern="100">
                          <a:solidFill>
                            <a:srgbClr val="4472C4"/>
                          </a:solidFill>
                          <a:effectLst/>
                          <a:latin typeface="+mn-ea"/>
                          <a:ea typeface="+mn-ea"/>
                          <a:cs typeface="Arial" panose="020B0604020202020204" pitchFamily="34" charset="0"/>
                        </a:rPr>
                        <a:t>社</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800" i="1" kern="100" dirty="0">
                          <a:solidFill>
                            <a:srgbClr val="4472C4"/>
                          </a:solidFill>
                          <a:effectLst/>
                          <a:latin typeface="+mn-ea"/>
                          <a:ea typeface="+mn-ea"/>
                          <a:cs typeface="Arial" panose="020B0604020202020204" pitchFamily="34" charset="0"/>
                        </a:rPr>
                        <a:t>XX</a:t>
                      </a:r>
                      <a:r>
                        <a:rPr lang="ja-JP" sz="1800" i="1" kern="100" dirty="0">
                          <a:solidFill>
                            <a:srgbClr val="4472C4"/>
                          </a:solidFill>
                          <a:effectLst/>
                          <a:latin typeface="+mn-ea"/>
                          <a:ea typeface="+mn-ea"/>
                          <a:cs typeface="Arial" panose="020B0604020202020204" pitchFamily="34" charset="0"/>
                        </a:rPr>
                        <a:t>年～</a:t>
                      </a:r>
                      <a:r>
                        <a:rPr lang="en-US" sz="1800" i="1" kern="100" dirty="0">
                          <a:solidFill>
                            <a:srgbClr val="4472C4"/>
                          </a:solidFill>
                          <a:effectLst/>
                          <a:latin typeface="+mn-ea"/>
                          <a:ea typeface="+mn-ea"/>
                          <a:cs typeface="Arial" panose="020B0604020202020204" pitchFamily="34" charset="0"/>
                        </a:rPr>
                        <a:t>XX</a:t>
                      </a:r>
                      <a:r>
                        <a:rPr lang="ja-JP" sz="1800" i="1" kern="100" dirty="0">
                          <a:solidFill>
                            <a:srgbClr val="4472C4"/>
                          </a:solidFill>
                          <a:effectLst/>
                          <a:latin typeface="+mn-ea"/>
                          <a:ea typeface="+mn-ea"/>
                          <a:cs typeface="Arial" panose="020B0604020202020204" pitchFamily="34" charset="0"/>
                        </a:rPr>
                        <a:t>年</a:t>
                      </a:r>
                      <a:endParaRPr lang="en-US" altLang="ja-JP" sz="1800" i="1" kern="100" dirty="0">
                        <a:solidFill>
                          <a:srgbClr val="4472C4"/>
                        </a:solidFill>
                        <a:effectLst/>
                        <a:latin typeface="+mn-ea"/>
                        <a:ea typeface="+mn-ea"/>
                        <a:cs typeface="Arial" panose="020B0604020202020204" pitchFamily="34" charset="0"/>
                      </a:endParaRP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1" lang="en-US" altLang="ja-JP" sz="1800" b="0" i="1" u="none" strike="noStrike" kern="100" cap="none" spc="0" normalizeH="0" baseline="0" noProof="0" dirty="0">
                          <a:ln>
                            <a:noFill/>
                          </a:ln>
                          <a:solidFill>
                            <a:srgbClr val="4472C4"/>
                          </a:solidFill>
                          <a:effectLst/>
                          <a:uLnTx/>
                          <a:uFillTx/>
                          <a:latin typeface="游ゴシック" panose="020B0400000000000000" pitchFamily="50" charset="-128"/>
                          <a:ea typeface="+mn-ea"/>
                          <a:cs typeface="Arial" panose="020B0604020202020204" pitchFamily="34" charset="0"/>
                        </a:rPr>
                        <a:t>…</a:t>
                      </a:r>
                      <a:endParaRPr kumimoji="1" lang="ja-JP" altLang="en-US" sz="1800" b="0" i="0" u="none" strike="noStrike" kern="100" cap="none" spc="0" normalizeH="0" baseline="0" noProof="0" dirty="0">
                        <a:ln>
                          <a:noFill/>
                        </a:ln>
                        <a:solidFill>
                          <a:prstClr val="black"/>
                        </a:solidFill>
                        <a:effectLst/>
                        <a:uLnTx/>
                        <a:uFillTx/>
                        <a:latin typeface="游ゴシック" panose="020B0400000000000000" pitchFamily="50" charset="-128"/>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buFont typeface="Wingdings" panose="05000000000000000000" pitchFamily="2" charset="2"/>
                        <a:buChar char=""/>
                      </a:pPr>
                      <a:r>
                        <a:rPr lang="ja-JP" sz="1800" i="1" kern="100" dirty="0">
                          <a:solidFill>
                            <a:srgbClr val="4472C4"/>
                          </a:solidFill>
                          <a:effectLst/>
                          <a:latin typeface="+mn-ea"/>
                          <a:ea typeface="+mn-ea"/>
                          <a:cs typeface="Arial" panose="020B0604020202020204" pitchFamily="34" charset="0"/>
                        </a:rPr>
                        <a:t>…</a:t>
                      </a:r>
                      <a:endParaRPr lang="ja-JP" sz="1800" kern="100" dirty="0">
                        <a:effectLst/>
                        <a:latin typeface="+mn-ea"/>
                        <a:ea typeface="+mn-ea"/>
                        <a:cs typeface="Arial" panose="020B0604020202020204" pitchFamily="34" charset="0"/>
                      </a:endParaRPr>
                    </a:p>
                    <a:p>
                      <a:pPr marL="342900" lvl="0" indent="-342900" algn="just">
                        <a:buFont typeface="Wingdings" panose="05000000000000000000" pitchFamily="2" charset="2"/>
                        <a:buChar char=""/>
                      </a:pPr>
                      <a:r>
                        <a:rPr lang="ja-JP" sz="1800" i="1" kern="100" dirty="0">
                          <a:solidFill>
                            <a:srgbClr val="4472C4"/>
                          </a:solidFill>
                          <a:effectLst/>
                          <a:latin typeface="+mn-ea"/>
                          <a:ea typeface="+mn-ea"/>
                          <a:cs typeface="Arial" panose="020B0604020202020204" pitchFamily="34" charset="0"/>
                        </a:rPr>
                        <a:t>…</a:t>
                      </a:r>
                      <a:endParaRPr lang="ja-JP" sz="180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3737280"/>
                  </a:ext>
                </a:extLst>
              </a:tr>
            </a:tbl>
          </a:graphicData>
        </a:graphic>
      </p:graphicFrame>
    </p:spTree>
    <p:extLst>
      <p:ext uri="{BB962C8B-B14F-4D97-AF65-F5344CB8AC3E}">
        <p14:creationId xmlns:p14="http://schemas.microsoft.com/office/powerpoint/2010/main" val="2115794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5BA830C7-C044-729F-59CA-794067097783}"/>
              </a:ext>
            </a:extLst>
          </p:cNvPr>
          <p:cNvSpPr txBox="1"/>
          <p:nvPr/>
        </p:nvSpPr>
        <p:spPr>
          <a:xfrm>
            <a:off x="413157" y="259127"/>
            <a:ext cx="11166395" cy="1554272"/>
          </a:xfrm>
          <a:prstGeom prst="rect">
            <a:avLst/>
          </a:prstGeom>
          <a:noFill/>
        </p:spPr>
        <p:txBody>
          <a:bodyPr wrap="square" rtlCol="0">
            <a:spAutoFit/>
          </a:bodyPr>
          <a:lstStyle/>
          <a:p>
            <a:pPr marL="1258888"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ウ　このプロジェクトで</a:t>
            </a:r>
            <a:r>
              <a:rPr lang="ja-JP" altLang="en-US" b="1" dirty="0"/>
              <a:t>想定する顧客</a:t>
            </a:r>
          </a:p>
          <a:p>
            <a:pPr marL="939800" indent="-222250">
              <a:spcBef>
                <a:spcPts val="600"/>
              </a:spcBef>
            </a:pPr>
            <a:r>
              <a:rPr lang="ja-JP" altLang="en-US" dirty="0">
                <a:solidFill>
                  <a:schemeClr val="accent1"/>
                </a:solidFill>
              </a:rPr>
              <a:t>＜ア及びイの分析結果を経て、本提案で狙う顧客（ユーザ）が（そのうち）誰かを記載する。特に顧客による支払い、その他の価値獲得を通じて事業化が見込まれるかも合わせて以下のフォーマットの情報に従って記載する。また、顧客の</a:t>
            </a:r>
            <a:r>
              <a:rPr lang="en-US" altLang="ja-JP" dirty="0">
                <a:solidFill>
                  <a:schemeClr val="accent1"/>
                </a:solidFill>
              </a:rPr>
              <a:t>IR</a:t>
            </a:r>
            <a:r>
              <a:rPr lang="ja-JP" altLang="en-US" dirty="0">
                <a:solidFill>
                  <a:schemeClr val="accent1"/>
                </a:solidFill>
              </a:rPr>
              <a:t>情報（特に投資計画）等を添付するなど、事業戦略や投資計画などの情報を可能な限り補強すること＞</a:t>
            </a:r>
          </a:p>
        </p:txBody>
      </p:sp>
      <p:sp>
        <p:nvSpPr>
          <p:cNvPr id="9" name="四角形吹き出し 18">
            <a:extLst>
              <a:ext uri="{FF2B5EF4-FFF2-40B4-BE49-F238E27FC236}">
                <a16:creationId xmlns:a16="http://schemas.microsoft.com/office/drawing/2014/main" id="{7EE5C4B6-D6AE-C250-DD58-C9D7C578718C}"/>
              </a:ext>
            </a:extLst>
          </p:cNvPr>
          <p:cNvSpPr/>
          <p:nvPr/>
        </p:nvSpPr>
        <p:spPr>
          <a:xfrm>
            <a:off x="8138467" y="259127"/>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10" name="正方形/長方形 9">
            <a:extLst>
              <a:ext uri="{FF2B5EF4-FFF2-40B4-BE49-F238E27FC236}">
                <a16:creationId xmlns:a16="http://schemas.microsoft.com/office/drawing/2014/main" id="{6BA436B0-E276-0268-A367-24C0103B5182}"/>
              </a:ext>
            </a:extLst>
          </p:cNvPr>
          <p:cNvSpPr/>
          <p:nvPr/>
        </p:nvSpPr>
        <p:spPr>
          <a:xfrm>
            <a:off x="1024068" y="579685"/>
            <a:ext cx="10554056" cy="5901582"/>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5" name="表 2">
            <a:extLst>
              <a:ext uri="{FF2B5EF4-FFF2-40B4-BE49-F238E27FC236}">
                <a16:creationId xmlns:a16="http://schemas.microsoft.com/office/drawing/2014/main" id="{D1E47D4D-12C3-4838-BB16-2BF8001BF3AC}"/>
              </a:ext>
            </a:extLst>
          </p:cNvPr>
          <p:cNvGraphicFramePr>
            <a:graphicFrameLocks noGrp="1"/>
          </p:cNvGraphicFramePr>
          <p:nvPr>
            <p:extLst>
              <p:ext uri="{D42A27DB-BD31-4B8C-83A1-F6EECF244321}">
                <p14:modId xmlns:p14="http://schemas.microsoft.com/office/powerpoint/2010/main" val="4129386056"/>
              </p:ext>
            </p:extLst>
          </p:nvPr>
        </p:nvGraphicFramePr>
        <p:xfrm>
          <a:off x="1184220" y="1958436"/>
          <a:ext cx="10285280" cy="2194560"/>
        </p:xfrm>
        <a:graphic>
          <a:graphicData uri="http://schemas.openxmlformats.org/drawingml/2006/table">
            <a:tbl>
              <a:tblPr firstRow="1" bandRow="1">
                <a:tableStyleId>{5940675A-B579-460E-94D1-54222C63F5DA}</a:tableStyleId>
              </a:tblPr>
              <a:tblGrid>
                <a:gridCol w="1985516">
                  <a:extLst>
                    <a:ext uri="{9D8B030D-6E8A-4147-A177-3AD203B41FA5}">
                      <a16:colId xmlns:a16="http://schemas.microsoft.com/office/drawing/2014/main" val="481506331"/>
                    </a:ext>
                  </a:extLst>
                </a:gridCol>
                <a:gridCol w="1121525">
                  <a:extLst>
                    <a:ext uri="{9D8B030D-6E8A-4147-A177-3AD203B41FA5}">
                      <a16:colId xmlns:a16="http://schemas.microsoft.com/office/drawing/2014/main" val="4201932496"/>
                    </a:ext>
                  </a:extLst>
                </a:gridCol>
                <a:gridCol w="2338210">
                  <a:extLst>
                    <a:ext uri="{9D8B030D-6E8A-4147-A177-3AD203B41FA5}">
                      <a16:colId xmlns:a16="http://schemas.microsoft.com/office/drawing/2014/main" val="1918943621"/>
                    </a:ext>
                  </a:extLst>
                </a:gridCol>
                <a:gridCol w="4840029">
                  <a:extLst>
                    <a:ext uri="{9D8B030D-6E8A-4147-A177-3AD203B41FA5}">
                      <a16:colId xmlns:a16="http://schemas.microsoft.com/office/drawing/2014/main" val="2837885359"/>
                    </a:ext>
                  </a:extLst>
                </a:gridCol>
              </a:tblGrid>
              <a:tr h="298203">
                <a:tc>
                  <a:txBody>
                    <a:bodyPr/>
                    <a:lstStyle/>
                    <a:p>
                      <a:pPr algn="ctr"/>
                      <a:r>
                        <a:rPr kumimoji="1" lang="ja-JP" altLang="en-US">
                          <a:solidFill>
                            <a:schemeClr val="tx1"/>
                          </a:solidFill>
                        </a:rPr>
                        <a:t>具体的な顧客名</a:t>
                      </a:r>
                    </a:p>
                  </a:txBody>
                  <a:tcPr>
                    <a:solidFill>
                      <a:schemeClr val="bg1">
                        <a:lumMod val="85000"/>
                      </a:schemeClr>
                    </a:solidFill>
                  </a:tcPr>
                </a:tc>
                <a:tc>
                  <a:txBody>
                    <a:bodyPr/>
                    <a:lstStyle/>
                    <a:p>
                      <a:pPr algn="ctr"/>
                      <a:r>
                        <a:rPr kumimoji="1" lang="ja-JP" altLang="en-US">
                          <a:solidFill>
                            <a:schemeClr val="tx1"/>
                          </a:solidFill>
                        </a:rPr>
                        <a:t>業種</a:t>
                      </a:r>
                    </a:p>
                  </a:txBody>
                  <a:tcPr>
                    <a:solidFill>
                      <a:schemeClr val="bg1">
                        <a:lumMod val="85000"/>
                      </a:schemeClr>
                    </a:solidFill>
                  </a:tcPr>
                </a:tc>
                <a:tc>
                  <a:txBody>
                    <a:bodyPr/>
                    <a:lstStyle/>
                    <a:p>
                      <a:pPr algn="ctr"/>
                      <a:r>
                        <a:rPr kumimoji="1" lang="ja-JP" altLang="en-US">
                          <a:solidFill>
                            <a:schemeClr val="tx1"/>
                          </a:solidFill>
                        </a:rPr>
                        <a:t>商材の導入地域</a:t>
                      </a:r>
                    </a:p>
                  </a:txBody>
                  <a:tcPr>
                    <a:solidFill>
                      <a:schemeClr val="bg1">
                        <a:lumMod val="85000"/>
                      </a:schemeClr>
                    </a:solidFill>
                  </a:tcPr>
                </a:tc>
                <a:tc>
                  <a:txBody>
                    <a:bodyPr/>
                    <a:lstStyle/>
                    <a:p>
                      <a:pPr algn="ctr"/>
                      <a:r>
                        <a:rPr kumimoji="1" lang="ja-JP" altLang="en-US">
                          <a:solidFill>
                            <a:schemeClr val="tx1"/>
                          </a:solidFill>
                        </a:rPr>
                        <a:t>商材と想定売上規模</a:t>
                      </a:r>
                    </a:p>
                  </a:txBody>
                  <a:tcPr>
                    <a:solidFill>
                      <a:schemeClr val="bg1">
                        <a:lumMod val="85000"/>
                      </a:schemeClr>
                    </a:solidFill>
                  </a:tcPr>
                </a:tc>
                <a:extLst>
                  <a:ext uri="{0D108BD9-81ED-4DB2-BD59-A6C34878D82A}">
                    <a16:rowId xmlns:a16="http://schemas.microsoft.com/office/drawing/2014/main" val="2753663874"/>
                  </a:ext>
                </a:extLst>
              </a:tr>
              <a:tr h="542319">
                <a:tc>
                  <a:txBody>
                    <a:bodyPr/>
                    <a:lstStyle/>
                    <a:p>
                      <a:r>
                        <a:rPr kumimoji="1" lang="ja-JP" altLang="en-US" sz="1400">
                          <a:solidFill>
                            <a:schemeClr val="accent1"/>
                          </a:solidFill>
                        </a:rPr>
                        <a:t>米国オペレータ</a:t>
                      </a:r>
                      <a:r>
                        <a:rPr kumimoji="1" lang="en-US" altLang="ja-JP" sz="1400">
                          <a:solidFill>
                            <a:schemeClr val="accent1"/>
                          </a:solidFill>
                        </a:rPr>
                        <a:t>A</a:t>
                      </a:r>
                      <a:r>
                        <a:rPr kumimoji="1" lang="ja-JP" altLang="en-US" sz="1400">
                          <a:solidFill>
                            <a:schemeClr val="accent1"/>
                          </a:solidFill>
                        </a:rPr>
                        <a:t>社</a:t>
                      </a:r>
                    </a:p>
                  </a:txBody>
                  <a:tcPr/>
                </a:tc>
                <a:tc>
                  <a:txBody>
                    <a:bodyPr/>
                    <a:lstStyle/>
                    <a:p>
                      <a:r>
                        <a:rPr kumimoji="1" lang="ja-JP" altLang="en-US" sz="1400">
                          <a:solidFill>
                            <a:schemeClr val="accent1"/>
                          </a:solidFill>
                        </a:rPr>
                        <a:t>通信事業者</a:t>
                      </a:r>
                    </a:p>
                  </a:txBody>
                  <a:tcPr/>
                </a:tc>
                <a:tc>
                  <a:txBody>
                    <a:bodyPr/>
                    <a:lstStyle/>
                    <a:p>
                      <a:r>
                        <a:rPr kumimoji="1" lang="ja-JP" altLang="en-US" sz="1400">
                          <a:solidFill>
                            <a:schemeClr val="accent1"/>
                          </a:solidFill>
                        </a:rPr>
                        <a:t>米国内</a:t>
                      </a:r>
                    </a:p>
                  </a:txBody>
                  <a:tcPr/>
                </a:tc>
                <a:tc>
                  <a:txBody>
                    <a:bodyPr/>
                    <a:lstStyle/>
                    <a:p>
                      <a:r>
                        <a:rPr kumimoji="1" lang="en-US" altLang="ja-JP" sz="1400">
                          <a:solidFill>
                            <a:schemeClr val="accent1"/>
                          </a:solidFill>
                        </a:rPr>
                        <a:t>20XX</a:t>
                      </a:r>
                      <a:r>
                        <a:rPr kumimoji="1" lang="ja-JP" altLang="en-US" sz="1400">
                          <a:solidFill>
                            <a:schemeClr val="accent1"/>
                          </a:solidFill>
                        </a:rPr>
                        <a:t>年：</a:t>
                      </a:r>
                      <a:r>
                        <a:rPr kumimoji="1" lang="en-US" altLang="ja-JP" sz="1400">
                          <a:solidFill>
                            <a:schemeClr val="accent1"/>
                          </a:solidFill>
                        </a:rPr>
                        <a:t>5</a:t>
                      </a:r>
                      <a:r>
                        <a:rPr kumimoji="1" lang="ja-JP" altLang="en-US" sz="1400">
                          <a:solidFill>
                            <a:schemeClr val="accent1"/>
                          </a:solidFill>
                        </a:rPr>
                        <a:t>億　（基地局の通信制御ソフト）</a:t>
                      </a:r>
                      <a:endParaRPr kumimoji="1" lang="en-US" altLang="ja-JP" sz="1400">
                        <a:solidFill>
                          <a:schemeClr val="accent1"/>
                        </a:solidFill>
                      </a:endParaRPr>
                    </a:p>
                    <a:p>
                      <a:r>
                        <a:rPr kumimoji="1" lang="en-US" altLang="ja-JP" sz="1400">
                          <a:solidFill>
                            <a:schemeClr val="accent1"/>
                          </a:solidFill>
                        </a:rPr>
                        <a:t> </a:t>
                      </a:r>
                      <a:r>
                        <a:rPr kumimoji="1" lang="ja-JP" altLang="en-US" sz="1400">
                          <a:solidFill>
                            <a:schemeClr val="accent1"/>
                          </a:solidFill>
                        </a:rPr>
                        <a:t>　　　　</a:t>
                      </a:r>
                      <a:r>
                        <a:rPr kumimoji="1" lang="en-US" altLang="ja-JP" sz="1400">
                          <a:solidFill>
                            <a:schemeClr val="accent1"/>
                          </a:solidFill>
                        </a:rPr>
                        <a:t>10</a:t>
                      </a:r>
                      <a:r>
                        <a:rPr kumimoji="1" lang="ja-JP" altLang="en-US" sz="1400">
                          <a:solidFill>
                            <a:schemeClr val="accent1"/>
                          </a:solidFill>
                        </a:rPr>
                        <a:t>億　（ネットワーク監視システム一式）</a:t>
                      </a:r>
                      <a:endParaRPr kumimoji="1" lang="en-US" altLang="ja-JP" sz="1400">
                        <a:solidFill>
                          <a:schemeClr val="accent1"/>
                        </a:solidFill>
                      </a:endParaRPr>
                    </a:p>
                    <a:p>
                      <a:r>
                        <a:rPr kumimoji="1" lang="en-US" altLang="ja-JP" sz="1400">
                          <a:solidFill>
                            <a:schemeClr val="accent1"/>
                          </a:solidFill>
                        </a:rPr>
                        <a:t>20XX</a:t>
                      </a:r>
                      <a:r>
                        <a:rPr kumimoji="1" lang="ja-JP" altLang="en-US" sz="1400">
                          <a:solidFill>
                            <a:schemeClr val="accent1"/>
                          </a:solidFill>
                        </a:rPr>
                        <a:t>年：</a:t>
                      </a:r>
                      <a:endParaRPr kumimoji="1" lang="en-US" altLang="ja-JP" sz="1400">
                        <a:solidFill>
                          <a:schemeClr val="accent1"/>
                        </a:solidFill>
                      </a:endParaRPr>
                    </a:p>
                  </a:txBody>
                  <a:tcPr/>
                </a:tc>
                <a:extLst>
                  <a:ext uri="{0D108BD9-81ED-4DB2-BD59-A6C34878D82A}">
                    <a16:rowId xmlns:a16="http://schemas.microsoft.com/office/drawing/2014/main" val="1762861609"/>
                  </a:ext>
                </a:extLst>
              </a:tr>
              <a:tr h="298203">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extLst>
                  <a:ext uri="{0D108BD9-81ED-4DB2-BD59-A6C34878D82A}">
                    <a16:rowId xmlns:a16="http://schemas.microsoft.com/office/drawing/2014/main" val="878321055"/>
                  </a:ext>
                </a:extLst>
              </a:tr>
              <a:tr h="298203">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extLst>
                  <a:ext uri="{0D108BD9-81ED-4DB2-BD59-A6C34878D82A}">
                    <a16:rowId xmlns:a16="http://schemas.microsoft.com/office/drawing/2014/main" val="1745791592"/>
                  </a:ext>
                </a:extLst>
              </a:tr>
              <a:tr h="298203">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tc>
                  <a:txBody>
                    <a:bodyPr/>
                    <a:lstStyle/>
                    <a:p>
                      <a:endParaRPr kumimoji="1" lang="ja-JP" altLang="en-US" dirty="0">
                        <a:solidFill>
                          <a:schemeClr val="accent1"/>
                        </a:solidFill>
                      </a:endParaRPr>
                    </a:p>
                  </a:txBody>
                  <a:tcPr/>
                </a:tc>
                <a:extLst>
                  <a:ext uri="{0D108BD9-81ED-4DB2-BD59-A6C34878D82A}">
                    <a16:rowId xmlns:a16="http://schemas.microsoft.com/office/drawing/2014/main" val="1183581339"/>
                  </a:ext>
                </a:extLst>
              </a:tr>
            </a:tbl>
          </a:graphicData>
        </a:graphic>
      </p:graphicFrame>
    </p:spTree>
    <p:extLst>
      <p:ext uri="{BB962C8B-B14F-4D97-AF65-F5344CB8AC3E}">
        <p14:creationId xmlns:p14="http://schemas.microsoft.com/office/powerpoint/2010/main" val="1393684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9354C29-E26D-9734-685D-3C7A6D9AE6A8}"/>
              </a:ext>
            </a:extLst>
          </p:cNvPr>
          <p:cNvSpPr txBox="1"/>
          <p:nvPr/>
        </p:nvSpPr>
        <p:spPr>
          <a:xfrm>
            <a:off x="208061" y="281765"/>
            <a:ext cx="11166395" cy="1000274"/>
          </a:xfrm>
          <a:prstGeom prst="rect">
            <a:avLst/>
          </a:prstGeom>
          <a:noFill/>
        </p:spPr>
        <p:txBody>
          <a:bodyPr wrap="square" rtlCol="0">
            <a:spAutoFit/>
          </a:bodyPr>
          <a:lstStyle/>
          <a:p>
            <a:pPr marL="1258888"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エ　顧客価値、</a:t>
            </a:r>
            <a:r>
              <a:rPr lang="ja-JP" altLang="en-US" b="1" dirty="0"/>
              <a:t>展開可能性、収益性</a:t>
            </a:r>
          </a:p>
          <a:p>
            <a:pPr marL="939800" indent="-222250">
              <a:spcBef>
                <a:spcPts val="600"/>
              </a:spcBef>
            </a:pPr>
            <a:r>
              <a:rPr lang="ja-JP" altLang="en-US" dirty="0">
                <a:solidFill>
                  <a:schemeClr val="accent1"/>
                </a:solidFill>
              </a:rPr>
              <a:t>＜提案する取組がどのような顧客価値を提供するか、どのように市場展開する可能性があるか、どの程度収益性が見込まれるものかを記載する。＞</a:t>
            </a:r>
          </a:p>
        </p:txBody>
      </p:sp>
      <p:sp>
        <p:nvSpPr>
          <p:cNvPr id="3" name="四角形吹き出し 18">
            <a:extLst>
              <a:ext uri="{FF2B5EF4-FFF2-40B4-BE49-F238E27FC236}">
                <a16:creationId xmlns:a16="http://schemas.microsoft.com/office/drawing/2014/main" id="{D765797D-30B5-50F6-1CC8-90415E3D73FC}"/>
              </a:ext>
            </a:extLst>
          </p:cNvPr>
          <p:cNvSpPr/>
          <p:nvPr/>
        </p:nvSpPr>
        <p:spPr>
          <a:xfrm>
            <a:off x="5307369" y="1395044"/>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4" name="正方形/長方形 3">
            <a:extLst>
              <a:ext uri="{FF2B5EF4-FFF2-40B4-BE49-F238E27FC236}">
                <a16:creationId xmlns:a16="http://schemas.microsoft.com/office/drawing/2014/main" id="{A61DB8F7-3DFE-521C-4822-D0922FFC4BEB}"/>
              </a:ext>
            </a:extLst>
          </p:cNvPr>
          <p:cNvSpPr/>
          <p:nvPr/>
        </p:nvSpPr>
        <p:spPr>
          <a:xfrm>
            <a:off x="818972" y="630201"/>
            <a:ext cx="10554056" cy="2141430"/>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B4B8841D-9C31-CBDE-D644-EC9FB8A98DEF}"/>
              </a:ext>
            </a:extLst>
          </p:cNvPr>
          <p:cNvSpPr txBox="1"/>
          <p:nvPr/>
        </p:nvSpPr>
        <p:spPr>
          <a:xfrm>
            <a:off x="206351" y="3989029"/>
            <a:ext cx="11166395" cy="1000274"/>
          </a:xfrm>
          <a:prstGeom prst="rect">
            <a:avLst/>
          </a:prstGeom>
          <a:noFill/>
        </p:spPr>
        <p:txBody>
          <a:bodyPr wrap="square" rtlCol="0">
            <a:spAutoFit/>
          </a:bodyPr>
          <a:lstStyle/>
          <a:p>
            <a:pPr marL="1258888"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オ　想定されるリスク</a:t>
            </a:r>
            <a:endParaRPr lang="ja-JP" altLang="en-US" b="1" dirty="0"/>
          </a:p>
          <a:p>
            <a:pPr marL="939800" indent="-222250">
              <a:spcBef>
                <a:spcPts val="600"/>
              </a:spcBef>
            </a:pPr>
            <a:r>
              <a:rPr lang="ja-JP" altLang="en-US" dirty="0">
                <a:solidFill>
                  <a:schemeClr val="accent1"/>
                </a:solidFill>
              </a:rPr>
              <a:t>＜</a:t>
            </a:r>
            <a:r>
              <a:rPr lang="ja-JP" altLang="en-US" dirty="0">
                <a:solidFill>
                  <a:srgbClr val="4472C4"/>
                </a:solidFill>
              </a:rPr>
              <a:t>市場展開に当たり想定され得るリスク（顧客に係るリスク、調達・製造過程に係るリスクなど）について</a:t>
            </a:r>
            <a:r>
              <a:rPr lang="ja-JP" altLang="en-US" dirty="0">
                <a:solidFill>
                  <a:schemeClr val="accent1"/>
                </a:solidFill>
              </a:rPr>
              <a:t>、その影響や対応方針等を</a:t>
            </a:r>
            <a:r>
              <a:rPr lang="ja-JP" altLang="en-US">
                <a:solidFill>
                  <a:schemeClr val="accent1"/>
                </a:solidFill>
              </a:rPr>
              <a:t>記載する。＞</a:t>
            </a:r>
            <a:endParaRPr lang="ja-JP" altLang="en-US" dirty="0">
              <a:solidFill>
                <a:schemeClr val="accent1"/>
              </a:solidFill>
            </a:endParaRPr>
          </a:p>
        </p:txBody>
      </p:sp>
      <p:sp>
        <p:nvSpPr>
          <p:cNvPr id="7" name="正方形/長方形 6">
            <a:extLst>
              <a:ext uri="{FF2B5EF4-FFF2-40B4-BE49-F238E27FC236}">
                <a16:creationId xmlns:a16="http://schemas.microsoft.com/office/drawing/2014/main" id="{DB6D27A4-5196-A55B-C208-BCC283565347}"/>
              </a:ext>
            </a:extLst>
          </p:cNvPr>
          <p:cNvSpPr/>
          <p:nvPr/>
        </p:nvSpPr>
        <p:spPr>
          <a:xfrm>
            <a:off x="817262" y="4337465"/>
            <a:ext cx="10554056" cy="2141430"/>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030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B08C1D2-597A-9A9B-3DEE-205A5F62E95A}"/>
              </a:ext>
            </a:extLst>
          </p:cNvPr>
          <p:cNvSpPr txBox="1"/>
          <p:nvPr/>
        </p:nvSpPr>
        <p:spPr>
          <a:xfrm>
            <a:off x="413157" y="880168"/>
            <a:ext cx="8038633" cy="369332"/>
          </a:xfrm>
          <a:prstGeom prst="rect">
            <a:avLst/>
          </a:prstGeom>
          <a:noFill/>
        </p:spPr>
        <p:txBody>
          <a:bodyPr wrap="square" rtlCol="0">
            <a:spAutoFit/>
          </a:bodyPr>
          <a:lstStyle/>
          <a:p>
            <a:pPr marL="717550">
              <a:spcBef>
                <a:spcPts val="600"/>
              </a:spcBef>
            </a:pPr>
            <a:r>
              <a:rPr lang="ja-JP" altLang="en-US" dirty="0">
                <a:solidFill>
                  <a:schemeClr val="accent1"/>
                </a:solidFill>
              </a:rPr>
              <a:t>＜３章の概要について記載する＞</a:t>
            </a:r>
          </a:p>
        </p:txBody>
      </p:sp>
      <p:sp>
        <p:nvSpPr>
          <p:cNvPr id="3" name="四角形吹き出し 18">
            <a:extLst>
              <a:ext uri="{FF2B5EF4-FFF2-40B4-BE49-F238E27FC236}">
                <a16:creationId xmlns:a16="http://schemas.microsoft.com/office/drawing/2014/main" id="{2E4DEAE7-F0C1-354C-AD58-E7E9F6006604}"/>
              </a:ext>
            </a:extLst>
          </p:cNvPr>
          <p:cNvSpPr/>
          <p:nvPr/>
        </p:nvSpPr>
        <p:spPr>
          <a:xfrm>
            <a:off x="5519583" y="2202683"/>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4" name="正方形/長方形 3">
            <a:extLst>
              <a:ext uri="{FF2B5EF4-FFF2-40B4-BE49-F238E27FC236}">
                <a16:creationId xmlns:a16="http://schemas.microsoft.com/office/drawing/2014/main" id="{8F76E840-F1A7-1205-837A-561665A968B1}"/>
              </a:ext>
            </a:extLst>
          </p:cNvPr>
          <p:cNvSpPr/>
          <p:nvPr/>
        </p:nvSpPr>
        <p:spPr>
          <a:xfrm>
            <a:off x="1031186" y="826096"/>
            <a:ext cx="10554056" cy="5886554"/>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四角形吹き出し 18">
            <a:extLst>
              <a:ext uri="{FF2B5EF4-FFF2-40B4-BE49-F238E27FC236}">
                <a16:creationId xmlns:a16="http://schemas.microsoft.com/office/drawing/2014/main" id="{79CC5279-53F7-1EF1-0BB6-F0B2632A7591}"/>
              </a:ext>
            </a:extLst>
          </p:cNvPr>
          <p:cNvSpPr/>
          <p:nvPr/>
        </p:nvSpPr>
        <p:spPr>
          <a:xfrm>
            <a:off x="4190590" y="301057"/>
            <a:ext cx="3643986" cy="369332"/>
          </a:xfrm>
          <a:prstGeom prst="wedgeRectCallout">
            <a:avLst>
              <a:gd name="adj1" fmla="val -60525"/>
              <a:gd name="adj2" fmla="val -16177"/>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schemeClr val="bg1"/>
                </a:solidFill>
                <a:effectLst/>
                <a:uLnTx/>
                <a:uFillTx/>
                <a:latin typeface="+mn-ea"/>
                <a:cs typeface="+mn-cs"/>
              </a:rPr>
              <a:t>ここで用いる「事業」、「商材」、「システム」の概念については末尾参考を参照すること。</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7" name="タイトル 6">
            <a:extLst>
              <a:ext uri="{FF2B5EF4-FFF2-40B4-BE49-F238E27FC236}">
                <a16:creationId xmlns:a16="http://schemas.microsoft.com/office/drawing/2014/main" id="{2E734736-C2DD-9976-A779-A33D403505C1}"/>
              </a:ext>
            </a:extLst>
          </p:cNvPr>
          <p:cNvSpPr>
            <a:spLocks noGrp="1"/>
          </p:cNvSpPr>
          <p:nvPr>
            <p:ph type="title" idx="4294967295"/>
          </p:nvPr>
        </p:nvSpPr>
        <p:spPr>
          <a:xfrm>
            <a:off x="413157" y="145351"/>
            <a:ext cx="10515600" cy="597714"/>
          </a:xfrm>
        </p:spPr>
        <p:txBody>
          <a:bodyPr>
            <a:noAutofit/>
          </a:bodyPr>
          <a:lstStyle/>
          <a:p>
            <a:r>
              <a:rPr kumimoji="1" lang="ja-JP" altLang="en-US" sz="1800" b="1" dirty="0">
                <a:latin typeface="游ゴシック" panose="020B0400000000000000" pitchFamily="50" charset="-128"/>
                <a:ea typeface="游ゴシック" panose="020B0400000000000000" pitchFamily="50" charset="-128"/>
              </a:rPr>
              <a:t>３　事業内容、競争優位性</a:t>
            </a:r>
            <a:br>
              <a:rPr kumimoji="1" lang="en-US" altLang="ja-JP" sz="1800" b="1" dirty="0">
                <a:latin typeface="游ゴシック" panose="020B0400000000000000" pitchFamily="50" charset="-128"/>
                <a:ea typeface="游ゴシック" panose="020B0400000000000000" pitchFamily="50" charset="-128"/>
              </a:rPr>
            </a:br>
            <a:r>
              <a:rPr kumimoji="1" lang="ja-JP" altLang="en-US" sz="1800" b="1" dirty="0">
                <a:latin typeface="游ゴシック" panose="020B0400000000000000" pitchFamily="50" charset="-128"/>
                <a:ea typeface="游ゴシック" panose="020B0400000000000000" pitchFamily="50" charset="-128"/>
              </a:rPr>
              <a:t>　</a:t>
            </a:r>
            <a:r>
              <a:rPr lang="ja-JP" altLang="en-US" sz="1800" b="1" dirty="0">
                <a:solidFill>
                  <a:prstClr val="black"/>
                </a:solidFill>
                <a:latin typeface="游ゴシック" panose="020F0502020204030204"/>
                <a:ea typeface="游ゴシック" panose="020B0400000000000000" pitchFamily="50" charset="-128"/>
              </a:rPr>
              <a:t>３</a:t>
            </a:r>
            <a:r>
              <a:rPr lang="en-US" altLang="ja-JP" sz="1800" b="1" dirty="0">
                <a:solidFill>
                  <a:prstClr val="black"/>
                </a:solidFill>
                <a:latin typeface="游ゴシック" panose="020F0502020204030204"/>
                <a:ea typeface="游ゴシック" panose="020B0400000000000000" pitchFamily="50" charset="-128"/>
              </a:rPr>
              <a:t>-</a:t>
            </a:r>
            <a:r>
              <a:rPr lang="ja-JP" altLang="en-US" sz="1800" b="1" dirty="0">
                <a:solidFill>
                  <a:prstClr val="black"/>
                </a:solidFill>
                <a:latin typeface="游ゴシック" panose="020F0502020204030204"/>
                <a:ea typeface="游ゴシック" panose="020B0400000000000000" pitchFamily="50" charset="-128"/>
              </a:rPr>
              <a:t>１　概要</a:t>
            </a:r>
            <a:endParaRPr kumimoji="1" lang="ja-JP" altLang="en-US" sz="1800" b="1"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93971024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d397f78-0df8-4b09-af30-c349055ccc08" xsi:nil="true"/>
    <lcf76f155ced4ddcb4097134ff3c332f xmlns="cc79bff4-51b9-461b-94e9-10667747e835">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3E1E6D1E2B78AF4BBE71706C8EC13460" ma:contentTypeVersion="12" ma:contentTypeDescription="新しいドキュメントを作成します。" ma:contentTypeScope="" ma:versionID="574e7aa1bbde6b33b4fe56a15a64fca7">
  <xsd:schema xmlns:xsd="http://www.w3.org/2001/XMLSchema" xmlns:xs="http://www.w3.org/2001/XMLSchema" xmlns:p="http://schemas.microsoft.com/office/2006/metadata/properties" xmlns:ns2="cc79bff4-51b9-461b-94e9-10667747e835" xmlns:ns3="1d397f78-0df8-4b09-af30-c349055ccc08" targetNamespace="http://schemas.microsoft.com/office/2006/metadata/properties" ma:root="true" ma:fieldsID="9eed2c6db7bae83e873de4c48a40a8a1" ns2:_="" ns3:_="">
    <xsd:import namespace="cc79bff4-51b9-461b-94e9-10667747e835"/>
    <xsd:import namespace="1d397f78-0df8-4b09-af30-c349055ccc0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79bff4-51b9-461b-94e9-10667747e83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d397f78-0df8-4b09-af30-c349055ccc08"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a1c6910-4142-4722-9493-dfac4b995c63}" ma:internalName="TaxCatchAll" ma:showField="CatchAllData" ma:web="1d397f78-0df8-4b09-af30-c349055ccc0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FC65B44-4365-4548-A55D-526B704169C4}">
  <ds:schemaRefs>
    <ds:schemaRef ds:uri="http://schemas.microsoft.com/office/2006/documentManagement/types"/>
    <ds:schemaRef ds:uri="cc79bff4-51b9-461b-94e9-10667747e835"/>
    <ds:schemaRef ds:uri="http://schemas.openxmlformats.org/package/2006/metadata/core-properties"/>
    <ds:schemaRef ds:uri="http://www.w3.org/XML/1998/namespace"/>
    <ds:schemaRef ds:uri="http://purl.org/dc/dcmitype/"/>
    <ds:schemaRef ds:uri="http://purl.org/dc/terms/"/>
    <ds:schemaRef ds:uri="http://schemas.microsoft.com/office/2006/metadata/properties"/>
    <ds:schemaRef ds:uri="http://schemas.microsoft.com/office/infopath/2007/PartnerControls"/>
    <ds:schemaRef ds:uri="1d397f78-0df8-4b09-af30-c349055ccc08"/>
    <ds:schemaRef ds:uri="http://purl.org/dc/elements/1.1/"/>
  </ds:schemaRefs>
</ds:datastoreItem>
</file>

<file path=customXml/itemProps2.xml><?xml version="1.0" encoding="utf-8"?>
<ds:datastoreItem xmlns:ds="http://schemas.openxmlformats.org/officeDocument/2006/customXml" ds:itemID="{7E378D18-9E84-4387-BF04-6723FBFEA6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79bff4-51b9-461b-94e9-10667747e835"/>
    <ds:schemaRef ds:uri="1d397f78-0df8-4b09-af30-c349055ccc0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387E4C7-71DC-4B85-9B09-780D29F57B8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6878</Words>
  <Application>Microsoft Office PowerPoint</Application>
  <PresentationFormat>ワイド画面</PresentationFormat>
  <Paragraphs>828</Paragraphs>
  <Slides>32</Slides>
  <Notes>3</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32</vt:i4>
      </vt:variant>
    </vt:vector>
  </HeadingPairs>
  <TitlesOfParts>
    <vt:vector size="42" baseType="lpstr">
      <vt:lpstr>Meiryo UI</vt:lpstr>
      <vt:lpstr>メイリオ</vt:lpstr>
      <vt:lpstr>游ゴシック</vt:lpstr>
      <vt:lpstr>游ゴシック Light</vt:lpstr>
      <vt:lpstr>游明朝</vt:lpstr>
      <vt:lpstr>Arial</vt:lpstr>
      <vt:lpstr>Trebuchet MS</vt:lpstr>
      <vt:lpstr>Wingdings</vt:lpstr>
      <vt:lpstr>Office テーマ</vt:lpstr>
      <vt:lpstr>1_Office テーマ</vt:lpstr>
      <vt:lpstr>（研究開発プロジェクト名）</vt:lpstr>
      <vt:lpstr>PowerPoint プレゼンテーション</vt:lpstr>
      <vt:lpstr>１　概要</vt:lpstr>
      <vt:lpstr>２　市場機会の認識</vt:lpstr>
      <vt:lpstr>PowerPoint プレゼンテーション</vt:lpstr>
      <vt:lpstr>PowerPoint プレゼンテーション</vt:lpstr>
      <vt:lpstr>PowerPoint プレゼンテーション</vt:lpstr>
      <vt:lpstr>PowerPoint プレゼンテーション</vt:lpstr>
      <vt:lpstr>３　事業内容、競争優位性 　３-１　概要</vt:lpstr>
      <vt:lpstr>３-２　野心的な目標</vt:lpstr>
      <vt:lpstr>３-３　既存製品や競合他社等と比較した競争力・優位性</vt:lpstr>
      <vt:lpstr>３-４　市場獲得に向けたビジネスモデル</vt:lpstr>
      <vt:lpstr>３-５　助成による具体的な効果</vt:lpstr>
      <vt:lpstr>３-６　知財・標準化戦略</vt:lpstr>
      <vt:lpstr>３-６　知財・標準化戦略（続き）</vt:lpstr>
      <vt:lpstr>４　経営コミットメント・推進体制 　４-１経営コミットメント</vt:lpstr>
      <vt:lpstr>４-２　組織内外の推進体制</vt:lpstr>
      <vt:lpstr>PowerPoint プレゼンテーション</vt:lpstr>
      <vt:lpstr>４-３　事業計画の実施責任者</vt:lpstr>
      <vt:lpstr>５　事業計画</vt:lpstr>
      <vt:lpstr>６　研究開発計画 　６-１　当該事業の全体における研究開発対象の概要、目的、背景</vt:lpstr>
      <vt:lpstr>６-２　研究開発プロジェクトの実施体制等</vt:lpstr>
      <vt:lpstr>PowerPoint プレゼンテーション</vt:lpstr>
      <vt:lpstr>６-４　研究開発プロジェクトにおける研究開発項目</vt:lpstr>
      <vt:lpstr>PowerPoint プレゼンテーション</vt:lpstr>
      <vt:lpstr>PowerPoint プレゼンテーション</vt:lpstr>
      <vt:lpstr>６-５　研究開発プロジェクトの実施計画</vt:lpstr>
      <vt:lpstr>７　政府の取組との関連性</vt:lpstr>
      <vt:lpstr>8　その他</vt:lpstr>
      <vt:lpstr>（参考）事業、システム、商材の概念（例）</vt:lpstr>
      <vt:lpstr>PowerPoint プレゼンテーション</vt:lpstr>
      <vt:lpstr>【参考】公募時に記載を求める技術区分について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2023-04-26T23:45:04Z</dcterms:created>
  <dcterms:modified xsi:type="dcterms:W3CDTF">2026-04-22T06:26:10Z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0x0101003E1E6D1E2B78AF4BBE71706C8EC13460</vt:lpwstr>
  </property>
  <property fmtid="{D5CDD505-2E9C-101B-9397-08002B2CF9AE}" pid="3" name="MediaServiceImageTags">
    <vt:lpwstr/>
  </property>
</Properties>
</file>