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bookmarkIdSeed="2">
  <p:sldMasterIdLst>
    <p:sldMasterId id="2147483648" r:id="rId1"/>
    <p:sldMasterId id="2147483657" r:id="rId2"/>
  </p:sldMasterIdLst>
  <p:notesMasterIdLst>
    <p:notesMasterId r:id="rId38"/>
  </p:notesMasterIdLst>
  <p:handoutMasterIdLst>
    <p:handoutMasterId r:id="rId39"/>
  </p:handoutMasterIdLst>
  <p:sldIdLst>
    <p:sldId id="286" r:id="rId3"/>
    <p:sldId id="257" r:id="rId4"/>
    <p:sldId id="260" r:id="rId5"/>
    <p:sldId id="261" r:id="rId6"/>
    <p:sldId id="277" r:id="rId7"/>
    <p:sldId id="273" r:id="rId8"/>
    <p:sldId id="262" r:id="rId9"/>
    <p:sldId id="285" r:id="rId10"/>
    <p:sldId id="263" r:id="rId11"/>
    <p:sldId id="278" r:id="rId12"/>
    <p:sldId id="264" r:id="rId13"/>
    <p:sldId id="268" r:id="rId14"/>
    <p:sldId id="279" r:id="rId15"/>
    <p:sldId id="290" r:id="rId16"/>
    <p:sldId id="291" r:id="rId17"/>
    <p:sldId id="266" r:id="rId18"/>
    <p:sldId id="267" r:id="rId19"/>
    <p:sldId id="284" r:id="rId20"/>
    <p:sldId id="289" r:id="rId21"/>
    <p:sldId id="274" r:id="rId22"/>
    <p:sldId id="269" r:id="rId23"/>
    <p:sldId id="270" r:id="rId24"/>
    <p:sldId id="295" r:id="rId25"/>
    <p:sldId id="271" r:id="rId26"/>
    <p:sldId id="296" r:id="rId27"/>
    <p:sldId id="272" r:id="rId28"/>
    <p:sldId id="275" r:id="rId29"/>
    <p:sldId id="287" r:id="rId30"/>
    <p:sldId id="288" r:id="rId31"/>
    <p:sldId id="276" r:id="rId32"/>
    <p:sldId id="297" r:id="rId33"/>
    <p:sldId id="294" r:id="rId34"/>
    <p:sldId id="281" r:id="rId35"/>
    <p:sldId id="282" r:id="rId36"/>
    <p:sldId id="293"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934" autoAdjust="0"/>
    <p:restoredTop sz="96353" autoAdjust="0"/>
  </p:normalViewPr>
  <p:slideViewPr>
    <p:cSldViewPr snapToGrid="0">
      <p:cViewPr varScale="1">
        <p:scale>
          <a:sx n="102" d="100"/>
          <a:sy n="102" d="100"/>
        </p:scale>
        <p:origin x="126" y="28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2023/12/6</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D32CC-EC77-40E4-B1D7-19B6DC61F956}"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82578-5456-46EF-9345-BF5CC6E77A9B}" type="slidenum">
              <a:rPr kumimoji="1" lang="ja-JP" altLang="en-US" smtClean="0"/>
              <a:t>‹#›</a:t>
            </a:fld>
            <a:endParaRPr kumimoji="1" lang="ja-JP" altLang="en-US"/>
          </a:p>
        </p:txBody>
      </p:sp>
    </p:spTree>
    <p:extLst>
      <p:ext uri="{BB962C8B-B14F-4D97-AF65-F5344CB8AC3E}">
        <p14:creationId xmlns:p14="http://schemas.microsoft.com/office/powerpoint/2010/main" val="1736075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E182578-5456-46EF-9345-BF5CC6E77A9B}" type="slidenum">
              <a:rPr kumimoji="1" lang="ja-JP" altLang="en-US" smtClean="0"/>
              <a:t>19</a:t>
            </a:fld>
            <a:endParaRPr kumimoji="1" lang="ja-JP" altLang="en-US"/>
          </a:p>
        </p:txBody>
      </p:sp>
    </p:spTree>
    <p:extLst>
      <p:ext uri="{BB962C8B-B14F-4D97-AF65-F5344CB8AC3E}">
        <p14:creationId xmlns:p14="http://schemas.microsoft.com/office/powerpoint/2010/main" val="219875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59E0FA-D6BC-44C4-9D1C-0B9314A46CBE}" type="slidenum">
              <a:rPr kumimoji="1" lang="ja-JP" altLang="en-US" smtClean="0"/>
              <a:t>34</a:t>
            </a:fld>
            <a:endParaRPr kumimoji="1" lang="ja-JP" altLang="en-US"/>
          </a:p>
        </p:txBody>
      </p:sp>
    </p:spTree>
    <p:extLst>
      <p:ext uri="{BB962C8B-B14F-4D97-AF65-F5344CB8AC3E}">
        <p14:creationId xmlns:p14="http://schemas.microsoft.com/office/powerpoint/2010/main" val="351135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02364" y="6575047"/>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396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222648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4197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6382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123947215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2.xls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848522"/>
            <a:ext cx="9144000" cy="475012"/>
          </a:xfrm>
        </p:spPr>
        <p:txBody>
          <a:bodyPr>
            <a:normAutofit/>
          </a:bodyPr>
          <a:lstStyle/>
          <a:p>
            <a:pPr algn="l"/>
            <a:r>
              <a:rPr lang="ja-JP" altLang="en-US" dirty="0">
                <a:solidFill>
                  <a:schemeClr val="tx1"/>
                </a:solidFill>
              </a:rPr>
              <a:t>提供者名：</a:t>
            </a:r>
            <a:r>
              <a:rPr lang="en-US" altLang="ja-JP" dirty="0">
                <a:solidFill>
                  <a:schemeClr val="accent1"/>
                </a:solidFill>
              </a:rPr>
              <a:t>A</a:t>
            </a:r>
            <a:r>
              <a:rPr lang="ja-JP" altLang="en-US" dirty="0">
                <a:solidFill>
                  <a:schemeClr val="accent1"/>
                </a:solidFill>
              </a:rPr>
              <a:t>社（代表提案者）、</a:t>
            </a:r>
            <a:r>
              <a:rPr lang="en-US" altLang="ja-JP" dirty="0">
                <a:solidFill>
                  <a:schemeClr val="accent1"/>
                </a:solidFill>
              </a:rPr>
              <a:t>B</a:t>
            </a:r>
            <a:r>
              <a:rPr lang="ja-JP" altLang="en-US" dirty="0">
                <a:solidFill>
                  <a:schemeClr val="accent1"/>
                </a:solidFill>
              </a:rPr>
              <a:t>社（共同提案者）</a:t>
            </a:r>
            <a:r>
              <a:rPr lang="en-US" altLang="ja-JP" dirty="0">
                <a:solidFill>
                  <a:schemeClr val="accent1"/>
                </a:solidFill>
              </a:rPr>
              <a:t>…</a:t>
            </a:r>
            <a:endParaRPr kumimoji="1" lang="ja-JP" altLang="en-US" dirty="0">
              <a:solidFill>
                <a:schemeClr val="accent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1" y="2579925"/>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solidFill>
                  <a:schemeClr val="accent1"/>
                </a:solidFill>
                <a:latin typeface="+mn-ea"/>
                <a:ea typeface="+mn-ea"/>
              </a:rPr>
              <a:t>＜記載に当たっての注意事項＞</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accent1"/>
                </a:solidFill>
                <a:latin typeface="+mn-ea"/>
                <a:ea typeface="+mn-ea"/>
              </a:rPr>
              <a:t>ワードの</a:t>
            </a:r>
            <a:r>
              <a:rPr lang="ja-JP" altLang="en-US" sz="1100" b="1" dirty="0">
                <a:solidFill>
                  <a:schemeClr val="accent1"/>
                </a:solidFill>
                <a:latin typeface="+mn-ea"/>
                <a:ea typeface="+mn-ea"/>
              </a:rPr>
              <a:t>提案書本体の内容を説明する資料として作成する</a:t>
            </a:r>
            <a:r>
              <a:rPr lang="ja-JP" altLang="en-US" sz="1100" dirty="0">
                <a:solidFill>
                  <a:schemeClr val="accent1"/>
                </a:solidFill>
                <a:latin typeface="+mn-ea"/>
                <a:ea typeface="+mn-ea"/>
              </a:rPr>
              <a:t>こと。</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本様式の各項目に係る情報は記載例を参考に記載すること。記載内容に基づき採択評価が実施されるため、伝えるべき内容は必ず記載すること。</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記載にあたっては、「情報通信審議会 革新的情報通信技術</a:t>
            </a:r>
            <a:r>
              <a:rPr kumimoji="1" lang="en-US" altLang="ja-JP" sz="1100" dirty="0">
                <a:solidFill>
                  <a:schemeClr val="accent1"/>
                </a:solidFill>
                <a:latin typeface="+mn-ea"/>
                <a:ea typeface="+mn-ea"/>
              </a:rPr>
              <a:t>WG</a:t>
            </a:r>
            <a:r>
              <a:rPr kumimoji="1" lang="ja-JP" altLang="en-US" sz="1100" dirty="0">
                <a:solidFill>
                  <a:schemeClr val="accent1"/>
                </a:solidFill>
                <a:latin typeface="+mn-ea"/>
                <a:ea typeface="+mn-ea"/>
              </a:rPr>
              <a:t>とりまとめ」（</a:t>
            </a:r>
            <a:r>
              <a:rPr kumimoji="1" lang="en-US" altLang="ja-JP" sz="1100" dirty="0">
                <a:solidFill>
                  <a:schemeClr val="accent1"/>
                </a:solidFill>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solidFill>
                  <a:schemeClr val="accent1"/>
                </a:solidFill>
                <a:latin typeface="+mn-ea"/>
                <a:ea typeface="+mn-ea"/>
              </a:rPr>
              <a:t>）における「事業面からの評価項目」について十分検討いただき、</a:t>
            </a:r>
            <a:r>
              <a:rPr kumimoji="1" lang="ja-JP" altLang="en-US" sz="1100" b="1" dirty="0">
                <a:solidFill>
                  <a:schemeClr val="accent1"/>
                </a:solidFill>
                <a:latin typeface="+mn-ea"/>
                <a:ea typeface="+mn-ea"/>
              </a:rPr>
              <a:t>特に以下の内容を必ず記載する</a:t>
            </a:r>
            <a:r>
              <a:rPr kumimoji="1" lang="ja-JP" altLang="en-US" sz="1100" dirty="0">
                <a:solidFill>
                  <a:schemeClr val="accent1"/>
                </a:solidFill>
                <a:latin typeface="+mn-ea"/>
                <a:ea typeface="+mn-ea"/>
              </a:rPr>
              <a:t>こと。</a:t>
            </a:r>
          </a:p>
          <a:p>
            <a:pPr marL="590550" indent="-228600">
              <a:lnSpc>
                <a:spcPct val="100000"/>
              </a:lnSpc>
              <a:spcBef>
                <a:spcPts val="600"/>
              </a:spcBef>
              <a:buFont typeface="+mj-ea"/>
              <a:buAutoNum type="circleNumDbPlain"/>
            </a:pPr>
            <a:r>
              <a:rPr kumimoji="1" lang="ja-JP" altLang="en-US" sz="1100" dirty="0">
                <a:solidFill>
                  <a:schemeClr val="accent1"/>
                </a:solidFill>
                <a:latin typeface="+mn-ea"/>
                <a:ea typeface="+mn-ea"/>
              </a:rPr>
              <a:t>市場機会の認識　「</a:t>
            </a:r>
            <a:r>
              <a:rPr kumimoji="1" lang="en-US" altLang="ja-JP" sz="1100" dirty="0">
                <a:solidFill>
                  <a:schemeClr val="accent1"/>
                </a:solidFill>
                <a:latin typeface="+mn-ea"/>
                <a:ea typeface="+mn-ea"/>
              </a:rPr>
              <a:t>Where</a:t>
            </a:r>
            <a:r>
              <a:rPr kumimoji="1" lang="ja-JP" altLang="en-US" sz="1100" dirty="0">
                <a:solidFill>
                  <a:schemeClr val="accent1"/>
                </a:solidFill>
                <a:latin typeface="+mn-ea"/>
                <a:ea typeface="+mn-ea"/>
              </a:rPr>
              <a:t>」（どこで（＝誰に対して））「</a:t>
            </a:r>
            <a:r>
              <a:rPr kumimoji="1" lang="en-US" altLang="ja-JP" sz="1100" dirty="0">
                <a:solidFill>
                  <a:schemeClr val="accent1"/>
                </a:solidFill>
                <a:latin typeface="+mn-ea"/>
                <a:ea typeface="+mn-ea"/>
              </a:rPr>
              <a:t>When</a:t>
            </a:r>
            <a:r>
              <a:rPr kumimoji="1" lang="ja-JP" altLang="en-US" sz="1100" dirty="0">
                <a:solidFill>
                  <a:schemeClr val="accent1"/>
                </a:solidFill>
                <a:latin typeface="+mn-ea"/>
                <a:ea typeface="+mn-ea"/>
              </a:rPr>
              <a:t>」（いつ（頃））</a:t>
            </a:r>
          </a:p>
          <a:p>
            <a:pPr marL="590550" indent="-228600">
              <a:lnSpc>
                <a:spcPct val="100000"/>
              </a:lnSpc>
              <a:spcBef>
                <a:spcPts val="600"/>
              </a:spcBef>
              <a:buFont typeface="+mj-ea"/>
              <a:buAutoNum type="circleNumDbPlain"/>
            </a:pPr>
            <a:r>
              <a:rPr kumimoji="1" lang="ja-JP" altLang="en-US" sz="1100" dirty="0">
                <a:solidFill>
                  <a:schemeClr val="accent1"/>
                </a:solidFill>
                <a:latin typeface="+mn-ea"/>
                <a:ea typeface="+mn-ea"/>
              </a:rPr>
              <a:t>事業内容、競争優位性　「</a:t>
            </a:r>
            <a:r>
              <a:rPr kumimoji="1" lang="en-US" altLang="ja-JP" sz="1100" dirty="0">
                <a:solidFill>
                  <a:schemeClr val="accent1"/>
                </a:solidFill>
                <a:latin typeface="+mn-ea"/>
                <a:ea typeface="+mn-ea"/>
              </a:rPr>
              <a:t>What</a:t>
            </a:r>
            <a:r>
              <a:rPr kumimoji="1" lang="ja-JP" altLang="en-US" sz="1100" dirty="0">
                <a:solidFill>
                  <a:schemeClr val="accent1"/>
                </a:solidFill>
                <a:latin typeface="+mn-ea"/>
                <a:ea typeface="+mn-ea"/>
              </a:rPr>
              <a:t>」（何を）、「</a:t>
            </a:r>
            <a:r>
              <a:rPr kumimoji="1" lang="en-US" altLang="ja-JP" sz="1100" dirty="0">
                <a:solidFill>
                  <a:schemeClr val="accent1"/>
                </a:solidFill>
                <a:latin typeface="+mn-ea"/>
                <a:ea typeface="+mn-ea"/>
              </a:rPr>
              <a:t>Why</a:t>
            </a:r>
            <a:r>
              <a:rPr kumimoji="1" lang="ja-JP" altLang="en-US" sz="1100" dirty="0">
                <a:solidFill>
                  <a:schemeClr val="accent1"/>
                </a:solidFill>
                <a:latin typeface="+mn-ea"/>
                <a:ea typeface="+mn-ea"/>
              </a:rPr>
              <a:t>」（なぜ）</a:t>
            </a:r>
          </a:p>
          <a:p>
            <a:pPr marL="590550" indent="-228600">
              <a:lnSpc>
                <a:spcPct val="100000"/>
              </a:lnSpc>
              <a:spcBef>
                <a:spcPts val="600"/>
              </a:spcBef>
              <a:buFont typeface="+mj-ea"/>
              <a:buAutoNum type="circleNumDbPlain"/>
            </a:pPr>
            <a:r>
              <a:rPr kumimoji="1" lang="ja-JP" altLang="en-US" sz="1100" dirty="0">
                <a:solidFill>
                  <a:schemeClr val="accent1"/>
                </a:solidFill>
                <a:latin typeface="+mn-ea"/>
                <a:ea typeface="+mn-ea"/>
              </a:rPr>
              <a:t>経営コミットメント・事業計画・推進体制　「</a:t>
            </a:r>
            <a:r>
              <a:rPr kumimoji="1" lang="en-US" altLang="ja-JP" sz="1100" dirty="0">
                <a:solidFill>
                  <a:schemeClr val="accent1"/>
                </a:solidFill>
                <a:latin typeface="+mn-ea"/>
                <a:ea typeface="+mn-ea"/>
              </a:rPr>
              <a:t>Who</a:t>
            </a:r>
            <a:r>
              <a:rPr kumimoji="1" lang="ja-JP" altLang="en-US" sz="1100" dirty="0">
                <a:solidFill>
                  <a:schemeClr val="accent1"/>
                </a:solidFill>
                <a:latin typeface="+mn-ea"/>
                <a:ea typeface="+mn-ea"/>
              </a:rPr>
              <a:t>」（誰が）、「</a:t>
            </a:r>
            <a:r>
              <a:rPr kumimoji="1" lang="en-US" altLang="ja-JP" sz="1100" dirty="0">
                <a:solidFill>
                  <a:schemeClr val="accent1"/>
                </a:solidFill>
                <a:latin typeface="+mn-ea"/>
                <a:ea typeface="+mn-ea"/>
              </a:rPr>
              <a:t>How</a:t>
            </a:r>
            <a:r>
              <a:rPr kumimoji="1" lang="ja-JP" altLang="en-US" sz="1100" dirty="0">
                <a:solidFill>
                  <a:schemeClr val="accent1"/>
                </a:solidFill>
                <a:latin typeface="+mn-ea"/>
                <a:ea typeface="+mn-ea"/>
              </a:rPr>
              <a:t>」（どうやって）</a:t>
            </a:r>
          </a:p>
          <a:p>
            <a:pPr marL="538163">
              <a:lnSpc>
                <a:spcPct val="100000"/>
              </a:lnSpc>
              <a:spcBef>
                <a:spcPts val="600"/>
              </a:spcBef>
            </a:pPr>
            <a:r>
              <a:rPr kumimoji="1" lang="en-US" altLang="ja-JP" sz="1100" dirty="0">
                <a:solidFill>
                  <a:schemeClr val="accent1"/>
                </a:solidFill>
                <a:latin typeface="+mn-ea"/>
                <a:ea typeface="+mn-ea"/>
              </a:rPr>
              <a:t>※</a:t>
            </a:r>
            <a:r>
              <a:rPr kumimoji="1" lang="ja-JP" altLang="en-US" sz="1100" dirty="0">
                <a:solidFill>
                  <a:schemeClr val="accent1"/>
                </a:solidFill>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事実・データ等の記載は、その出典を明記すること。</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各ページの記載ガイド（青色のボックス）は提出時に削除すること。</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accent1"/>
                </a:solidFill>
                <a:latin typeface="+mn-ea"/>
                <a:ea typeface="+mn-ea"/>
              </a:rPr>
              <a:t>必要に応じて、参考資料（自由様式）を挿入して差し支えない。</a:t>
            </a:r>
            <a:endParaRPr kumimoji="1"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accent1"/>
                </a:solidFill>
                <a:latin typeface="+mn-ea"/>
                <a:ea typeface="+mn-ea"/>
              </a:rPr>
              <a:t>提出された本提案書の情報は本基金事業以外の目的に使用しない。国立研究開発法人情報通信研究機構（</a:t>
            </a:r>
            <a:r>
              <a:rPr lang="en-US" altLang="ja-JP" sz="1100" dirty="0">
                <a:solidFill>
                  <a:schemeClr val="accent1"/>
                </a:solidFill>
                <a:latin typeface="+mn-ea"/>
                <a:ea typeface="+mn-ea"/>
              </a:rPr>
              <a:t>NICT</a:t>
            </a:r>
            <a:r>
              <a:rPr lang="ja-JP" altLang="en-US" sz="1100" dirty="0">
                <a:solidFill>
                  <a:schemeClr val="accent1"/>
                </a:solidFill>
                <a:latin typeface="+mn-ea"/>
                <a:ea typeface="+mn-ea"/>
              </a:rPr>
              <a:t>）が設置する外部評価委員会の委員、</a:t>
            </a:r>
            <a:r>
              <a:rPr lang="en-US" altLang="ja-JP" sz="1100" dirty="0">
                <a:solidFill>
                  <a:schemeClr val="accent1"/>
                </a:solidFill>
                <a:latin typeface="+mn-ea"/>
                <a:ea typeface="+mn-ea"/>
              </a:rPr>
              <a:t>NICT</a:t>
            </a:r>
            <a:r>
              <a:rPr lang="ja-JP" altLang="en-US" sz="1100" dirty="0">
                <a:solidFill>
                  <a:schemeClr val="accent1"/>
                </a:solidFill>
                <a:latin typeface="+mn-ea"/>
                <a:ea typeface="+mn-ea"/>
              </a:rPr>
              <a:t>の担当者及び総務省の担当者以外には提供しない。</a:t>
            </a:r>
            <a:endParaRPr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accent1"/>
                </a:solidFill>
                <a:latin typeface="+mn-ea"/>
                <a:ea typeface="+mn-ea"/>
              </a:rPr>
              <a:t>１－１項及び１－２項は公表文書に使用することがあるため、対外的に公表して問題ない内容とすること。２項以降の内容は対外的な公表は行わない。</a:t>
            </a:r>
            <a:endParaRPr lang="en-US" altLang="ja-JP" sz="1100" dirty="0">
              <a:solidFill>
                <a:schemeClr val="accent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accent1"/>
                </a:solidFill>
                <a:latin typeface="+mn-ea"/>
                <a:ea typeface="+mn-ea"/>
              </a:rPr>
              <a:t>金額は、原則、消費税抜の額を記載すること。</a:t>
            </a:r>
            <a:endParaRPr lang="en-US" altLang="ja-JP" sz="1100" dirty="0">
              <a:solidFill>
                <a:schemeClr val="accent1"/>
              </a:solidFill>
              <a:latin typeface="+mn-ea"/>
              <a:ea typeface="+mn-ea"/>
            </a:endParaRPr>
          </a:p>
        </p:txBody>
      </p:sp>
      <p:sp>
        <p:nvSpPr>
          <p:cNvPr id="9" name="正方形/長方形 8">
            <a:extLst>
              <a:ext uri="{FF2B5EF4-FFF2-40B4-BE49-F238E27FC236}">
                <a16:creationId xmlns:a16="http://schemas.microsoft.com/office/drawing/2014/main" id="{E4FC66F0-5786-5F02-524F-238CA139E082}"/>
              </a:ext>
            </a:extLst>
          </p:cNvPr>
          <p:cNvSpPr/>
          <p:nvPr/>
        </p:nvSpPr>
        <p:spPr>
          <a:xfrm>
            <a:off x="2003254" y="3697079"/>
            <a:ext cx="9467671" cy="1366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0978636" y="285082"/>
            <a:ext cx="954107" cy="461665"/>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lang="en-US" altLang="ja-JP"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ctr" fontAlgn="base"/>
            <a:r>
              <a:rPr lang="en-US" altLang="ja-JP"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(R5.12 </a:t>
            </a:r>
            <a:r>
              <a:rPr lang="ja-JP" altLang="en-US"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版</a:t>
            </a:r>
            <a:r>
              <a:rPr lang="en-US" altLang="ja-JP"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字幕 2">
            <a:extLst>
              <a:ext uri="{FF2B5EF4-FFF2-40B4-BE49-F238E27FC236}">
                <a16:creationId xmlns:a16="http://schemas.microsoft.com/office/drawing/2014/main" id="{B177CBC6-AA19-894F-D8BE-132DF5685322}"/>
              </a:ext>
            </a:extLst>
          </p:cNvPr>
          <p:cNvSpPr txBox="1">
            <a:spLocks/>
          </p:cNvSpPr>
          <p:nvPr/>
        </p:nvSpPr>
        <p:spPr>
          <a:xfrm>
            <a:off x="1276260" y="1217568"/>
            <a:ext cx="9144000" cy="4750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a:solidFill>
                  <a:schemeClr val="tx1"/>
                </a:solidFill>
              </a:rPr>
              <a:t>［研究開発プロジェクト名］</a:t>
            </a:r>
          </a:p>
        </p:txBody>
      </p:sp>
      <p:sp>
        <p:nvSpPr>
          <p:cNvPr id="8" name="四角形吹き出し 18">
            <a:extLst>
              <a:ext uri="{FF2B5EF4-FFF2-40B4-BE49-F238E27FC236}">
                <a16:creationId xmlns:a16="http://schemas.microsoft.com/office/drawing/2014/main" id="{EA3BA991-53A3-40BA-2A61-47A9C308DA57}"/>
              </a:ext>
            </a:extLst>
          </p:cNvPr>
          <p:cNvSpPr/>
          <p:nvPr/>
        </p:nvSpPr>
        <p:spPr>
          <a:xfrm>
            <a:off x="7700210" y="336947"/>
            <a:ext cx="3100541" cy="49164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研究開発プロジェクト候補一覧のうち該当するプロジェクト名を記載する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1" name="四角形吹き出し 18">
            <a:extLst>
              <a:ext uri="{FF2B5EF4-FFF2-40B4-BE49-F238E27FC236}">
                <a16:creationId xmlns:a16="http://schemas.microsoft.com/office/drawing/2014/main" id="{90D2DCFF-60D9-6458-72B3-9686655D2F48}"/>
              </a:ext>
            </a:extLst>
          </p:cNvPr>
          <p:cNvSpPr/>
          <p:nvPr/>
        </p:nvSpPr>
        <p:spPr>
          <a:xfrm>
            <a:off x="7700210" y="1140478"/>
            <a:ext cx="3425392" cy="491641"/>
          </a:xfrm>
          <a:prstGeom prst="wedgeRectCallout">
            <a:avLst>
              <a:gd name="adj1" fmla="val -103225"/>
              <a:gd name="adj2" fmla="val 309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提案者によるプロジェクト名を記載する。研究開発プロジェクト候補一覧の名称と同じ場合は、削除すること。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42332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738091"/>
            <a:ext cx="11166395" cy="2616101"/>
          </a:xfrm>
          <a:prstGeom prst="rect">
            <a:avLst/>
          </a:prstGeom>
          <a:noFill/>
        </p:spPr>
        <p:txBody>
          <a:bodyPr wrap="square" rtlCol="0">
            <a:spAutoFit/>
          </a:bodyPr>
          <a:lstStyle/>
          <a:p>
            <a:pPr marL="965200" indent="-247650">
              <a:spcBef>
                <a:spcPts val="600"/>
              </a:spcBef>
            </a:pPr>
            <a:r>
              <a:rPr lang="ja-JP" altLang="en-US" dirty="0">
                <a:solidFill>
                  <a:schemeClr val="accent1"/>
                </a:solidFill>
              </a:rPr>
              <a:t>＜本事業で目指す</a:t>
            </a:r>
            <a:r>
              <a:rPr lang="ja-JP" altLang="en-US" b="1" dirty="0">
                <a:solidFill>
                  <a:schemeClr val="accent1"/>
                </a:solidFill>
              </a:rPr>
              <a:t>野心的な目標（市場シェア等）</a:t>
            </a:r>
            <a:r>
              <a:rPr lang="ja-JP" altLang="en-US" dirty="0">
                <a:solidFill>
                  <a:schemeClr val="accent1"/>
                </a:solidFill>
              </a:rPr>
              <a:t>を記載する（３</a:t>
            </a:r>
            <a:r>
              <a:rPr lang="en-US" altLang="ja-JP" dirty="0">
                <a:solidFill>
                  <a:schemeClr val="accent1"/>
                </a:solidFill>
              </a:rPr>
              <a:t>-</a:t>
            </a:r>
            <a:r>
              <a:rPr lang="ja-JP" altLang="en-US" dirty="0">
                <a:solidFill>
                  <a:schemeClr val="accent1"/>
                </a:solidFill>
              </a:rPr>
              <a:t>５で記載する助成による具体的な効果についても触れること）。</a:t>
            </a:r>
            <a:r>
              <a:rPr lang="ja-JP" altLang="ja-JP" dirty="0">
                <a:solidFill>
                  <a:schemeClr val="accent1"/>
                </a:solidFill>
              </a:rPr>
              <a:t>本事業は国際競争力の強化等を目指したものであり、</a:t>
            </a:r>
            <a:r>
              <a:rPr lang="ja-JP" altLang="en-US" dirty="0">
                <a:solidFill>
                  <a:schemeClr val="accent1"/>
                </a:solidFill>
              </a:rPr>
              <a:t>世界市場におけるシェアを一定程度確保する等、高い目標を設定する。国際的な競争優位性を獲得していく「シナリオ」、「ストーリー」を記載する。＞</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E9ABF86-D241-8D75-9C9A-783EF07A161E}"/>
              </a:ext>
            </a:extLst>
          </p:cNvPr>
          <p:cNvSpPr>
            <a:spLocks noGrp="1"/>
          </p:cNvSpPr>
          <p:nvPr>
            <p:ph type="title" idx="4294967295"/>
          </p:nvPr>
        </p:nvSpPr>
        <p:spPr>
          <a:xfrm>
            <a:off x="597567" y="159853"/>
            <a:ext cx="10515600" cy="36647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野心的な目標</a:t>
            </a:r>
          </a:p>
        </p:txBody>
      </p:sp>
    </p:spTree>
    <p:extLst>
      <p:ext uri="{BB962C8B-B14F-4D97-AF65-F5344CB8AC3E}">
        <p14:creationId xmlns:p14="http://schemas.microsoft.com/office/powerpoint/2010/main" val="312447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8C72C8-CF29-3BB5-AEF7-82B83DAF7CDA}"/>
              </a:ext>
            </a:extLst>
          </p:cNvPr>
          <p:cNvSpPr/>
          <p:nvPr/>
        </p:nvSpPr>
        <p:spPr>
          <a:xfrm>
            <a:off x="1024068" y="579685"/>
            <a:ext cx="10554056"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FC1E0A23-F2D2-2C57-B289-1D9EE4E10D67}"/>
              </a:ext>
            </a:extLst>
          </p:cNvPr>
          <p:cNvSpPr>
            <a:spLocks noGrp="1"/>
          </p:cNvSpPr>
          <p:nvPr>
            <p:ph type="title" idx="4294967295"/>
          </p:nvPr>
        </p:nvSpPr>
        <p:spPr>
          <a:xfrm>
            <a:off x="612448" y="154203"/>
            <a:ext cx="10515600" cy="332707"/>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３　既存製品や競合他社等と比較した競争力・優位性</a:t>
            </a:r>
          </a:p>
        </p:txBody>
      </p:sp>
      <p:sp>
        <p:nvSpPr>
          <p:cNvPr id="5" name="テキスト ボックス 4">
            <a:extLst>
              <a:ext uri="{FF2B5EF4-FFF2-40B4-BE49-F238E27FC236}">
                <a16:creationId xmlns:a16="http://schemas.microsoft.com/office/drawing/2014/main" id="{34310530-7E6B-01BB-F1D5-39982E6F9C98}"/>
              </a:ext>
            </a:extLst>
          </p:cNvPr>
          <p:cNvSpPr txBox="1"/>
          <p:nvPr/>
        </p:nvSpPr>
        <p:spPr>
          <a:xfrm>
            <a:off x="239904" y="691471"/>
            <a:ext cx="11365685" cy="5770811"/>
          </a:xfrm>
          <a:prstGeom prst="rect">
            <a:avLst/>
          </a:prstGeom>
          <a:noFill/>
        </p:spPr>
        <p:txBody>
          <a:bodyPr wrap="square" rtlCol="0">
            <a:spAutoFit/>
          </a:bodyPr>
          <a:lstStyle/>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r>
              <a:rPr lang="ja-JP" altLang="en-US" dirty="0">
                <a:solidFill>
                  <a:schemeClr val="accent1"/>
                </a:solidFill>
              </a:rPr>
              <a:t>？（市場における現状のシェア率等、市場における自社の立ち位置と野心的な目標との関係も記載）</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将来という時間軸をいつとおいているのか、明確にする</a:t>
            </a:r>
            <a:endParaRPr lang="en-US" altLang="ja-JP" dirty="0">
              <a:solidFill>
                <a:schemeClr val="accent1"/>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660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479535"/>
            <a:ext cx="11166395" cy="6355586"/>
          </a:xfrm>
          <a:prstGeom prst="rect">
            <a:avLst/>
          </a:prstGeom>
          <a:noFill/>
        </p:spPr>
        <p:txBody>
          <a:bodyPr wrap="square" rtlCol="0">
            <a:spAutoFit/>
          </a:bodyPr>
          <a:lstStyle/>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solidFill>
                  <a:srgbClr val="0070C0"/>
                </a:solidFill>
              </a:rPr>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a:t>
            </a:r>
            <a:r>
              <a:rPr lang="en-US" altLang="ja-JP" sz="1400" dirty="0"/>
              <a:t>…</a:t>
            </a:r>
            <a:r>
              <a:rPr lang="ja-JP" altLang="en-US" sz="1400" dirty="0"/>
              <a:t>）を活用してどのように顧客に訴求し、商流やサプライチェーンをどのように確保して、市場獲得に向けたビジネスモデルを構築するか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39DF3D72-990C-DEA4-66D9-826B6D72E1E9}"/>
              </a:ext>
            </a:extLst>
          </p:cNvPr>
          <p:cNvSpPr>
            <a:spLocks noGrp="1"/>
          </p:cNvSpPr>
          <p:nvPr>
            <p:ph type="title" idx="4294967295"/>
          </p:nvPr>
        </p:nvSpPr>
        <p:spPr>
          <a:xfrm>
            <a:off x="513347" y="86353"/>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市場獲得に向けたビジネスモデル</a:t>
            </a:r>
          </a:p>
        </p:txBody>
      </p:sp>
    </p:spTree>
    <p:extLst>
      <p:ext uri="{BB962C8B-B14F-4D97-AF65-F5344CB8AC3E}">
        <p14:creationId xmlns:p14="http://schemas.microsoft.com/office/powerpoint/2010/main" val="4190062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506878"/>
            <a:ext cx="11166395" cy="369332"/>
          </a:xfrm>
          <a:prstGeom prst="rect">
            <a:avLst/>
          </a:prstGeom>
          <a:noFill/>
        </p:spPr>
        <p:txBody>
          <a:bodyPr wrap="square" rtlCol="0">
            <a:spAutoFit/>
          </a:bodyPr>
          <a:lstStyle/>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extLst>
              <p:ext uri="{D42A27DB-BD31-4B8C-83A1-F6EECF244321}">
                <p14:modId xmlns:p14="http://schemas.microsoft.com/office/powerpoint/2010/main" val="2208206907"/>
              </p:ext>
            </p:extLst>
          </p:nvPr>
        </p:nvGraphicFramePr>
        <p:xfrm>
          <a:off x="1343608" y="1247489"/>
          <a:ext cx="10098508" cy="4987632"/>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342994">
                  <a:extLst>
                    <a:ext uri="{9D8B030D-6E8A-4147-A177-3AD203B41FA5}">
                      <a16:colId xmlns:a16="http://schemas.microsoft.com/office/drawing/2014/main" val="1672744554"/>
                    </a:ext>
                  </a:extLst>
                </a:gridCol>
                <a:gridCol w="2252547">
                  <a:extLst>
                    <a:ext uri="{9D8B030D-6E8A-4147-A177-3AD203B41FA5}">
                      <a16:colId xmlns:a16="http://schemas.microsoft.com/office/drawing/2014/main" val="1066833153"/>
                    </a:ext>
                  </a:extLst>
                </a:gridCol>
                <a:gridCol w="2978340">
                  <a:extLst>
                    <a:ext uri="{9D8B030D-6E8A-4147-A177-3AD203B41FA5}">
                      <a16:colId xmlns:a16="http://schemas.microsoft.com/office/drawing/2014/main" val="1277665472"/>
                    </a:ext>
                  </a:extLst>
                </a:gridCol>
              </a:tblGrid>
              <a:tr h="715126">
                <a:tc>
                  <a:txBody>
                    <a:bodyPr/>
                    <a:lstStyle/>
                    <a:p>
                      <a:pPr algn="ctr"/>
                      <a:r>
                        <a:rPr kumimoji="1" lang="ja-JP" altLang="en-US"/>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dirty="0"/>
                        <a:t>効果の規模</a:t>
                      </a:r>
                      <a:endParaRPr kumimoji="1" lang="en-US" altLang="ja-JP" dirty="0"/>
                    </a:p>
                    <a:p>
                      <a:pPr algn="ctr"/>
                      <a:r>
                        <a:rPr kumimoji="1" lang="ja-JP" altLang="en-US" dirty="0"/>
                        <a:t>（金額</a:t>
                      </a:r>
                      <a:r>
                        <a:rPr kumimoji="1" lang="en-US" altLang="ja-JP" dirty="0"/>
                        <a:t>/</a:t>
                      </a:r>
                      <a:r>
                        <a:rPr kumimoji="1" lang="ja-JP" altLang="en-US" dirty="0"/>
                        <a:t>時間など）</a:t>
                      </a:r>
                    </a:p>
                  </a:txBody>
                  <a:tcPr>
                    <a:solidFill>
                      <a:schemeClr val="bg1">
                        <a:lumMod val="85000"/>
                      </a:schemeClr>
                    </a:solidFill>
                  </a:tcPr>
                </a:tc>
                <a:tc>
                  <a:txBody>
                    <a:bodyPr/>
                    <a:lstStyle/>
                    <a:p>
                      <a:pPr algn="ctr"/>
                      <a:r>
                        <a:rPr kumimoji="1" lang="ja-JP" altLang="en-US" dirty="0"/>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dirty="0">
                          <a:solidFill>
                            <a:schemeClr val="accent1"/>
                          </a:solidFill>
                        </a:rPr>
                        <a:t>3)</a:t>
                      </a:r>
                      <a:r>
                        <a:rPr kumimoji="1" lang="ja-JP" altLang="en-US" i="1" dirty="0">
                          <a:solidFill>
                            <a:schemeClr val="accent1"/>
                          </a:solidFill>
                        </a:rPr>
                        <a:t>＜その他の効果</a:t>
                      </a:r>
                      <a:endParaRPr kumimoji="1" lang="en-US" altLang="ja-JP" i="1" dirty="0">
                        <a:solidFill>
                          <a:schemeClr val="accent1"/>
                        </a:solidFill>
                      </a:endParaRPr>
                    </a:p>
                    <a:p>
                      <a:r>
                        <a:rPr kumimoji="1" lang="ja-JP" altLang="en-US" i="1" dirty="0">
                          <a:solidFill>
                            <a:schemeClr val="accent1"/>
                          </a:solidFill>
                        </a:rPr>
                        <a:t>　（具体的に）＞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dirty="0">
                          <a:solidFill>
                            <a:schemeClr val="accent1"/>
                          </a:solidFill>
                        </a:rPr>
                        <a:t>4)</a:t>
                      </a:r>
                      <a:r>
                        <a:rPr kumimoji="1" lang="ja-JP" altLang="en-US" i="1" dirty="0">
                          <a:solidFill>
                            <a:schemeClr val="accent1"/>
                          </a:solidFill>
                        </a:rPr>
                        <a:t> ＜その他の効果</a:t>
                      </a:r>
                      <a:endParaRPr kumimoji="1" lang="en-US" altLang="ja-JP" i="1" dirty="0">
                        <a:solidFill>
                          <a:schemeClr val="accent1"/>
                        </a:solidFill>
                      </a:endParaRPr>
                    </a:p>
                    <a:p>
                      <a:r>
                        <a:rPr kumimoji="1" lang="ja-JP" altLang="en-US" i="1" dirty="0">
                          <a:solidFill>
                            <a:schemeClr val="accent1"/>
                          </a:solidFill>
                        </a:rPr>
                        <a:t>　（具体的に）＞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 ＜その他の効果</a:t>
                      </a:r>
                      <a:endParaRPr kumimoji="1" lang="en-US" altLang="ja-JP" i="1" dirty="0">
                        <a:solidFill>
                          <a:schemeClr val="accent1"/>
                        </a:solidFill>
                      </a:endParaRPr>
                    </a:p>
                    <a:p>
                      <a:r>
                        <a:rPr kumimoji="1" lang="ja-JP" altLang="en-US" i="1" dirty="0">
                          <a:solidFill>
                            <a:schemeClr val="accent1"/>
                          </a:solidFill>
                        </a:rPr>
                        <a:t>　（具体的に）＞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
        <p:nvSpPr>
          <p:cNvPr id="6" name="タイトル 5">
            <a:extLst>
              <a:ext uri="{FF2B5EF4-FFF2-40B4-BE49-F238E27FC236}">
                <a16:creationId xmlns:a16="http://schemas.microsoft.com/office/drawing/2014/main" id="{5F95B9C7-F275-D98A-0F31-5D7FD45722E9}"/>
              </a:ext>
            </a:extLst>
          </p:cNvPr>
          <p:cNvSpPr>
            <a:spLocks noGrp="1"/>
          </p:cNvSpPr>
          <p:nvPr>
            <p:ph type="title" idx="4294967295"/>
          </p:nvPr>
        </p:nvSpPr>
        <p:spPr>
          <a:xfrm>
            <a:off x="585537" y="89422"/>
            <a:ext cx="10515600" cy="368800"/>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ja-JP" altLang="en-US" sz="1800" b="1" dirty="0">
                <a:latin typeface="游ゴシック" panose="020B0400000000000000" pitchFamily="50" charset="-128"/>
                <a:ea typeface="游ゴシック" panose="020B0400000000000000" pitchFamily="50" charset="-128"/>
              </a:rPr>
              <a:t>　助成による具体的な効果</a:t>
            </a:r>
          </a:p>
        </p:txBody>
      </p:sp>
    </p:spTree>
    <p:extLst>
      <p:ext uri="{BB962C8B-B14F-4D97-AF65-F5344CB8AC3E}">
        <p14:creationId xmlns:p14="http://schemas.microsoft.com/office/powerpoint/2010/main" val="207760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18847" y="522191"/>
            <a:ext cx="11166395" cy="6524863"/>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また、知財・標準化戦略については、上述３－２～３－４に記載の競争優位性を踏まえた記載するとともに、これらの戦略の推進体制については、４－２に記載すること。具体的な記載に当たっては、提案書（</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Word</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）の記載例を参考にすること。＞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（１）知財</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＜文章に必ず記載する内容＞</a:t>
            </a:r>
            <a:endParaRPr kumimoji="1" lang="en-US" altLang="ja-JP"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・どのような知財（本研究開発で獲得、または獲得しているものも含む）を獲得する方針か。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（具体的には、特許取得、ノウハウの秘匿 等どういった方策をとるのか。また、件数目標、対象技術領域、獲得時期、獲得する国についてそれぞれ記載すること。）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・こうした知財をどのように活用することによって、他社との差別化、競争優位性の確保を行うのか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（対象製品に対する知財の位置づけ（他社が同様の製品を提供する際に不可避であるのか等）についても記載すること。）。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・他社のけん制はどのように行うのか。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（目標（獲得済みも含む）が他社をけん制する上で十分であるのかといった点も記載すること。）。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・その他、リスク要因などはあるのか（特段ない場合は、リスク要因などはない旨記載すること）。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新たな市場獲得に向けて競争力優位性の確保につなげていく「攻めの」観点とは逆の）競合相手による市場拡大や主導権確保等を防いでいくような「守り」の観点から推進する知財活動や活動目的</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5843337" y="265796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05764"/>
            <a:ext cx="10554056" cy="630839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a:t>
            </a:r>
          </a:p>
        </p:txBody>
      </p:sp>
    </p:spTree>
    <p:extLst>
      <p:ext uri="{BB962C8B-B14F-4D97-AF65-F5344CB8AC3E}">
        <p14:creationId xmlns:p14="http://schemas.microsoft.com/office/powerpoint/2010/main" val="988820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605640"/>
            <a:ext cx="11166395" cy="5693866"/>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（２）標準化</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＜文章に必ず記載する内容＞</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・本研究開発に係る標準化により、どのような市場を開拓／拡大していく見込みや今回開発する技術項目とその標準化対象、仕様の策定時期、対象となる標準化団体</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09550">
              <a:spcBef>
                <a:spcPts val="600"/>
              </a:spcBef>
              <a:defRPr/>
            </a:pPr>
            <a:r>
              <a:rPr lang="ja-JP" altLang="en-US" dirty="0">
                <a:solidFill>
                  <a:srgbClr val="4472C4"/>
                </a:solidFill>
              </a:rPr>
              <a:t>　特に、商材のリリース時期と本研究開発により開発した技術を盛り込んだ仕様の策定時期がそれぞれいつ頃を想定しているのかについても記載。</a:t>
            </a: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・こうした標準化活動を通じて、どういった仲間作りをしていくのか。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市場開拓／拡大につなげていく「攻めの」観点とは逆の）競合相手による市場拡大や主導権確保等を防いでいくような「守り」の観点から推進する標準化活動や活動目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なお、標準化以外の戦略で市場を開拓／拡大する場合は、その手段　あるいは方法を記載。</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＜表や図などで示してほしい内容（例）＞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・製品開発スケジュールと各標準化団体における仕様策定のスケジュールの整合を示したもの。</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・標準化団体間の関係性（どのように補完する関係となっているのか。）。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知財・標準化戦略（続き）</a:t>
            </a:r>
          </a:p>
        </p:txBody>
      </p:sp>
    </p:spTree>
    <p:extLst>
      <p:ext uri="{BB962C8B-B14F-4D97-AF65-F5344CB8AC3E}">
        <p14:creationId xmlns:p14="http://schemas.microsoft.com/office/powerpoint/2010/main" val="3759695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894339"/>
            <a:ext cx="11166395" cy="2416046"/>
          </a:xfrm>
          <a:prstGeom prst="rect">
            <a:avLst/>
          </a:prstGeom>
          <a:noFill/>
        </p:spPr>
        <p:txBody>
          <a:bodyPr wrap="square" rtlCol="0">
            <a:spAutoFit/>
          </a:bodyPr>
          <a:lstStyle/>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事業計画の実施責任者：</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34364F5D-7266-405B-5A86-BF01E534980D}"/>
              </a:ext>
            </a:extLst>
          </p:cNvPr>
          <p:cNvSpPr>
            <a:spLocks noGrp="1"/>
          </p:cNvSpPr>
          <p:nvPr>
            <p:ph type="title" idx="4294967295"/>
          </p:nvPr>
        </p:nvSpPr>
        <p:spPr>
          <a:xfrm>
            <a:off x="413157" y="129906"/>
            <a:ext cx="10515600" cy="63349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　経営コミットメント・推進体制</a:t>
            </a:r>
            <a:br>
              <a:rPr kumimoji="1" lang="en-US" altLang="ja-JP" sz="1800" b="1" dirty="0">
                <a:latin typeface="游ゴシック" panose="020B0400000000000000" pitchFamily="50" charset="-128"/>
                <a:ea typeface="游ゴシック" panose="020B0400000000000000" pitchFamily="50" charset="-128"/>
              </a:rPr>
            </a:br>
            <a:r>
              <a:rPr lang="ja-JP" altLang="en-US" sz="1800" b="1" dirty="0">
                <a:latin typeface="游ゴシック" panose="020B0400000000000000" pitchFamily="50" charset="-128"/>
                <a:ea typeface="游ゴシック" panose="020B0400000000000000" pitchFamily="50" charset="-128"/>
              </a:rPr>
              <a:t>　４</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１経営コミットメント</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504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553005"/>
            <a:ext cx="11166395" cy="1554272"/>
          </a:xfrm>
          <a:prstGeom prst="rect">
            <a:avLst/>
          </a:prstGeom>
          <a:noFill/>
        </p:spPr>
        <p:txBody>
          <a:bodyPr wrap="square" rtlCol="0">
            <a:spAutoFit/>
          </a:bodyPr>
          <a:lstStyle/>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の別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endParaRPr lang="en-US" altLang="ja-JP" dirty="0">
              <a:solidFill>
                <a:schemeClr val="accent1"/>
              </a:solidFill>
            </a:endParaRPr>
          </a:p>
          <a:p>
            <a:pPr marL="965200" indent="-247650">
              <a:spcBef>
                <a:spcPts val="600"/>
              </a:spcBef>
            </a:pPr>
            <a:r>
              <a:rPr lang="ja-JP" altLang="en-US" dirty="0">
                <a:solidFill>
                  <a:schemeClr val="accent1"/>
                </a:solidFill>
                <a:highlight>
                  <a:srgbClr val="FFFF00"/>
                </a:highlight>
              </a:rPr>
              <a:t>＜提案者が非上場企業の場合には、株主構成も記載する。＞</a:t>
            </a:r>
            <a:endParaRPr lang="en-US" altLang="ja-JP" dirty="0">
              <a:solidFill>
                <a:schemeClr val="accent1"/>
              </a:solidFill>
              <a:highlight>
                <a:srgbClr val="FFFF00"/>
              </a:highlight>
            </a:endParaRP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721432"/>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656865"/>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702573"/>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730278"/>
            <a:ext cx="2519680" cy="926427"/>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214783"/>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172349"/>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627780"/>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79466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223285"/>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6614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882997"/>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908960"/>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193492"/>
            <a:ext cx="153670" cy="33040"/>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273607"/>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803176" y="2088941"/>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673411"/>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143187"/>
            <a:ext cx="433070" cy="0"/>
          </a:xfrm>
          <a:prstGeom prst="straightConnector1">
            <a:avLst/>
          </a:prstGeom>
          <a:noFill/>
          <a:ln w="9525">
            <a:solidFill>
              <a:srgbClr val="000000"/>
            </a:solidFill>
            <a:round/>
            <a:headEnd/>
            <a:tailEnd/>
          </a:ln>
        </p:spPr>
      </p:cxnSp>
      <p:sp>
        <p:nvSpPr>
          <p:cNvPr id="9" name="タイトル 8">
            <a:extLst>
              <a:ext uri="{FF2B5EF4-FFF2-40B4-BE49-F238E27FC236}">
                <a16:creationId xmlns:a16="http://schemas.microsoft.com/office/drawing/2014/main" id="{709F53DD-1DF4-7F25-7D0B-8B1A16534C0F}"/>
              </a:ext>
            </a:extLst>
          </p:cNvPr>
          <p:cNvSpPr>
            <a:spLocks noGrp="1"/>
          </p:cNvSpPr>
          <p:nvPr>
            <p:ph type="title" idx="4294967295"/>
          </p:nvPr>
        </p:nvSpPr>
        <p:spPr>
          <a:xfrm>
            <a:off x="669758" y="99801"/>
            <a:ext cx="10515600" cy="34405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組織内外の推進体制</a:t>
            </a:r>
          </a:p>
        </p:txBody>
      </p:sp>
    </p:spTree>
    <p:extLst>
      <p:ext uri="{BB962C8B-B14F-4D97-AF65-F5344CB8AC3E}">
        <p14:creationId xmlns:p14="http://schemas.microsoft.com/office/powerpoint/2010/main" val="268121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717550"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2166776465"/>
              </p:ext>
            </p:extLst>
          </p:nvPr>
        </p:nvGraphicFramePr>
        <p:xfrm>
          <a:off x="1439053" y="1532084"/>
          <a:ext cx="9912888" cy="3994554"/>
        </p:xfrm>
        <a:graphic>
          <a:graphicData uri="http://schemas.openxmlformats.org/drawingml/2006/table">
            <a:tbl>
              <a:tblPr firstRow="1" firstCol="1" bandRow="1"/>
              <a:tblGrid>
                <a:gridCol w="1667367">
                  <a:extLst>
                    <a:ext uri="{9D8B030D-6E8A-4147-A177-3AD203B41FA5}">
                      <a16:colId xmlns:a16="http://schemas.microsoft.com/office/drawing/2014/main" val="1294465961"/>
                    </a:ext>
                  </a:extLst>
                </a:gridCol>
                <a:gridCol w="3216321">
                  <a:extLst>
                    <a:ext uri="{9D8B030D-6E8A-4147-A177-3AD203B41FA5}">
                      <a16:colId xmlns:a16="http://schemas.microsoft.com/office/drawing/2014/main" val="3202107600"/>
                    </a:ext>
                  </a:extLst>
                </a:gridCol>
                <a:gridCol w="5029200">
                  <a:extLst>
                    <a:ext uri="{9D8B030D-6E8A-4147-A177-3AD203B41FA5}">
                      <a16:colId xmlns:a16="http://schemas.microsoft.com/office/drawing/2014/main" val="1607229808"/>
                    </a:ext>
                  </a:extLst>
                </a:gridCol>
              </a:tblGrid>
              <a:tr h="865428">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議長：</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会議メンバー：</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事務局：</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79142">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a:t>
                      </a:r>
                      <a:r>
                        <a:rPr lang="ja-JP" altLang="en-US" sz="1800" i="0" kern="100" dirty="0">
                          <a:solidFill>
                            <a:srgbClr val="4472C4"/>
                          </a:solidFill>
                          <a:effectLst/>
                          <a:latin typeface="+mn-ea"/>
                          <a:ea typeface="+mn-ea"/>
                          <a:cs typeface="Arial" panose="020B0604020202020204" pitchFamily="34" charset="0"/>
                        </a:rPr>
                        <a:t>を</a:t>
                      </a:r>
                      <a:r>
                        <a:rPr lang="ja-JP" altLang="ja-JP" sz="1800" i="0" kern="100" dirty="0">
                          <a:solidFill>
                            <a:srgbClr val="4472C4"/>
                          </a:solidFill>
                          <a:effectLst/>
                          <a:latin typeface="+mn-ea"/>
                          <a:ea typeface="+mn-ea"/>
                          <a:cs typeface="Arial" panose="020B0604020202020204" pitchFamily="34" charset="0"/>
                        </a:rPr>
                        <a:t>目安</a:t>
                      </a:r>
                      <a:r>
                        <a:rPr lang="ja-JP" altLang="en-US" sz="1800" i="0" kern="100" dirty="0">
                          <a:solidFill>
                            <a:srgbClr val="4472C4"/>
                          </a:solidFill>
                          <a:effectLst/>
                          <a:latin typeface="+mn-ea"/>
                          <a:ea typeface="+mn-ea"/>
                          <a:cs typeface="Arial" panose="020B0604020202020204" pitchFamily="34" charset="0"/>
                        </a:rPr>
                        <a:t>に</a:t>
                      </a:r>
                      <a:r>
                        <a:rPr lang="ja-JP" sz="1800" i="0" kern="100" dirty="0">
                          <a:solidFill>
                            <a:srgbClr val="4472C4"/>
                          </a:solidFill>
                          <a:effectLst/>
                          <a:latin typeface="+mn-ea"/>
                          <a:ea typeface="+mn-ea"/>
                          <a:cs typeface="Arial" panose="020B0604020202020204" pitchFamily="34" charset="0"/>
                        </a:rPr>
                        <a:t>開催</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665165">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営業面</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a:t>
                      </a:r>
                      <a:endParaRPr lang="en-US" altLang="ja-JP" sz="1800" i="0" kern="100" dirty="0">
                        <a:solidFill>
                          <a:srgbClr val="4472C4"/>
                        </a:solidFill>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フォロー責任者（担当役員）</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フォローの方法</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646331"/>
          </a:xfrm>
          <a:prstGeom prst="rect">
            <a:avLst/>
          </a:prstGeom>
          <a:noFill/>
        </p:spPr>
        <p:txBody>
          <a:bodyPr wrap="square" rtlCol="0">
            <a:spAutoFit/>
          </a:bodyPr>
          <a:lstStyle/>
          <a:p>
            <a:pPr marL="927100" indent="-209550">
              <a:spcBef>
                <a:spcPts val="600"/>
              </a:spcBef>
            </a:pPr>
            <a:r>
              <a:rPr lang="ja-JP" altLang="en-US" dirty="0">
                <a:solidFill>
                  <a:schemeClr val="accent1"/>
                </a:solidFill>
              </a:rPr>
              <a:t>＜事業計画の実施責任者について記載する。経営層（役員クラス）を対象として想定し、事業面からの評価に係るヒアリングにおいては説明者として出席することを基本とする。＞</a:t>
            </a:r>
            <a:endParaRPr lang="en-US" altLang="ja-JP" dirty="0">
              <a:solidFill>
                <a:schemeClr val="accent1"/>
              </a:solidFill>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事業計画の実施責任者</a:t>
            </a:r>
          </a:p>
        </p:txBody>
      </p:sp>
    </p:spTree>
    <p:extLst>
      <p:ext uri="{BB962C8B-B14F-4D97-AF65-F5344CB8AC3E}">
        <p14:creationId xmlns:p14="http://schemas.microsoft.com/office/powerpoint/2010/main" val="192654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・オール光ネットワーク関連技術</a:t>
            </a:r>
            <a:endParaRPr lang="en-US" altLang="ja-JP" dirty="0"/>
          </a:p>
          <a:p>
            <a:r>
              <a:rPr lang="ja-JP" altLang="en-US" dirty="0"/>
              <a:t>・非地上系ネットワーク関連技術</a:t>
            </a:r>
            <a:endParaRPr lang="en-US" altLang="ja-JP" dirty="0"/>
          </a:p>
          <a:p>
            <a:r>
              <a:rPr lang="ja-JP" altLang="en-US" dirty="0"/>
              <a:t>・セキュアな仮想化・統合ネットワーク関連技術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4156714"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dirty="0">
                <a:latin typeface="游ゴシック" panose="020B0400000000000000" pitchFamily="50" charset="-128"/>
                <a:ea typeface="游ゴシック" panose="020B0400000000000000" pitchFamily="50" charset="-128"/>
              </a:rPr>
              <a:t>［代表提案者］</a:t>
            </a:r>
          </a:p>
          <a:p>
            <a:pPr marL="176213"/>
            <a:r>
              <a:rPr kumimoji="1" lang="zh-CN" altLang="en-US" dirty="0">
                <a:latin typeface="游ゴシック" panose="020B0400000000000000" pitchFamily="50" charset="-128"/>
                <a:ea typeface="游ゴシック" panose="020B0400000000000000" pitchFamily="50" charset="-128"/>
              </a:rPr>
              <a:t>所在地：</a:t>
            </a:r>
            <a:r>
              <a:rPr kumimoji="1" lang="zh-CN" altLang="en-US" dirty="0">
                <a:solidFill>
                  <a:schemeClr val="accent1"/>
                </a:solidFill>
                <a:latin typeface="游ゴシック" panose="020B0400000000000000" pitchFamily="50" charset="-128"/>
                <a:ea typeface="游ゴシック" panose="020B0400000000000000" pitchFamily="50" charset="-128"/>
              </a:rPr>
              <a:t>〒●●●－●●●●　</a:t>
            </a:r>
            <a:r>
              <a:rPr kumimoji="1" lang="en-US" altLang="zh-CN" dirty="0">
                <a:solidFill>
                  <a:schemeClr val="accent1"/>
                </a:solidFill>
                <a:latin typeface="游ゴシック" panose="020B0400000000000000" pitchFamily="50" charset="-128"/>
                <a:ea typeface="游ゴシック" panose="020B0400000000000000" pitchFamily="50" charset="-128"/>
              </a:rPr>
              <a:t>A</a:t>
            </a:r>
            <a:r>
              <a:rPr kumimoji="1" lang="zh-CN" altLang="en-US" dirty="0">
                <a:solidFill>
                  <a:schemeClr val="accent1"/>
                </a:solidFill>
                <a:latin typeface="游ゴシック" panose="020B0400000000000000" pitchFamily="50" charset="-128"/>
                <a:ea typeface="游ゴシック" panose="020B0400000000000000" pitchFamily="50" charset="-128"/>
              </a:rPr>
              <a:t>都</a:t>
            </a:r>
            <a:r>
              <a:rPr kumimoji="1" lang="en-US" altLang="zh-CN" dirty="0">
                <a:solidFill>
                  <a:schemeClr val="accent1"/>
                </a:solidFill>
                <a:latin typeface="游ゴシック" panose="020B0400000000000000" pitchFamily="50" charset="-128"/>
                <a:ea typeface="游ゴシック" panose="020B0400000000000000" pitchFamily="50" charset="-128"/>
              </a:rPr>
              <a:t>B</a:t>
            </a:r>
            <a:r>
              <a:rPr kumimoji="1" lang="zh-CN" altLang="en-US" dirty="0">
                <a:solidFill>
                  <a:schemeClr val="accent1"/>
                </a:solidFill>
                <a:latin typeface="游ゴシック" panose="020B0400000000000000" pitchFamily="50" charset="-128"/>
                <a:ea typeface="游ゴシック" panose="020B0400000000000000" pitchFamily="50" charset="-128"/>
              </a:rPr>
              <a:t>市</a:t>
            </a:r>
            <a:r>
              <a:rPr kumimoji="1" lang="en-US" altLang="zh-CN" dirty="0">
                <a:solidFill>
                  <a:schemeClr val="accent1"/>
                </a:solidFill>
                <a:latin typeface="游ゴシック" panose="020B0400000000000000" pitchFamily="50" charset="-128"/>
                <a:ea typeface="游ゴシック" panose="020B0400000000000000" pitchFamily="50" charset="-128"/>
              </a:rPr>
              <a:t>C</a:t>
            </a:r>
            <a:r>
              <a:rPr kumimoji="1" lang="zh-CN" altLang="en-US" dirty="0">
                <a:solidFill>
                  <a:schemeClr val="accent1"/>
                </a:solidFill>
                <a:latin typeface="游ゴシック" panose="020B0400000000000000" pitchFamily="50" charset="-128"/>
                <a:ea typeface="游ゴシック" panose="020B0400000000000000" pitchFamily="50" charset="-128"/>
              </a:rPr>
              <a:t>町●－●－●</a:t>
            </a:r>
          </a:p>
          <a:p>
            <a:pPr marL="176213"/>
            <a:r>
              <a:rPr kumimoji="1" lang="zh-CN" altLang="en-US" dirty="0">
                <a:latin typeface="游ゴシック" panose="020B0400000000000000" pitchFamily="50" charset="-128"/>
                <a:ea typeface="游ゴシック" panose="020B0400000000000000" pitchFamily="50" charset="-128"/>
              </a:rPr>
              <a:t>法人名：</a:t>
            </a:r>
            <a:r>
              <a:rPr kumimoji="1" lang="zh-CN" altLang="en-US" dirty="0">
                <a:solidFill>
                  <a:schemeClr val="accent1"/>
                </a:solidFill>
                <a:latin typeface="游ゴシック" panose="020B0400000000000000" pitchFamily="50" charset="-128"/>
                <a:ea typeface="游ゴシック" panose="020B0400000000000000" pitchFamily="50" charset="-128"/>
              </a:rPr>
              <a:t>株式会社●●●</a:t>
            </a:r>
          </a:p>
          <a:p>
            <a:pPr marL="176213"/>
            <a:r>
              <a:rPr kumimoji="1" lang="zh-CN" altLang="en-US" dirty="0">
                <a:latin typeface="游ゴシック" panose="020B0400000000000000" pitchFamily="50" charset="-128"/>
                <a:ea typeface="游ゴシック" panose="020B0400000000000000" pitchFamily="50" charset="-128"/>
              </a:rPr>
              <a:t>代表者：</a:t>
            </a:r>
            <a:r>
              <a:rPr kumimoji="1" lang="zh-CN" altLang="en-US" dirty="0">
                <a:solidFill>
                  <a:schemeClr val="accent1"/>
                </a:solidFill>
                <a:latin typeface="游ゴシック" panose="020B0400000000000000" pitchFamily="50" charset="-128"/>
                <a:ea typeface="游ゴシック" panose="020B0400000000000000" pitchFamily="50" charset="-128"/>
              </a:rPr>
              <a:t>●●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466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18">
            <a:extLst>
              <a:ext uri="{FF2B5EF4-FFF2-40B4-BE49-F238E27FC236}">
                <a16:creationId xmlns:a16="http://schemas.microsoft.com/office/drawing/2014/main" id="{B25566A9-8EC5-34EA-A33C-F9AD09B5D071}"/>
              </a:ext>
            </a:extLst>
          </p:cNvPr>
          <p:cNvSpPr/>
          <p:nvPr/>
        </p:nvSpPr>
        <p:spPr>
          <a:xfrm>
            <a:off x="7563917" y="62394"/>
            <a:ext cx="4488481" cy="1167895"/>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全事業費で</a:t>
            </a:r>
            <a:r>
              <a:rPr kumimoji="0" lang="en-US" altLang="ja-JP" sz="1000" kern="0" dirty="0">
                <a:solidFill>
                  <a:schemeClr val="bg1"/>
                </a:solidFill>
                <a:latin typeface="+mn-ea"/>
              </a:rPr>
              <a:t>1/2</a:t>
            </a:r>
            <a:r>
              <a:rPr kumimoji="0" lang="ja-JP" altLang="en-US" sz="1000" kern="0" dirty="0">
                <a:solidFill>
                  <a:schemeClr val="bg1"/>
                </a:solidFill>
                <a:latin typeface="+mn-ea"/>
              </a:rPr>
              <a:t>が上限であり、各年度では</a:t>
            </a:r>
            <a:r>
              <a:rPr kumimoji="0" lang="en-US" altLang="ja-JP" sz="1000" kern="0" dirty="0">
                <a:solidFill>
                  <a:schemeClr val="bg1"/>
                </a:solidFill>
                <a:latin typeface="+mn-ea"/>
              </a:rPr>
              <a:t>2/3</a:t>
            </a:r>
            <a:r>
              <a:rPr kumimoji="0" lang="ja-JP" altLang="en-US" sz="1000" kern="0" dirty="0">
                <a:solidFill>
                  <a:schemeClr val="bg1"/>
                </a:solidFill>
                <a:latin typeface="+mn-ea"/>
              </a:rPr>
              <a:t>が上限となる。</a:t>
            </a:r>
            <a:endParaRPr kumimoji="0" lang="en-US" altLang="ja-JP" sz="1000" kern="0" dirty="0">
              <a:solidFill>
                <a:schemeClr val="bg1"/>
              </a:solidFill>
              <a:latin typeface="+mn-ea"/>
            </a:endParaRP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extLst>
              <p:ext uri="{D42A27DB-BD31-4B8C-83A1-F6EECF244321}">
                <p14:modId xmlns:p14="http://schemas.microsoft.com/office/powerpoint/2010/main" val="2715442437"/>
              </p:ext>
            </p:extLst>
          </p:nvPr>
        </p:nvGraphicFramePr>
        <p:xfrm>
          <a:off x="1100832" y="982523"/>
          <a:ext cx="10205343" cy="4327914"/>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1444382">
                  <a:extLst>
                    <a:ext uri="{9D8B030D-6E8A-4147-A177-3AD203B41FA5}">
                      <a16:colId xmlns:a16="http://schemas.microsoft.com/office/drawing/2014/main" val="3303414415"/>
                    </a:ext>
                  </a:extLst>
                </a:gridCol>
              </a:tblGrid>
              <a:tr h="330715">
                <a:tc gridSpan="2">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en-US" altLang="ja-JP" sz="1200" dirty="0">
                          <a:latin typeface="Meiryo UI" panose="020B0604030504040204" pitchFamily="50" charset="-128"/>
                          <a:ea typeface="Meiryo UI" panose="020B0604030504040204" pitchFamily="50" charset="-128"/>
                        </a:rPr>
                        <a:t>2024</a:t>
                      </a:r>
                    </a:p>
                    <a:p>
                      <a:pPr algn="ctr"/>
                      <a:r>
                        <a:rPr lang="ja-JP" altLang="en-US" sz="900" dirty="0">
                          <a:latin typeface="Meiryo UI" panose="020B0604030504040204" pitchFamily="50" charset="-128"/>
                          <a:ea typeface="Meiryo UI" panose="020B0604030504040204" pitchFamily="50" charset="-128"/>
                        </a:rPr>
                        <a:t>年度</a:t>
                      </a:r>
                      <a:endParaRPr lang="en-US" sz="9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2025</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2026</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2027</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2028</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dirty="0">
                          <a:latin typeface="Meiryo UI" panose="020B0604030504040204" pitchFamily="50" charset="-128"/>
                          <a:ea typeface="Meiryo UI" panose="020B0604030504040204" pitchFamily="50" charset="-128"/>
                        </a:rPr>
                        <a:t>計画の考え方・</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取組スケジュール等</a:t>
                      </a:r>
                      <a:endParaRPr lang="en-US" sz="8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希望助成率</a:t>
                      </a:r>
                      <a:r>
                        <a:rPr lang="en-US" altLang="ja-JP" sz="1050" dirty="0">
                          <a:latin typeface="Meiryo UI" panose="020B0604030504040204" pitchFamily="50" charset="-128"/>
                          <a:ea typeface="Meiryo UI" panose="020B0604030504040204" pitchFamily="50" charset="-128"/>
                        </a:rPr>
                        <a:t>[%]</a:t>
                      </a: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販売管理費</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売上高</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776527247"/>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営業利益</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自己負担分の資金調達方針、想定される資金調達方法</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200" dirty="0">
                <a:solidFill>
                  <a:schemeClr val="accent1"/>
                </a:solidFill>
                <a:latin typeface="Meiryo UI" panose="020B0604030504040204" pitchFamily="50" charset="-128"/>
                <a:ea typeface="Meiryo UI" panose="020B0604030504040204" pitchFamily="50" charset="-128"/>
              </a:rPr>
              <a:t>XXX, XXX, XXX, </a:t>
            </a: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自己負担が会社全体のキャッシュフローに与える影響</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事業化後の競争性の維持や事業拡大のための、資金計画、投資・投資回収の計画等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営業活動に係る計画・投資</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10572187" y="2531923"/>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kern="0" dirty="0">
                <a:solidFill>
                  <a:schemeClr val="bg1"/>
                </a:solidFill>
                <a:latin typeface="+mn-ea"/>
              </a:rPr>
              <a:t>以下になっていることを確認</a:t>
            </a:r>
            <a:r>
              <a:rPr kumimoji="0" lang="ja-JP" altLang="en-US" sz="1000" b="0" i="0" u="none" strike="noStrike" kern="0" cap="none" spc="0" normalizeH="0" baseline="0" noProof="0" dirty="0">
                <a:ln>
                  <a:noFill/>
                </a:ln>
                <a:solidFill>
                  <a:schemeClr val="bg1"/>
                </a:solidFill>
                <a:effectLst/>
                <a:uLnTx/>
                <a:uFillTx/>
                <a:latin typeface="+mn-ea"/>
                <a:cs typeface="+mn-cs"/>
              </a:rPr>
              <a:t>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TextBox 35">
            <a:extLst>
              <a:ext uri="{FF2B5EF4-FFF2-40B4-BE49-F238E27FC236}">
                <a16:creationId xmlns:a16="http://schemas.microsoft.com/office/drawing/2014/main" id="{8E2789FE-F4EE-8F4E-2821-6177A7960F1B}"/>
              </a:ext>
            </a:extLst>
          </p:cNvPr>
          <p:cNvSpPr txBox="1"/>
          <p:nvPr/>
        </p:nvSpPr>
        <p:spPr>
          <a:xfrm>
            <a:off x="1100831" y="778863"/>
            <a:ext cx="1765032" cy="30740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（単位：</a:t>
            </a:r>
            <a:r>
              <a:rPr kumimoji="1" lang="ja-JP" altLang="en-US" sz="1200" dirty="0">
                <a:solidFill>
                  <a:schemeClr val="accent1"/>
                </a:solidFill>
                <a:latin typeface="Meiryo UI" panose="020B0604030504040204" pitchFamily="50" charset="-128"/>
                <a:ea typeface="Meiryo UI" panose="020B0604030504040204" pitchFamily="50" charset="-128"/>
              </a:rPr>
              <a:t>億円</a:t>
            </a:r>
            <a:r>
              <a:rPr kumimoji="1" lang="en-US" altLang="ja-JP" sz="1200" dirty="0">
                <a:solidFill>
                  <a:schemeClr val="accent1"/>
                </a:solidFill>
                <a:latin typeface="Meiryo UI" panose="020B0604030504040204" pitchFamily="50" charset="-128"/>
                <a:ea typeface="Meiryo UI" panose="020B0604030504040204" pitchFamily="50" charset="-128"/>
              </a:rPr>
              <a:t>【</a:t>
            </a:r>
            <a:r>
              <a:rPr kumimoji="1" lang="ja-JP" altLang="en-US" sz="1200" dirty="0">
                <a:solidFill>
                  <a:schemeClr val="accent1"/>
                </a:solidFill>
                <a:latin typeface="Meiryo UI" panose="020B0604030504040204" pitchFamily="50" charset="-128"/>
                <a:ea typeface="Meiryo UI" panose="020B0604030504040204" pitchFamily="50" charset="-128"/>
              </a:rPr>
              <a:t>税抜</a:t>
            </a:r>
            <a:r>
              <a:rPr kumimoji="1" lang="en-US" altLang="ja-JP" sz="1200" dirty="0">
                <a:solidFill>
                  <a:schemeClr val="accent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タイトル 12">
            <a:extLst>
              <a:ext uri="{FF2B5EF4-FFF2-40B4-BE49-F238E27FC236}">
                <a16:creationId xmlns:a16="http://schemas.microsoft.com/office/drawing/2014/main" id="{A51285EA-031F-DEC1-83F7-34332F09B6D5}"/>
              </a:ext>
            </a:extLst>
          </p:cNvPr>
          <p:cNvSpPr>
            <a:spLocks noGrp="1"/>
          </p:cNvSpPr>
          <p:nvPr>
            <p:ph type="title" idx="4294967295"/>
          </p:nvPr>
        </p:nvSpPr>
        <p:spPr>
          <a:xfrm>
            <a:off x="413157" y="122631"/>
            <a:ext cx="10515600" cy="25934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５　事業計画</a:t>
            </a:r>
          </a:p>
        </p:txBody>
      </p:sp>
    </p:spTree>
    <p:extLst>
      <p:ext uri="{BB962C8B-B14F-4D97-AF65-F5344CB8AC3E}">
        <p14:creationId xmlns:p14="http://schemas.microsoft.com/office/powerpoint/2010/main" val="2750507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1100843"/>
            <a:ext cx="11166395" cy="923330"/>
          </a:xfrm>
          <a:prstGeom prst="rect">
            <a:avLst/>
          </a:prstGeom>
          <a:noFill/>
        </p:spPr>
        <p:txBody>
          <a:bodyPr wrap="square" rtlCol="0">
            <a:spAutoFit/>
          </a:bodyPr>
          <a:lstStyle/>
          <a:p>
            <a:pPr marL="444500">
              <a:spcBef>
                <a:spcPts val="600"/>
              </a:spcBef>
            </a:pPr>
            <a:r>
              <a:rPr lang="ja-JP" altLang="en-US" dirty="0">
                <a:solidFill>
                  <a:schemeClr val="accent1"/>
                </a:solidFill>
              </a:rPr>
              <a:t>＜研究開発の概要、目的、背景を記載する。記載にあたり、開発が必要な技術などを明記すること。</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研究開発促進事業における研究開発課題の成果を活用する提案の場合には、これまでの研究開発課題の概要、目標の達成状況（成果）等について記載すること。＞</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1530350" y="2949788"/>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1689741" y="3743070"/>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2080033" y="2374260"/>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3937000" y="2425724"/>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5494424" y="2340049"/>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6629797" y="2971945"/>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タイトル 5">
            <a:extLst>
              <a:ext uri="{FF2B5EF4-FFF2-40B4-BE49-F238E27FC236}">
                <a16:creationId xmlns:a16="http://schemas.microsoft.com/office/drawing/2014/main" id="{43CE41D3-6DE3-E53C-56BB-1A67539AF7A2}"/>
              </a:ext>
            </a:extLst>
          </p:cNvPr>
          <p:cNvSpPr>
            <a:spLocks noGrp="1"/>
          </p:cNvSpPr>
          <p:nvPr>
            <p:ph type="title" idx="4294967295"/>
          </p:nvPr>
        </p:nvSpPr>
        <p:spPr>
          <a:xfrm>
            <a:off x="415496" y="150986"/>
            <a:ext cx="10515600" cy="982903"/>
          </a:xfrm>
        </p:spPr>
        <p:txBody>
          <a:bodyPr>
            <a:normAutofit/>
          </a:bodyPr>
          <a:lstStyle/>
          <a:p>
            <a:pPr>
              <a:lnSpc>
                <a:spcPct val="100000"/>
              </a:lnSpc>
              <a:spcBef>
                <a:spcPts val="600"/>
              </a:spcBef>
              <a:spcAft>
                <a:spcPts val="600"/>
              </a:spcAft>
            </a:pPr>
            <a:r>
              <a:rPr kumimoji="1" lang="zh-TW" altLang="en-US" sz="1800" b="1" dirty="0">
                <a:latin typeface="游ゴシック" panose="020B0400000000000000" pitchFamily="50" charset="-128"/>
                <a:ea typeface="游ゴシック" panose="020B0400000000000000" pitchFamily="50" charset="-128"/>
              </a:rPr>
              <a:t>６　研究開発計画</a:t>
            </a:r>
            <a:br>
              <a:rPr kumimoji="1" lang="en-US" altLang="zh-TW"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　当該事業の全体における研究開発対象の概要、目的、背景</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2292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代表提案者、共同提案者（実践）は機構からの助成に係る契約を締結するが、連携研究者、研究実施協力者（点線）は機構と契約は締結しない。</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577462"/>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＜研究開発プロジェクトの実施体制を研究開発項目毎等で樹形図等により表現する。それぞれの担当社が体制の中で果たす役割や、共同提案者以外の連携者等も明確にした上で簡潔に図示すること＞</a:t>
            </a: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共同提案者（Ｂ</a:t>
            </a:r>
            <a:r>
              <a:rPr lang="ja-JP" altLang="en-US" sz="1200" kern="100">
                <a:solidFill>
                  <a:schemeClr val="accent1"/>
                </a:solidFill>
                <a:effectLst/>
                <a:latin typeface="+mn-ea"/>
                <a:cs typeface="Times New Roman" panose="02020603050405020304" pitchFamily="18" charset="0"/>
              </a:rPr>
              <a:t>Ｂ</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役割：○○の研究開発・・、製品化、標準必須特許取得、標準化</a:t>
            </a: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a:t>
            </a:r>
            <a:r>
              <a:rPr lang="ja-JP" altLang="en-US" sz="1200" kern="100">
                <a:solidFill>
                  <a:schemeClr val="accent1"/>
                </a:solidFill>
                <a:effectLst/>
                <a:latin typeface="+mn-ea"/>
                <a:cs typeface="Times New Roman" panose="02020603050405020304" pitchFamily="18" charset="0"/>
              </a:rPr>
              <a:t>ＣＣ</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a:t>
            </a:r>
            <a:endParaRPr lang="ja-JP" sz="1200" kern="100">
              <a:solidFill>
                <a:schemeClr val="accent1"/>
              </a:solidFill>
              <a:effectLst/>
              <a:latin typeface="+mn-ea"/>
              <a:cs typeface="Times New Roman" panose="02020603050405020304" pitchFamily="18" charset="0"/>
            </a:endParaRP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effectLst/>
                <a:latin typeface="+mn-ea"/>
                <a:cs typeface="Times New Roman" panose="02020603050405020304" pitchFamily="18" charset="0"/>
              </a:rPr>
              <a:t>委託先</a:t>
            </a:r>
            <a:r>
              <a:rPr lang="ja-JP" sz="1200" kern="100" dirty="0">
                <a:solidFill>
                  <a:schemeClr val="accent1"/>
                </a:solidFill>
                <a:effectLst/>
                <a:latin typeface="+mn-ea"/>
                <a:cs typeface="Times New Roman" panose="02020603050405020304" pitchFamily="18" charset="0"/>
              </a:rPr>
              <a:t>（</a:t>
            </a:r>
            <a:r>
              <a:rPr lang="en-US" altLang="ja-JP" sz="1200" kern="100" dirty="0">
                <a:solidFill>
                  <a:schemeClr val="accent1"/>
                </a:solidFill>
                <a:effectLst/>
                <a:latin typeface="+mn-ea"/>
                <a:cs typeface="Times New Roman" panose="02020603050405020304" pitchFamily="18" charset="0"/>
              </a:rPr>
              <a:t>DD</a:t>
            </a:r>
            <a:r>
              <a:rPr lang="ja-JP" altLang="en-US" sz="1200" kern="100" dirty="0">
                <a:solidFill>
                  <a:schemeClr val="accent1"/>
                </a:solidFill>
                <a:effectLst/>
                <a:latin typeface="+mn-ea"/>
                <a:cs typeface="Times New Roman" panose="02020603050405020304" pitchFamily="18" charset="0"/>
              </a:rPr>
              <a:t>大学</a:t>
            </a:r>
            <a:r>
              <a:rPr lang="ja-JP" sz="1200" kern="100" dirty="0">
                <a:solidFill>
                  <a:schemeClr val="accent1"/>
                </a:solidFill>
                <a:effectLst/>
                <a:latin typeface="+mn-ea"/>
                <a:cs typeface="Times New Roman" panose="02020603050405020304" pitchFamily="18" charset="0"/>
              </a:rPr>
              <a:t>）</a:t>
            </a:r>
          </a:p>
          <a:p>
            <a:pPr algn="just">
              <a:spcBef>
                <a:spcPts val="600"/>
              </a:spcBef>
            </a:pPr>
            <a:r>
              <a:rPr lang="ja-JP" sz="1200" kern="100" dirty="0">
                <a:solidFill>
                  <a:schemeClr val="accent1"/>
                </a:solidFill>
                <a:effectLst/>
                <a:latin typeface="+mn-ea"/>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chemeClr val="accent1"/>
                </a:solidFill>
                <a:effectLst/>
                <a:uLnTx/>
                <a:uFillTx/>
                <a:latin typeface="+mn-ea"/>
                <a:cs typeface="+mn-cs"/>
              </a:rPr>
              <a:t>研究開発項目○</a:t>
            </a:r>
            <a:endParaRPr kumimoji="0" lang="en-US" sz="1400" b="0" i="0" u="none" strike="noStrike" kern="0" cap="none" spc="0" normalizeH="0" baseline="0" noProof="0">
              <a:ln>
                <a:noFill/>
              </a:ln>
              <a:solidFill>
                <a:schemeClr val="accent1"/>
              </a:solidFill>
              <a:effectLst/>
              <a:uLnTx/>
              <a:uFillTx/>
              <a:latin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effectLst/>
                <a:latin typeface="+mn-ea"/>
                <a:cs typeface="Times New Roman" panose="02020603050405020304" pitchFamily="18" charset="0"/>
              </a:rPr>
              <a:t>連携研究</a:t>
            </a:r>
            <a:r>
              <a:rPr lang="ja-JP" sz="1200" kern="100" dirty="0">
                <a:solidFill>
                  <a:schemeClr val="accent1"/>
                </a:solidFill>
                <a:effectLst/>
                <a:latin typeface="+mn-ea"/>
                <a:cs typeface="Times New Roman" panose="02020603050405020304" pitchFamily="18" charset="0"/>
              </a:rPr>
              <a:t>者（</a:t>
            </a:r>
            <a:r>
              <a:rPr lang="en-US" altLang="ja-JP" sz="1200" kern="100" dirty="0">
                <a:solidFill>
                  <a:schemeClr val="accent1"/>
                </a:solidFill>
                <a:effectLst/>
                <a:latin typeface="+mn-ea"/>
                <a:cs typeface="Times New Roman" panose="02020603050405020304" pitchFamily="18" charset="0"/>
              </a:rPr>
              <a:t>FF</a:t>
            </a:r>
            <a:r>
              <a:rPr lang="ja-JP" altLang="en-US" sz="1200" kern="100" dirty="0">
                <a:solidFill>
                  <a:schemeClr val="accent1"/>
                </a:solidFill>
                <a:effectLst/>
                <a:latin typeface="+mn-ea"/>
                <a:cs typeface="Times New Roman" panose="02020603050405020304" pitchFamily="18" charset="0"/>
              </a:rPr>
              <a:t>社</a:t>
            </a:r>
            <a:r>
              <a:rPr lang="ja-JP" sz="1200" kern="100" dirty="0">
                <a:solidFill>
                  <a:schemeClr val="accent1"/>
                </a:solidFill>
                <a:effectLst/>
                <a:latin typeface="+mn-ea"/>
                <a:cs typeface="Times New Roman" panose="02020603050405020304" pitchFamily="18" charset="0"/>
              </a:rPr>
              <a:t>）</a:t>
            </a:r>
          </a:p>
          <a:p>
            <a:pPr algn="just">
              <a:spcBef>
                <a:spcPts val="600"/>
              </a:spcBef>
            </a:pPr>
            <a:r>
              <a:rPr lang="ja-JP" sz="1200" kern="100" dirty="0">
                <a:solidFill>
                  <a:schemeClr val="accent1"/>
                </a:solidFill>
                <a:effectLst/>
                <a:latin typeface="+mn-ea"/>
                <a:cs typeface="Times New Roman" panose="02020603050405020304" pitchFamily="18" charset="0"/>
              </a:rPr>
              <a:t>役割：・・・・・・・・・</a:t>
            </a:r>
            <a:r>
              <a:rPr lang="ja-JP" altLang="en-US" sz="1200" kern="100" dirty="0">
                <a:solidFill>
                  <a:schemeClr val="accent1"/>
                </a:solidFill>
                <a:effectLst/>
                <a:latin typeface="+mn-ea"/>
                <a:cs typeface="Times New Roman" panose="02020603050405020304" pitchFamily="18" charset="0"/>
              </a:rPr>
              <a:t>実証等の実施</a:t>
            </a:r>
            <a:endParaRPr lang="ja-JP" sz="1200" kern="100" dirty="0">
              <a:solidFill>
                <a:schemeClr val="accent1"/>
              </a:solidFill>
              <a:effectLst/>
              <a:latin typeface="+mn-ea"/>
              <a:cs typeface="Times New Roman" panose="02020603050405020304" pitchFamily="18" charset="0"/>
            </a:endParaRP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effectLst/>
                <a:latin typeface="+mn-ea"/>
                <a:cs typeface="Times New Roman" panose="02020603050405020304" pitchFamily="18" charset="0"/>
              </a:rPr>
              <a:t>委託先</a:t>
            </a:r>
            <a:r>
              <a:rPr lang="ja-JP" sz="1200" kern="100" dirty="0">
                <a:solidFill>
                  <a:schemeClr val="accent1"/>
                </a:solidFill>
                <a:effectLst/>
                <a:latin typeface="+mn-ea"/>
                <a:cs typeface="Times New Roman" panose="02020603050405020304" pitchFamily="18" charset="0"/>
              </a:rPr>
              <a:t>（</a:t>
            </a:r>
            <a:r>
              <a:rPr lang="en-US" altLang="ja-JP" sz="1200" kern="100" dirty="0">
                <a:solidFill>
                  <a:schemeClr val="accent1"/>
                </a:solidFill>
                <a:latin typeface="+mn-ea"/>
                <a:cs typeface="Times New Roman" panose="02020603050405020304" pitchFamily="18" charset="0"/>
              </a:rPr>
              <a:t>EE</a:t>
            </a:r>
            <a:r>
              <a:rPr lang="ja-JP" altLang="en-US" sz="1200" kern="100" dirty="0">
                <a:solidFill>
                  <a:schemeClr val="accent1"/>
                </a:solidFill>
                <a:effectLst/>
                <a:latin typeface="+mn-ea"/>
                <a:cs typeface="Times New Roman" panose="02020603050405020304" pitchFamily="18" charset="0"/>
              </a:rPr>
              <a:t>社</a:t>
            </a:r>
            <a:r>
              <a:rPr lang="ja-JP" sz="1200" kern="100" dirty="0">
                <a:solidFill>
                  <a:schemeClr val="accent1"/>
                </a:solidFill>
                <a:effectLst/>
                <a:latin typeface="+mn-ea"/>
                <a:cs typeface="Times New Roman" panose="02020603050405020304" pitchFamily="18" charset="0"/>
              </a:rPr>
              <a:t>）</a:t>
            </a:r>
          </a:p>
          <a:p>
            <a:pPr algn="just">
              <a:spcBef>
                <a:spcPts val="600"/>
              </a:spcBef>
            </a:pPr>
            <a:r>
              <a:rPr lang="ja-JP" sz="1200" kern="100" dirty="0">
                <a:solidFill>
                  <a:schemeClr val="accent1"/>
                </a:solidFill>
                <a:effectLst/>
                <a:latin typeface="+mn-ea"/>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GG</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米国○○</a:t>
            </a:r>
            <a:r>
              <a:rPr lang="ja-JP" altLang="en-US" sz="1200" kern="100">
                <a:solidFill>
                  <a:schemeClr val="accent1"/>
                </a:solidFill>
                <a:latin typeface="+mn-ea"/>
                <a:cs typeface="Times New Roman" panose="02020603050405020304" pitchFamily="18" charset="0"/>
              </a:rPr>
              <a:t>で</a:t>
            </a:r>
            <a:r>
              <a:rPr lang="ja-JP" altLang="en-US" sz="1200" kern="100">
                <a:solidFill>
                  <a:schemeClr val="accent1"/>
                </a:solidFill>
                <a:effectLst/>
                <a:latin typeface="+mn-ea"/>
                <a:cs typeface="Times New Roman" panose="02020603050405020304" pitchFamily="18" charset="0"/>
              </a:rPr>
              <a:t>の○○に係る開発</a:t>
            </a:r>
            <a:endParaRPr lang="ja-JP" sz="1200" kern="100">
              <a:solidFill>
                <a:schemeClr val="accent1"/>
              </a:solidFill>
              <a:effectLst/>
              <a:latin typeface="+mn-ea"/>
              <a:cs typeface="Times New Roman" panose="02020603050405020304" pitchFamily="18" charset="0"/>
            </a:endParaRP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chemeClr val="accent1"/>
                </a:solidFill>
                <a:effectLst/>
                <a:uLnTx/>
                <a:uFillTx/>
                <a:latin typeface="+mn-ea"/>
                <a:cs typeface="+mn-cs"/>
              </a:rPr>
              <a:t>委託</a:t>
            </a:r>
            <a:endParaRPr kumimoji="0" lang="en-US" sz="900" b="0" i="0" u="none" strike="noStrike" kern="0" cap="none" spc="0" normalizeH="0" baseline="0" noProof="0">
              <a:ln>
                <a:noFill/>
              </a:ln>
              <a:solidFill>
                <a:schemeClr val="accent1"/>
              </a:solidFill>
              <a:effectLst/>
              <a:uLnTx/>
              <a:uFillTx/>
              <a:latin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a:buSzPct val="100000"/>
            </a:pPr>
            <a:r>
              <a:rPr kumimoji="0" lang="ja-JP" altLang="en-US" sz="1400" dirty="0">
                <a:latin typeface="+mn-ea"/>
              </a:rPr>
              <a:t>各主体の役割</a:t>
            </a:r>
            <a:endParaRPr kumimoji="0" lang="en-US" altLang="ja-JP" sz="1200" dirty="0">
              <a:latin typeface="+mn-ea"/>
            </a:endParaRPr>
          </a:p>
          <a:p>
            <a:pPr lvl="1">
              <a:buClr>
                <a:srgbClr val="1F497D"/>
              </a:buClr>
              <a:buSzPct val="100000"/>
            </a:pPr>
            <a:r>
              <a:rPr kumimoji="0" lang="ja-JP" altLang="en-US" sz="1200" dirty="0">
                <a:solidFill>
                  <a:schemeClr val="accent1"/>
                </a:solidFill>
                <a:latin typeface="+mn-ea"/>
              </a:rPr>
              <a:t>研究開発項目１全体の取りまとめは、</a:t>
            </a:r>
            <a:r>
              <a:rPr kumimoji="0" lang="en-US" altLang="ja-JP" sz="1200" dirty="0">
                <a:solidFill>
                  <a:schemeClr val="accent1"/>
                </a:solidFill>
                <a:latin typeface="+mn-ea"/>
              </a:rPr>
              <a:t>AA</a:t>
            </a:r>
            <a:r>
              <a:rPr kumimoji="0" lang="ja-JP" altLang="en-US" sz="1200" dirty="0">
                <a:solidFill>
                  <a:schemeClr val="accent1"/>
                </a:solidFill>
                <a:latin typeface="+mn-ea"/>
              </a:rPr>
              <a:t>社が行う</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BB</a:t>
            </a:r>
            <a:r>
              <a:rPr kumimoji="0" lang="ja-JP" altLang="en-US" sz="1200" dirty="0">
                <a:solidFill>
                  <a:schemeClr val="accent1"/>
                </a:solidFill>
                <a:latin typeface="+mn-ea"/>
              </a:rPr>
              <a:t>社は、</a:t>
            </a:r>
            <a:r>
              <a:rPr lang="en-US" altLang="ja-JP" sz="1200" dirty="0">
                <a:solidFill>
                  <a:schemeClr val="accent1"/>
                </a:solidFill>
                <a:latin typeface="+mn-ea"/>
              </a:rPr>
              <a:t>XXX</a:t>
            </a:r>
            <a:r>
              <a:rPr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CC</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marL="0" lvl="1" indent="0">
              <a:buClr>
                <a:srgbClr val="1F497D"/>
              </a:buClr>
              <a:buSzPct val="100000"/>
              <a:buNone/>
            </a:pPr>
            <a:endParaRPr kumimoji="0" lang="en-US" altLang="ja-JP" sz="1200" dirty="0">
              <a:solidFill>
                <a:schemeClr val="accent1"/>
              </a:solidFill>
              <a:latin typeface="+mn-ea"/>
            </a:endParaRPr>
          </a:p>
          <a:p>
            <a:pPr>
              <a:buSzPct val="100000"/>
            </a:pPr>
            <a:r>
              <a:rPr kumimoji="0" lang="ja-JP" altLang="en-US" sz="1400" dirty="0">
                <a:latin typeface="+mn-ea"/>
              </a:rPr>
              <a:t>研究開発における連携方法（共同提案者間の連携）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XXX</a:t>
            </a:r>
          </a:p>
          <a:p>
            <a:pPr lvl="1">
              <a:buClr>
                <a:srgbClr val="1F497D"/>
              </a:buClr>
              <a:buSzPct val="100000"/>
            </a:pPr>
            <a:r>
              <a:rPr kumimoji="0" lang="en-US" altLang="ja-JP" sz="1200" dirty="0">
                <a:solidFill>
                  <a:schemeClr val="accent1"/>
                </a:solidFill>
                <a:latin typeface="+mn-ea"/>
              </a:rPr>
              <a:t>XXX</a:t>
            </a:r>
          </a:p>
          <a:p>
            <a:pPr marL="108000" lvl="1" indent="0">
              <a:buClr>
                <a:srgbClr val="1F497D"/>
              </a:buClr>
              <a:buSzPct val="100000"/>
              <a:buFont typeface="Trebuchet MS" panose="020B0603020202020204" pitchFamily="34" charset="0"/>
              <a:buNone/>
            </a:pPr>
            <a:endParaRPr kumimoji="0" lang="en-US" altLang="ja-JP" sz="1200" dirty="0">
              <a:solidFill>
                <a:schemeClr val="accent1"/>
              </a:solidFill>
              <a:latin typeface="+mn-ea"/>
            </a:endParaRPr>
          </a:p>
          <a:p>
            <a:pPr>
              <a:buSzPct val="100000"/>
            </a:pPr>
            <a:r>
              <a:rPr kumimoji="0" lang="ja-JP" altLang="en-US" sz="1400" dirty="0">
                <a:latin typeface="+mn-ea"/>
              </a:rPr>
              <a:t>共同提案者以外の本プロジェクトにおける他実施者等との連携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FF</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GG</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effectLst/>
                <a:uLnTx/>
                <a:uFillTx/>
                <a:latin typeface="+mn-ea"/>
                <a:cs typeface="+mn-cs"/>
              </a:rPr>
              <a:t>各主体の役割と連携方法</a:t>
            </a:r>
            <a:endParaRPr kumimoji="0" lang="en-US" sz="1400" b="0" i="0" u="none" strike="noStrike" kern="0" cap="none" spc="0" normalizeH="0" baseline="0" noProof="0" dirty="0">
              <a:ln>
                <a:noFill/>
              </a:ln>
              <a:effectLst/>
              <a:uLnTx/>
              <a:uFillTx/>
              <a:latin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chemeClr val="accent1"/>
              </a:solidFill>
            </a:endParaRPr>
          </a:p>
        </p:txBody>
      </p:sp>
      <p:sp>
        <p:nvSpPr>
          <p:cNvPr id="7" name="タイトル 6">
            <a:extLst>
              <a:ext uri="{FF2B5EF4-FFF2-40B4-BE49-F238E27FC236}">
                <a16:creationId xmlns:a16="http://schemas.microsoft.com/office/drawing/2014/main" id="{E4CA0BE9-E102-5A87-0709-B92519E46989}"/>
              </a:ext>
            </a:extLst>
          </p:cNvPr>
          <p:cNvSpPr>
            <a:spLocks noGrp="1"/>
          </p:cNvSpPr>
          <p:nvPr>
            <p:ph type="title" idx="4294967295"/>
          </p:nvPr>
        </p:nvSpPr>
        <p:spPr>
          <a:xfrm>
            <a:off x="585536" y="175948"/>
            <a:ext cx="10515600" cy="358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２</a:t>
            </a:r>
            <a:r>
              <a:rPr kumimoji="1" lang="ja-JP" altLang="en-US" sz="1800" b="1" dirty="0">
                <a:latin typeface="游ゴシック" panose="020B0400000000000000" pitchFamily="50" charset="-128"/>
                <a:ea typeface="游ゴシック" panose="020B0400000000000000" pitchFamily="50" charset="-128"/>
              </a:rPr>
              <a:t>　研究開発プロジェクトの実施体制等</a:t>
            </a:r>
          </a:p>
        </p:txBody>
      </p:sp>
    </p:spTree>
    <p:extLst>
      <p:ext uri="{BB962C8B-B14F-4D97-AF65-F5344CB8AC3E}">
        <p14:creationId xmlns:p14="http://schemas.microsoft.com/office/powerpoint/2010/main" val="3185838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18A89343-AC34-9EE7-398D-97F0F4ACA121}"/>
              </a:ext>
            </a:extLst>
          </p:cNvPr>
          <p:cNvSpPr txBox="1">
            <a:spLocks/>
          </p:cNvSpPr>
          <p:nvPr/>
        </p:nvSpPr>
        <p:spPr>
          <a:xfrm>
            <a:off x="597568" y="127102"/>
            <a:ext cx="10515600" cy="3052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　研究開発プロジェクトの最終目標</a:t>
            </a:r>
          </a:p>
        </p:txBody>
      </p:sp>
      <p:sp>
        <p:nvSpPr>
          <p:cNvPr id="4" name="テキスト ボックス 3">
            <a:extLst>
              <a:ext uri="{FF2B5EF4-FFF2-40B4-BE49-F238E27FC236}">
                <a16:creationId xmlns:a16="http://schemas.microsoft.com/office/drawing/2014/main" id="{E5B2F825-C419-AF7B-43A0-CACBD4C28A28}"/>
              </a:ext>
            </a:extLst>
          </p:cNvPr>
          <p:cNvSpPr txBox="1"/>
          <p:nvPr/>
        </p:nvSpPr>
        <p:spPr>
          <a:xfrm>
            <a:off x="422584" y="432366"/>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を実現する技術について、技術自体が達成する目標（アウトプット）を具体的に記載し、事業年度ごとのアウトプット目標及び内容を表に記載する。＞</a:t>
            </a:r>
          </a:p>
        </p:txBody>
      </p:sp>
      <p:graphicFrame>
        <p:nvGraphicFramePr>
          <p:cNvPr id="2" name="表 1">
            <a:extLst>
              <a:ext uri="{FF2B5EF4-FFF2-40B4-BE49-F238E27FC236}">
                <a16:creationId xmlns:a16="http://schemas.microsoft.com/office/drawing/2014/main" id="{686BEA9A-6C83-B979-4474-3DB72BFD4975}"/>
              </a:ext>
            </a:extLst>
          </p:cNvPr>
          <p:cNvGraphicFramePr>
            <a:graphicFrameLocks noGrp="1"/>
          </p:cNvGraphicFramePr>
          <p:nvPr>
            <p:extLst>
              <p:ext uri="{D42A27DB-BD31-4B8C-83A1-F6EECF244321}">
                <p14:modId xmlns:p14="http://schemas.microsoft.com/office/powerpoint/2010/main" val="1046558271"/>
              </p:ext>
            </p:extLst>
          </p:nvPr>
        </p:nvGraphicFramePr>
        <p:xfrm>
          <a:off x="1008668" y="1078697"/>
          <a:ext cx="10760748" cy="5652203"/>
        </p:xfrm>
        <a:graphic>
          <a:graphicData uri="http://schemas.openxmlformats.org/drawingml/2006/table">
            <a:tbl>
              <a:tblPr firstRow="1" firstCol="1" bandRow="1">
                <a:tableStyleId>{5C22544A-7EE6-4342-B048-85BDC9FD1C3A}</a:tableStyleId>
              </a:tblPr>
              <a:tblGrid>
                <a:gridCol w="1282045">
                  <a:extLst>
                    <a:ext uri="{9D8B030D-6E8A-4147-A177-3AD203B41FA5}">
                      <a16:colId xmlns:a16="http://schemas.microsoft.com/office/drawing/2014/main" val="2648182107"/>
                    </a:ext>
                  </a:extLst>
                </a:gridCol>
                <a:gridCol w="4402318">
                  <a:extLst>
                    <a:ext uri="{9D8B030D-6E8A-4147-A177-3AD203B41FA5}">
                      <a16:colId xmlns:a16="http://schemas.microsoft.com/office/drawing/2014/main" val="2189788812"/>
                    </a:ext>
                  </a:extLst>
                </a:gridCol>
                <a:gridCol w="5076385">
                  <a:extLst>
                    <a:ext uri="{9D8B030D-6E8A-4147-A177-3AD203B41FA5}">
                      <a16:colId xmlns:a16="http://schemas.microsoft.com/office/drawing/2014/main" val="3013721099"/>
                    </a:ext>
                  </a:extLst>
                </a:gridCol>
              </a:tblGrid>
              <a:tr h="355978">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事業年度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目標</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内容</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875548"/>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2024</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2409325"/>
                  </a:ext>
                </a:extLst>
              </a:tr>
              <a:tr h="1059245">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2025</a:t>
                      </a:r>
                      <a:r>
                        <a:rPr lang="ja-JP" sz="1800" u="none" kern="100" baseline="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1793106"/>
                  </a:ext>
                </a:extLst>
              </a:tr>
              <a:tr h="1059245">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2026</a:t>
                      </a:r>
                      <a:r>
                        <a:rPr lang="ja-JP" sz="1800" u="none" kern="100" baseline="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2363522"/>
                  </a:ext>
                </a:extLst>
              </a:tr>
              <a:tr h="1059245">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2026</a:t>
                      </a:r>
                      <a:r>
                        <a:rPr lang="ja-JP" sz="1800" u="none" kern="100" baseline="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4736715"/>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2027</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4216676"/>
                  </a:ext>
                </a:extLst>
              </a:tr>
            </a:tbl>
          </a:graphicData>
        </a:graphic>
      </p:graphicFrame>
    </p:spTree>
    <p:extLst>
      <p:ext uri="{BB962C8B-B14F-4D97-AF65-F5344CB8AC3E}">
        <p14:creationId xmlns:p14="http://schemas.microsoft.com/office/powerpoint/2010/main" val="1531213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67167CE-A285-3374-A037-6053FF779223}"/>
              </a:ext>
            </a:extLst>
          </p:cNvPr>
          <p:cNvSpPr>
            <a:spLocks noGrp="1"/>
          </p:cNvSpPr>
          <p:nvPr>
            <p:ph type="title" idx="4294967295"/>
          </p:nvPr>
        </p:nvSpPr>
        <p:spPr>
          <a:xfrm>
            <a:off x="597568" y="127102"/>
            <a:ext cx="10515600" cy="30526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研究開発プロジェクトにおける研究開発項目</a:t>
            </a:r>
          </a:p>
        </p:txBody>
      </p:sp>
      <p:graphicFrame>
        <p:nvGraphicFramePr>
          <p:cNvPr id="6" name="表 5">
            <a:extLst>
              <a:ext uri="{FF2B5EF4-FFF2-40B4-BE49-F238E27FC236}">
                <a16:creationId xmlns:a16="http://schemas.microsoft.com/office/drawing/2014/main" id="{5A8189D7-BA3F-BF8C-D64B-1198F0B1E6B0}"/>
              </a:ext>
            </a:extLst>
          </p:cNvPr>
          <p:cNvGraphicFramePr>
            <a:graphicFrameLocks noGrp="1"/>
          </p:cNvGraphicFramePr>
          <p:nvPr>
            <p:extLst>
              <p:ext uri="{D42A27DB-BD31-4B8C-83A1-F6EECF244321}">
                <p14:modId xmlns:p14="http://schemas.microsoft.com/office/powerpoint/2010/main" val="3446326885"/>
              </p:ext>
            </p:extLst>
          </p:nvPr>
        </p:nvGraphicFramePr>
        <p:xfrm>
          <a:off x="926431" y="642382"/>
          <a:ext cx="10652250" cy="6025582"/>
        </p:xfrm>
        <a:graphic>
          <a:graphicData uri="http://schemas.openxmlformats.org/drawingml/2006/table">
            <a:tbl>
              <a:tblPr firstRow="1" firstCol="1" bandRow="1">
                <a:tableStyleId>{5C22544A-7EE6-4342-B048-85BDC9FD1C3A}</a:tableStyleId>
              </a:tblPr>
              <a:tblGrid>
                <a:gridCol w="391750">
                  <a:extLst>
                    <a:ext uri="{9D8B030D-6E8A-4147-A177-3AD203B41FA5}">
                      <a16:colId xmlns:a16="http://schemas.microsoft.com/office/drawing/2014/main" val="4261664990"/>
                    </a:ext>
                  </a:extLst>
                </a:gridCol>
                <a:gridCol w="2224726">
                  <a:extLst>
                    <a:ext uri="{9D8B030D-6E8A-4147-A177-3AD203B41FA5}">
                      <a16:colId xmlns:a16="http://schemas.microsoft.com/office/drawing/2014/main" val="2760348192"/>
                    </a:ext>
                  </a:extLst>
                </a:gridCol>
                <a:gridCol w="8035774">
                  <a:extLst>
                    <a:ext uri="{9D8B030D-6E8A-4147-A177-3AD203B41FA5}">
                      <a16:colId xmlns:a16="http://schemas.microsoft.com/office/drawing/2014/main" val="2227422567"/>
                    </a:ext>
                  </a:extLst>
                </a:gridCol>
              </a:tblGrid>
              <a:tr h="523079">
                <a:tc rowSpan="4">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①</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6393174"/>
                  </a:ext>
                </a:extLst>
              </a:tr>
              <a:tr h="292614">
                <a:tc vMerge="1">
                  <a:txBody>
                    <a:bodyPr/>
                    <a:lstStyle/>
                    <a:p>
                      <a:endParaRPr kumimoji="1" lang="ja-JP" altLang="en-US"/>
                    </a:p>
                  </a:txBody>
                  <a:tcPr/>
                </a:tc>
                <a:tc>
                  <a:txBody>
                    <a:bodyPr/>
                    <a:lstStyle/>
                    <a:p>
                      <a:pPr algn="l"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096166"/>
                  </a:ext>
                </a:extLst>
              </a:tr>
              <a:tr h="8513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783597"/>
                  </a:ext>
                </a:extLst>
              </a:tr>
              <a:tr h="3185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6201336"/>
                  </a:ext>
                </a:extLst>
              </a:tr>
              <a:tr h="529709">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②</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4593519"/>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2263753"/>
                  </a:ext>
                </a:extLst>
              </a:tr>
              <a:tr h="8254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6379610"/>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6739709"/>
                  </a:ext>
                </a:extLst>
              </a:tr>
              <a:tr h="559882">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③</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6666"/>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816783"/>
                  </a:ext>
                </a:extLst>
              </a:tr>
              <a:tr h="95462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7922888"/>
                  </a:ext>
                </a:extLst>
              </a:tr>
              <a:tr h="29261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869414"/>
                  </a:ext>
                </a:extLst>
              </a:tr>
            </a:tbl>
          </a:graphicData>
        </a:graphic>
      </p:graphicFrame>
    </p:spTree>
    <p:extLst>
      <p:ext uri="{BB962C8B-B14F-4D97-AF65-F5344CB8AC3E}">
        <p14:creationId xmlns:p14="http://schemas.microsoft.com/office/powerpoint/2010/main" val="3865914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86309"/>
            <a:ext cx="11166395" cy="4108817"/>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研究開発項目１：</a:t>
            </a:r>
            <a:r>
              <a:rPr kumimoji="1" lang="ja-JP" altLang="en-US" sz="1800" b="1"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indent="-285750">
              <a:spcBef>
                <a:spcPts val="600"/>
              </a:spcBef>
              <a:buFont typeface="Wingdings" panose="05000000000000000000" pitchFamily="2" charset="2"/>
              <a:buChar char="l"/>
            </a:pPr>
            <a:r>
              <a:rPr lang="ja-JP" altLang="en-US" b="1" dirty="0"/>
              <a:t>担当：</a:t>
            </a:r>
            <a:r>
              <a:rPr lang="ja-JP" altLang="en-US" dirty="0">
                <a:solidFill>
                  <a:schemeClr val="accent1"/>
                </a:solidFill>
              </a:rPr>
              <a:t>●●株式会社</a:t>
            </a:r>
          </a:p>
          <a:p>
            <a:pPr marL="1003300" indent="-285750">
              <a:spcBef>
                <a:spcPts val="600"/>
              </a:spcBef>
              <a:buFont typeface="Wingdings" panose="05000000000000000000" pitchFamily="2" charset="2"/>
              <a:buChar char="l"/>
            </a:pPr>
            <a:r>
              <a:rPr lang="ja-JP" altLang="en-US" b="1" dirty="0"/>
              <a:t>研究開発期間：</a:t>
            </a:r>
            <a:r>
              <a:rPr lang="ja-JP" altLang="en-US" dirty="0">
                <a:solidFill>
                  <a:schemeClr val="accent1"/>
                </a:solidFill>
              </a:rPr>
              <a:t>●年度～●年度</a:t>
            </a:r>
            <a:endParaRPr lang="en-US" altLang="ja-JP" dirty="0">
              <a:solidFill>
                <a:schemeClr val="accent1"/>
              </a:solidFill>
            </a:endParaRPr>
          </a:p>
          <a:p>
            <a:pPr marL="1003300" indent="-285750">
              <a:spcBef>
                <a:spcPts val="600"/>
              </a:spcBef>
              <a:buFont typeface="Wingdings" panose="05000000000000000000" pitchFamily="2" charset="2"/>
              <a:buChar char="l"/>
            </a:pPr>
            <a:r>
              <a:rPr lang="ja-JP" altLang="ja-JP" b="1" dirty="0"/>
              <a:t>対応する技術区分（又は開発する技術の国際特許分類）：</a:t>
            </a:r>
            <a:r>
              <a:rPr lang="ja-JP" altLang="en-US" dirty="0">
                <a:solidFill>
                  <a:schemeClr val="accent1"/>
                </a:solidFill>
              </a:rPr>
              <a:t> ●●、○○技術</a:t>
            </a:r>
            <a:r>
              <a:rPr lang="en-US" altLang="ja-JP" dirty="0">
                <a:solidFill>
                  <a:schemeClr val="accent1"/>
                </a:solidFill>
              </a:rPr>
              <a:t>(</a:t>
            </a:r>
            <a:r>
              <a:rPr lang="ja-JP" altLang="en-US" dirty="0">
                <a:solidFill>
                  <a:schemeClr val="accent1"/>
                </a:solidFill>
              </a:rPr>
              <a:t>例：１Ａ、マルチコアファイバ技術 （記入区分については、本ひな形最終ページを参照のこと）</a:t>
            </a:r>
            <a:r>
              <a:rPr lang="en-US" altLang="ja-JP" dirty="0">
                <a:solidFill>
                  <a:schemeClr val="accent1"/>
                </a:solidFill>
              </a:rPr>
              <a:t>)</a:t>
            </a:r>
            <a:endParaRPr lang="ja-JP" altLang="en-US" dirty="0">
              <a:solidFill>
                <a:schemeClr val="accent1">
                  <a:lumMod val="60000"/>
                  <a:lumOff val="40000"/>
                </a:schemeClr>
              </a:solidFill>
            </a:endParaRPr>
          </a:p>
          <a:p>
            <a:pPr marL="1003300" indent="-285750">
              <a:spcBef>
                <a:spcPts val="600"/>
              </a:spcBef>
              <a:buFont typeface="Wingdings" panose="05000000000000000000" pitchFamily="2" charset="2"/>
              <a:buChar char="l"/>
            </a:pPr>
            <a:r>
              <a:rPr lang="ja-JP" altLang="en-US" b="1" dirty="0"/>
              <a:t>研究開発の実施内容</a:t>
            </a:r>
            <a:endParaRPr lang="en-US" altLang="ja-JP" b="1" dirty="0"/>
          </a:p>
          <a:p>
            <a:pPr marL="952500" indent="-234950">
              <a:spcBef>
                <a:spcPts val="600"/>
              </a:spcBef>
            </a:pPr>
            <a:r>
              <a:rPr lang="ja-JP" altLang="en-US" dirty="0">
                <a:solidFill>
                  <a:schemeClr val="accent1"/>
                </a:solidFill>
              </a:rPr>
              <a:t>＜６－２の分担のうち、担当者が受け持つ研究開発項目１の概要として、目的、背景、課題、課題を達成する手段や方法について記載する＞</a:t>
            </a:r>
            <a:endParaRPr lang="en-US" altLang="ja-JP" dirty="0">
              <a:solidFill>
                <a:schemeClr val="accent1"/>
              </a:solidFill>
            </a:endParaRPr>
          </a:p>
          <a:p>
            <a:pPr marL="1254125" indent="-285750">
              <a:spcBef>
                <a:spcPts val="600"/>
              </a:spcBef>
              <a:buFont typeface="Arial" panose="020B0604020202020204" pitchFamily="34" charset="0"/>
              <a:buChar char="•"/>
            </a:pPr>
            <a:r>
              <a:rPr lang="ja-JP" altLang="en-US" b="1" dirty="0"/>
              <a:t>目的</a:t>
            </a:r>
            <a:endParaRPr lang="en-US" altLang="ja-JP" b="1" dirty="0"/>
          </a:p>
          <a:p>
            <a:pPr marL="1254125" indent="-285750">
              <a:spcBef>
                <a:spcPts val="600"/>
              </a:spcBef>
              <a:buFont typeface="Arial" panose="020B0604020202020204" pitchFamily="34" charset="0"/>
              <a:buChar char="•"/>
            </a:pPr>
            <a:r>
              <a:rPr lang="ja-JP" altLang="en-US" b="1" dirty="0"/>
              <a:t>背景、課題</a:t>
            </a:r>
            <a:endParaRPr lang="en-US" altLang="ja-JP" b="1" dirty="0"/>
          </a:p>
          <a:p>
            <a:pPr marL="1254125" indent="-285750">
              <a:spcBef>
                <a:spcPts val="600"/>
              </a:spcBef>
              <a:buFont typeface="Arial" panose="020B0604020202020204" pitchFamily="34" charset="0"/>
              <a:buChar char="•"/>
            </a:pPr>
            <a:r>
              <a:rPr lang="ja-JP" altLang="en-US" b="1" dirty="0"/>
              <a:t>課題を達成する手段や方法</a:t>
            </a:r>
            <a:endParaRPr lang="en-US" altLang="ja-JP" b="1" dirty="0"/>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03307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2101931"/>
            <a:ext cx="10554056" cy="46697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53255" y="291629"/>
            <a:ext cx="3643986" cy="369332"/>
          </a:xfrm>
          <a:prstGeom prst="wedgeRectCallout">
            <a:avLst>
              <a:gd name="adj1" fmla="val -62997"/>
              <a:gd name="adj2" fmla="val -4886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提案する研究開発項目の数だけ、「６－４－●」の項を追加・追記する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208001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indent="-20955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を実現する技術について、技術自体が達成する目標（アウトプット）及び、</a:t>
            </a:r>
            <a:r>
              <a:rPr lang="en-US" altLang="ja-JP" dirty="0">
                <a:solidFill>
                  <a:schemeClr val="accent1"/>
                </a:solidFill>
              </a:rPr>
              <a:t>2030</a:t>
            </a:r>
            <a:r>
              <a:rPr lang="ja-JP" altLang="en-US" dirty="0">
                <a:solidFill>
                  <a:schemeClr val="accent1"/>
                </a:solidFill>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lang="en-US" altLang="ja-JP" dirty="0">
              <a:solidFill>
                <a:schemeClr val="accent1"/>
              </a:solidFill>
            </a:endParaRPr>
          </a:p>
          <a:p>
            <a:pPr marL="1003300" indent="-285750">
              <a:spcBef>
                <a:spcPts val="600"/>
              </a:spcBef>
              <a:buFont typeface="Wingdings" panose="05000000000000000000" pitchFamily="2" charset="2"/>
              <a:buChar char="l"/>
            </a:pPr>
            <a:r>
              <a:rPr lang="ja-JP" altLang="en-US" b="1" dirty="0"/>
              <a:t>アウトプット（</a:t>
            </a:r>
            <a:r>
              <a:rPr lang="ja-JP" altLang="en-US" b="1" dirty="0">
                <a:solidFill>
                  <a:schemeClr val="accent1"/>
                </a:solidFill>
              </a:rPr>
              <a:t>●</a:t>
            </a:r>
            <a:r>
              <a:rPr lang="ja-JP" altLang="en-US" b="1" dirty="0"/>
              <a:t>年度）</a:t>
            </a:r>
            <a:r>
              <a:rPr lang="ja-JP" altLang="en-US" dirty="0"/>
              <a:t>：</a:t>
            </a:r>
            <a:r>
              <a:rPr lang="ja-JP" altLang="en-US" dirty="0">
                <a:solidFill>
                  <a:schemeClr val="accent1"/>
                </a:solidFill>
              </a:rPr>
              <a:t>（例：収容性能●倍、速度●倍、サイズ</a:t>
            </a:r>
            <a:r>
              <a:rPr lang="en-US" altLang="ja-JP" dirty="0">
                <a:solidFill>
                  <a:schemeClr val="accent1"/>
                </a:solidFill>
              </a:rPr>
              <a:t>1/●</a:t>
            </a:r>
            <a:r>
              <a:rPr lang="ja-JP" altLang="en-US" dirty="0" err="1">
                <a:solidFill>
                  <a:schemeClr val="accent1"/>
                </a:solidFill>
              </a:rPr>
              <a:t>、</a:t>
            </a:r>
            <a:r>
              <a:rPr lang="ja-JP" altLang="en-US" dirty="0">
                <a:solidFill>
                  <a:schemeClr val="accent1"/>
                </a:solidFill>
              </a:rPr>
              <a:t>価格●ドル／ユニット等）</a:t>
            </a:r>
            <a:endParaRPr lang="en-US" altLang="ja-JP" dirty="0">
              <a:solidFill>
                <a:schemeClr val="accent1"/>
              </a:solidFill>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目標設定の</a:t>
            </a:r>
            <a:r>
              <a:rPr lang="ja-JP" altLang="en-US" kern="100" dirty="0">
                <a:latin typeface="+mn-ea"/>
                <a:cs typeface="Arial" panose="020B0604020202020204" pitchFamily="34" charset="0"/>
              </a:rPr>
              <a:t>妥当性</a:t>
            </a:r>
            <a:endParaRPr lang="ja-JP" altLang="en-US" dirty="0">
              <a:latin typeface="+mn-ea"/>
            </a:endParaRPr>
          </a:p>
          <a:p>
            <a:pPr marL="1003300" indent="-285750">
              <a:spcBef>
                <a:spcPts val="600"/>
              </a:spcBef>
              <a:buFont typeface="Wingdings" panose="05000000000000000000" pitchFamily="2" charset="2"/>
              <a:buChar char="l"/>
            </a:pPr>
            <a:r>
              <a:rPr lang="ja-JP" altLang="en-US" b="1" dirty="0">
                <a:latin typeface="+mn-ea"/>
              </a:rPr>
              <a:t>アウトカム（</a:t>
            </a:r>
            <a:r>
              <a:rPr lang="ja-JP" altLang="en-US" b="1" dirty="0">
                <a:solidFill>
                  <a:schemeClr val="accent1"/>
                </a:solidFill>
                <a:latin typeface="+mn-ea"/>
              </a:rPr>
              <a:t>●</a:t>
            </a:r>
            <a:r>
              <a:rPr lang="ja-JP" altLang="en-US" b="1" dirty="0">
                <a:latin typeface="+mn-ea"/>
              </a:rPr>
              <a:t>年度）</a:t>
            </a:r>
            <a:r>
              <a:rPr lang="ja-JP" altLang="en-US" dirty="0">
                <a:latin typeface="+mn-ea"/>
              </a:rPr>
              <a:t>：</a:t>
            </a:r>
            <a:r>
              <a:rPr lang="ja-JP" altLang="en-US" dirty="0">
                <a:solidFill>
                  <a:schemeClr val="accent1"/>
                </a:solidFill>
                <a:latin typeface="+mn-ea"/>
              </a:rPr>
              <a:t>（例：顧客企業に対する●●についてのコスト削減</a:t>
            </a:r>
            <a:r>
              <a:rPr lang="en-US" altLang="ja-JP" dirty="0">
                <a:solidFill>
                  <a:schemeClr val="accent1"/>
                </a:solidFill>
                <a:latin typeface="+mn-ea"/>
              </a:rPr>
              <a:t>1/●</a:t>
            </a:r>
            <a:r>
              <a:rPr lang="ja-JP" altLang="en-US" dirty="0" err="1">
                <a:solidFill>
                  <a:schemeClr val="accent1"/>
                </a:solidFill>
                <a:latin typeface="+mn-ea"/>
              </a:rPr>
              <a:t>、</a:t>
            </a:r>
            <a:r>
              <a:rPr lang="en-US" altLang="ja-JP" dirty="0">
                <a:solidFill>
                  <a:schemeClr val="accent1"/>
                </a:solidFill>
                <a:latin typeface="+mn-ea"/>
              </a:rPr>
              <a:t>ARPU●</a:t>
            </a:r>
            <a:r>
              <a:rPr lang="ja-JP" altLang="en-US" dirty="0">
                <a:solidFill>
                  <a:schemeClr val="accent1"/>
                </a:solidFill>
                <a:latin typeface="+mn-ea"/>
              </a:rPr>
              <a:t>倍等）</a:t>
            </a:r>
            <a:endParaRPr lang="en-US" altLang="ja-JP" dirty="0">
              <a:solidFill>
                <a:schemeClr val="accent1"/>
              </a:solidFill>
              <a:latin typeface="+mn-ea"/>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2482723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9039163" y="175645"/>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4279233410"/>
              </p:ext>
            </p:extLst>
          </p:nvPr>
        </p:nvGraphicFramePr>
        <p:xfrm>
          <a:off x="963261" y="677076"/>
          <a:ext cx="11035624"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815034">
                  <a:extLst>
                    <a:ext uri="{9D8B030D-6E8A-4147-A177-3AD203B41FA5}">
                      <a16:colId xmlns:a16="http://schemas.microsoft.com/office/drawing/2014/main" val="575689795"/>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a:solidFill>
                            <a:schemeClr val="bg1"/>
                          </a:solidFill>
                        </a:rPr>
                        <a:t>技術テーマ</a:t>
                      </a:r>
                      <a:r>
                        <a:rPr kumimoji="1" lang="en-US" altLang="ja-JP" sz="1000">
                          <a:solidFill>
                            <a:schemeClr val="bg1"/>
                          </a:solidFill>
                        </a:rPr>
                        <a:t>/</a:t>
                      </a:r>
                      <a:r>
                        <a:rPr kumimoji="1" lang="ja-JP" altLang="en-US" sz="1000">
                          <a:solidFill>
                            <a:schemeClr val="bg1"/>
                          </a:solidFill>
                        </a:rPr>
                        <a:t>担当</a:t>
                      </a:r>
                      <a:endParaRPr kumimoji="1" lang="en-US" altLang="ja-JP" sz="1050">
                        <a:solidFill>
                          <a:schemeClr val="bg1"/>
                        </a:solidFill>
                      </a:endParaRPr>
                    </a:p>
                    <a:p>
                      <a:pPr algn="ctr"/>
                      <a:r>
                        <a:rPr kumimoji="1" lang="ja-JP" altLang="en-US" sz="105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a:txBody>
                    <a:bodyPr/>
                    <a:lstStyle/>
                    <a:p>
                      <a:pPr algn="ctr"/>
                      <a:r>
                        <a:rPr kumimoji="1" lang="ja-JP" altLang="en-US" sz="1050">
                          <a:solidFill>
                            <a:schemeClr val="bg1"/>
                          </a:solidFill>
                        </a:rPr>
                        <a:t>過年度</a:t>
                      </a:r>
                    </a:p>
                  </a:txBody>
                  <a:tcPr anchor="ctr">
                    <a:lnL w="28575" cap="flat" cmpd="sng" algn="ctr">
                      <a:solidFill>
                        <a:schemeClr val="tx1"/>
                      </a:solidFill>
                      <a:prstDash val="solid"/>
                      <a:round/>
                      <a:headEnd type="none" w="med" len="med"/>
                      <a:tailEnd type="none" w="med" len="med"/>
                    </a:lnL>
                    <a:solidFill>
                      <a:srgbClr val="005298"/>
                    </a:solidFill>
                  </a:tcPr>
                </a:tc>
                <a:tc gridSpan="2">
                  <a:txBody>
                    <a:bodyPr/>
                    <a:lstStyle/>
                    <a:p>
                      <a:pPr algn="ctr"/>
                      <a:r>
                        <a:rPr kumimoji="1" lang="en-US" altLang="ja-JP" sz="1050" dirty="0">
                          <a:solidFill>
                            <a:schemeClr val="bg1"/>
                          </a:solidFill>
                        </a:rPr>
                        <a:t>2024</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2025</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2026</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2027</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2028</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2029</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2030</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2031</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dirty="0"/>
                        <a:t>研究開発</a:t>
                      </a:r>
                      <a:endParaRPr kumimoji="1" lang="en-US" altLang="ja-JP" sz="1050" dirty="0"/>
                    </a:p>
                    <a:p>
                      <a:pPr algn="ctr"/>
                      <a:r>
                        <a:rPr kumimoji="1" lang="ja-JP" altLang="en-US" sz="600" dirty="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dirty="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dirty="0"/>
                        <a:t>研究開発項目２</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○○社</a:t>
                      </a:r>
                      <a:endParaRPr kumimoji="1" lang="en-US" altLang="ja-JP" sz="1050" dirty="0"/>
                    </a:p>
                    <a:p>
                      <a:pPr algn="ctr"/>
                      <a:r>
                        <a:rPr kumimoji="1" lang="ja-JP" altLang="en-US" sz="1050" dirty="0"/>
                        <a:t>●●技術</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4622684" y="1382947"/>
            <a:ext cx="78693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4634224" y="113476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基本検討</a:t>
            </a:r>
            <a:endParaRPr kumimoji="0" lang="en-US" sz="900" b="0" i="1" u="none" strike="noStrike" kern="0" cap="none" spc="0" normalizeH="0" baseline="0" noProof="0" dirty="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5387202"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5359281"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6191395"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6183436"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7002683"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978198"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7810791"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7774427"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7765611"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8579919"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5359279" y="4428372"/>
            <a:ext cx="6616859" cy="1309584"/>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2024</a:t>
            </a:r>
            <a:r>
              <a:rPr kumimoji="0" lang="ja-JP" altLang="en-US" sz="1000" kern="0" dirty="0">
                <a:solidFill>
                  <a:schemeClr val="bg1"/>
                </a:solidFill>
                <a:latin typeface="+mn-ea"/>
              </a:rPr>
              <a:t>年度第</a:t>
            </a:r>
            <a:r>
              <a:rPr kumimoji="0" lang="en-US" altLang="ja-JP" sz="1000" kern="0" dirty="0">
                <a:solidFill>
                  <a:schemeClr val="bg1"/>
                </a:solidFill>
                <a:latin typeface="+mn-ea"/>
              </a:rPr>
              <a:t>1</a:t>
            </a:r>
            <a:r>
              <a:rPr kumimoji="0" lang="ja-JP" altLang="en-US" sz="1000" kern="0" dirty="0">
                <a:solidFill>
                  <a:schemeClr val="bg1"/>
                </a:solidFill>
                <a:latin typeface="+mn-ea"/>
              </a:rPr>
              <a:t>四半期とし、それまでの技術シーズなどの達成状況があれば記載する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社会実装・海外展開志向型戦略的プログラムにおいては、</a:t>
            </a:r>
            <a:r>
              <a:rPr kumimoji="0" lang="en-US" altLang="ja-JP" sz="1000" kern="0" dirty="0">
                <a:solidFill>
                  <a:schemeClr val="bg1"/>
                </a:solidFill>
                <a:latin typeface="+mn-ea"/>
              </a:rPr>
              <a:t>4</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が概ね６、</a:t>
            </a:r>
            <a:r>
              <a:rPr kumimoji="0" lang="en-US" altLang="ja-JP" sz="1000" kern="0" dirty="0">
                <a:solidFill>
                  <a:schemeClr val="bg1"/>
                </a:solidFill>
                <a:latin typeface="+mn-ea"/>
              </a:rPr>
              <a:t>5</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が概ね７に達する水準の研究開発を対象</a:t>
            </a: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5820219"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5792298"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6624412"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6616453"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8234972"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8207051"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9039165"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9031206"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7409921"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7401962"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984648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983852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5820219"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7232021"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8140418"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9643655"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7216181"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8497144"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7614580"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10035339"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4" name="直線矢印コネクタ 158">
            <a:extLst>
              <a:ext uri="{FF2B5EF4-FFF2-40B4-BE49-F238E27FC236}">
                <a16:creationId xmlns:a16="http://schemas.microsoft.com/office/drawing/2014/main" id="{5F8D2EB6-3860-637C-A7EE-75282D274446}"/>
              </a:ext>
            </a:extLst>
          </p:cNvPr>
          <p:cNvCxnSpPr>
            <a:cxnSpLocks/>
          </p:cNvCxnSpPr>
          <p:nvPr/>
        </p:nvCxnSpPr>
        <p:spPr>
          <a:xfrm>
            <a:off x="3773623" y="1382759"/>
            <a:ext cx="777437" cy="0"/>
          </a:xfrm>
          <a:prstGeom prst="straightConnector1">
            <a:avLst/>
          </a:prstGeom>
          <a:noFill/>
          <a:ln w="25400" cap="rnd" cmpd="sng" algn="ctr">
            <a:solidFill>
              <a:sysClr val="windowText" lastClr="000000">
                <a:lumMod val="60000"/>
                <a:lumOff val="40000"/>
              </a:sysClr>
            </a:solidFill>
            <a:prstDash val="lgDash"/>
            <a:round/>
            <a:headEnd type="none"/>
            <a:tailEnd type="arrow"/>
          </a:ln>
          <a:effectLst/>
        </p:spPr>
      </p:cxnSp>
      <p:sp>
        <p:nvSpPr>
          <p:cNvPr id="236" name="テキスト ボックス 216">
            <a:extLst>
              <a:ext uri="{FF2B5EF4-FFF2-40B4-BE49-F238E27FC236}">
                <a16:creationId xmlns:a16="http://schemas.microsoft.com/office/drawing/2014/main" id="{AE7F6129-F349-E17F-EF42-32FB20D556DC}"/>
              </a:ext>
            </a:extLst>
          </p:cNvPr>
          <p:cNvSpPr txBox="1"/>
          <p:nvPr/>
        </p:nvSpPr>
        <p:spPr>
          <a:xfrm>
            <a:off x="3701356" y="1137544"/>
            <a:ext cx="921328"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関連●●技術</a:t>
            </a:r>
            <a:endParaRPr kumimoji="0" lang="en-US" sz="900" b="0" i="1" u="none" strike="noStrike" kern="0" cap="none" spc="0" normalizeH="0" baseline="0" noProof="0" dirty="0">
              <a:ln>
                <a:noFill/>
              </a:ln>
              <a:solidFill>
                <a:srgbClr val="005298"/>
              </a:solidFill>
              <a:effectLst/>
              <a:uLnTx/>
              <a:uFillTx/>
              <a:latin typeface="+mn-ea"/>
              <a:cs typeface="+mn-cs"/>
            </a:endParaRPr>
          </a:p>
        </p:txBody>
      </p: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6528974"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7343282"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979544"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7260507"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9005672"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9819980"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8452081"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9733044"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4551060" y="2999660"/>
            <a:ext cx="858556"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4639123" y="2750963"/>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基本検討</a:t>
            </a:r>
            <a:endParaRPr kumimoji="0" lang="en-US" sz="900" b="0" i="1" u="none" strike="noStrike" kern="0" cap="none" spc="0" normalizeH="0" baseline="0" noProof="0" dirty="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5387200"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5359279"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6191393"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6183434"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7002681"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978196"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7810789"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7774425"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7765609"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8579917"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5820217"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5792296"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6624410"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6616451"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8234970"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8207049"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9039163"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9031204"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7409919"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7401960"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984648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983852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5820217"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7232019"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8140416"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9643653"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7216179"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8497142"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6528972"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7343280"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979542"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7260505"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9005670"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9819978"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8452079"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9733042"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5043931" y="17871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タイトル 2">
            <a:extLst>
              <a:ext uri="{FF2B5EF4-FFF2-40B4-BE49-F238E27FC236}">
                <a16:creationId xmlns:a16="http://schemas.microsoft.com/office/drawing/2014/main" id="{73293619-A5C1-4239-8D88-D570720525FB}"/>
              </a:ext>
            </a:extLst>
          </p:cNvPr>
          <p:cNvSpPr>
            <a:spLocks noGrp="1"/>
          </p:cNvSpPr>
          <p:nvPr>
            <p:ph type="title" idx="4294967295"/>
          </p:nvPr>
        </p:nvSpPr>
        <p:spPr>
          <a:xfrm>
            <a:off x="390866" y="133050"/>
            <a:ext cx="10515600" cy="414994"/>
          </a:xfrm>
        </p:spPr>
        <p:txBody>
          <a:bodyPr>
            <a:norm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zh-TW" altLang="en-US" sz="1800" b="1" dirty="0">
                <a:latin typeface="游ゴシック" panose="020B0400000000000000" pitchFamily="50" charset="-128"/>
                <a:ea typeface="游ゴシック" panose="020B0400000000000000" pitchFamily="50" charset="-128"/>
              </a:rPr>
              <a:t>　研究開発</a:t>
            </a:r>
            <a:r>
              <a:rPr kumimoji="1" lang="ja-JP" altLang="en-US" sz="1800" b="1" dirty="0">
                <a:latin typeface="游ゴシック" panose="020B0400000000000000" pitchFamily="50" charset="-128"/>
                <a:ea typeface="游ゴシック" panose="020B0400000000000000" pitchFamily="50" charset="-128"/>
              </a:rPr>
              <a:t>プロジェクトの</a:t>
            </a:r>
            <a:r>
              <a:rPr kumimoji="1" lang="zh-TW" altLang="en-US" sz="1800" b="1" dirty="0">
                <a:latin typeface="游ゴシック" panose="020B0400000000000000" pitchFamily="50" charset="-128"/>
                <a:ea typeface="游ゴシック" panose="020B0400000000000000" pitchFamily="50" charset="-128"/>
              </a:rPr>
              <a:t>実施計画</a:t>
            </a:r>
          </a:p>
        </p:txBody>
      </p:sp>
      <p:sp>
        <p:nvSpPr>
          <p:cNvPr id="4" name="テキスト ボックス 3">
            <a:extLst>
              <a:ext uri="{FF2B5EF4-FFF2-40B4-BE49-F238E27FC236}">
                <a16:creationId xmlns:a16="http://schemas.microsoft.com/office/drawing/2014/main" id="{57183C67-B8CE-596A-5DFB-0E364D592720}"/>
              </a:ext>
            </a:extLst>
          </p:cNvPr>
          <p:cNvSpPr txBox="1"/>
          <p:nvPr/>
        </p:nvSpPr>
        <p:spPr>
          <a:xfrm>
            <a:off x="11088882" y="363008"/>
            <a:ext cx="1005403" cy="338554"/>
          </a:xfrm>
          <a:prstGeom prst="rect">
            <a:avLst/>
          </a:prstGeom>
          <a:noFill/>
        </p:spPr>
        <p:txBody>
          <a:bodyPr wrap="none" rtlCol="0">
            <a:spAutoFit/>
          </a:bodyPr>
          <a:lstStyle/>
          <a:p>
            <a:r>
              <a:rPr lang="en-US" altLang="ja-JP" sz="1600" dirty="0"/>
              <a:t>【</a:t>
            </a:r>
            <a:r>
              <a:rPr lang="ja-JP" altLang="en-US" sz="1600" dirty="0"/>
              <a:t>税抜</a:t>
            </a:r>
            <a:r>
              <a:rPr lang="en-US" altLang="ja-JP" sz="1600" dirty="0"/>
              <a:t>】</a:t>
            </a:r>
            <a:endParaRPr kumimoji="1" lang="ja-JP" altLang="en-US" sz="1600" dirty="0"/>
          </a:p>
        </p:txBody>
      </p:sp>
    </p:spTree>
    <p:extLst>
      <p:ext uri="{BB962C8B-B14F-4D97-AF65-F5344CB8AC3E}">
        <p14:creationId xmlns:p14="http://schemas.microsoft.com/office/powerpoint/2010/main" val="18307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3286B23-83EA-467E-99A9-A5EA9D972D93}"/>
              </a:ext>
            </a:extLst>
          </p:cNvPr>
          <p:cNvSpPr txBox="1"/>
          <p:nvPr/>
        </p:nvSpPr>
        <p:spPr>
          <a:xfrm>
            <a:off x="413157" y="482227"/>
            <a:ext cx="11166395" cy="907941"/>
          </a:xfrm>
          <a:prstGeom prst="rect">
            <a:avLst/>
          </a:prstGeom>
          <a:noFill/>
        </p:spPr>
        <p:txBody>
          <a:bodyPr wrap="square" rtlCol="0">
            <a:spAutoFit/>
          </a:bodyPr>
          <a:lstStyle/>
          <a:p>
            <a:pPr marL="179388">
              <a:spcBef>
                <a:spcPts val="600"/>
              </a:spcBef>
            </a:pPr>
            <a:r>
              <a:rPr lang="ja-JP" altLang="en-US" sz="1600" dirty="0">
                <a:solidFill>
                  <a:schemeClr val="accent1"/>
                </a:solidFill>
              </a:rPr>
              <a:t>＜年度ごとの費目別予算計画を、事業全体及び各提案者ごとに作成してください。事業全体の予算計画が「５　事業計画」に記載の数字と一致することを確認してください。＞</a:t>
            </a:r>
            <a:endParaRPr lang="en-US" altLang="ja-JP" sz="1600" dirty="0">
              <a:solidFill>
                <a:schemeClr val="accent1"/>
              </a:solidFill>
            </a:endParaRPr>
          </a:p>
          <a:p>
            <a:pPr marL="179388">
              <a:spcBef>
                <a:spcPts val="600"/>
              </a:spcBef>
            </a:pPr>
            <a:endParaRPr lang="ja-JP" altLang="en-US" sz="1600" b="1" dirty="0"/>
          </a:p>
        </p:txBody>
      </p:sp>
      <p:sp>
        <p:nvSpPr>
          <p:cNvPr id="4" name="テキスト ボックス 3">
            <a:extLst>
              <a:ext uri="{FF2B5EF4-FFF2-40B4-BE49-F238E27FC236}">
                <a16:creationId xmlns:a16="http://schemas.microsoft.com/office/drawing/2014/main" id="{C8D88DE4-090C-40C9-8BFE-46F774E60D81}"/>
              </a:ext>
            </a:extLst>
          </p:cNvPr>
          <p:cNvSpPr txBox="1"/>
          <p:nvPr/>
        </p:nvSpPr>
        <p:spPr>
          <a:xfrm>
            <a:off x="575731" y="1071725"/>
            <a:ext cx="1107996" cy="369332"/>
          </a:xfrm>
          <a:prstGeom prst="rect">
            <a:avLst/>
          </a:prstGeom>
          <a:noFill/>
        </p:spPr>
        <p:txBody>
          <a:bodyPr wrap="none" rtlCol="0">
            <a:spAutoFit/>
          </a:bodyPr>
          <a:lstStyle/>
          <a:p>
            <a:r>
              <a:rPr kumimoji="1" lang="ja-JP" altLang="en-US" b="1" u="sng" dirty="0"/>
              <a:t>事業全体</a:t>
            </a:r>
          </a:p>
        </p:txBody>
      </p:sp>
      <p:sp>
        <p:nvSpPr>
          <p:cNvPr id="5" name="テキスト ボックス 4">
            <a:extLst>
              <a:ext uri="{FF2B5EF4-FFF2-40B4-BE49-F238E27FC236}">
                <a16:creationId xmlns:a16="http://schemas.microsoft.com/office/drawing/2014/main" id="{C28E99D2-01D8-47AB-A16F-CCBF2CA33B57}"/>
              </a:ext>
            </a:extLst>
          </p:cNvPr>
          <p:cNvSpPr txBox="1"/>
          <p:nvPr/>
        </p:nvSpPr>
        <p:spPr>
          <a:xfrm>
            <a:off x="575731" y="4046153"/>
            <a:ext cx="1949573" cy="369332"/>
          </a:xfrm>
          <a:prstGeom prst="rect">
            <a:avLst/>
          </a:prstGeom>
          <a:noFill/>
        </p:spPr>
        <p:txBody>
          <a:bodyPr wrap="none" rtlCol="0">
            <a:spAutoFit/>
          </a:bodyPr>
          <a:lstStyle/>
          <a:p>
            <a:r>
              <a:rPr kumimoji="1" lang="ja-JP" altLang="en-US" b="1" u="sng" dirty="0"/>
              <a:t>代表提案者：</a:t>
            </a:r>
            <a:r>
              <a:rPr kumimoji="1" lang="en-US" altLang="ja-JP" b="1" u="sng" dirty="0"/>
              <a:t>A</a:t>
            </a:r>
            <a:r>
              <a:rPr kumimoji="1" lang="ja-JP" altLang="en-US" b="1" u="sng" dirty="0"/>
              <a:t>社</a:t>
            </a:r>
          </a:p>
        </p:txBody>
      </p:sp>
      <p:graphicFrame>
        <p:nvGraphicFramePr>
          <p:cNvPr id="12" name="オブジェクト 11">
            <a:extLst>
              <a:ext uri="{FF2B5EF4-FFF2-40B4-BE49-F238E27FC236}">
                <a16:creationId xmlns:a16="http://schemas.microsoft.com/office/drawing/2014/main" id="{59EF011A-65B8-4E8D-92D3-5F707F670E07}"/>
              </a:ext>
            </a:extLst>
          </p:cNvPr>
          <p:cNvGraphicFramePr>
            <a:graphicFrameLocks noChangeAspect="1"/>
          </p:cNvGraphicFramePr>
          <p:nvPr>
            <p:extLst>
              <p:ext uri="{D42A27DB-BD31-4B8C-83A1-F6EECF244321}">
                <p14:modId xmlns:p14="http://schemas.microsoft.com/office/powerpoint/2010/main" val="2228670710"/>
              </p:ext>
            </p:extLst>
          </p:nvPr>
        </p:nvGraphicFramePr>
        <p:xfrm>
          <a:off x="576263" y="1384921"/>
          <a:ext cx="9221787" cy="2401887"/>
        </p:xfrm>
        <a:graphic>
          <a:graphicData uri="http://schemas.openxmlformats.org/presentationml/2006/ole">
            <mc:AlternateContent xmlns:mc="http://schemas.openxmlformats.org/markup-compatibility/2006">
              <mc:Choice xmlns:v="urn:schemas-microsoft-com:vml" Requires="v">
                <p:oleObj name="Worksheet" r:id="rId2" imgW="7324570" imgH="2152624" progId="Excel.Sheet.12">
                  <p:embed/>
                </p:oleObj>
              </mc:Choice>
              <mc:Fallback>
                <p:oleObj name="Worksheet" r:id="rId2" imgW="7324570" imgH="2152624" progId="Excel.Sheet.12">
                  <p:embed/>
                  <p:pic>
                    <p:nvPicPr>
                      <p:cNvPr id="12" name="オブジェクト 11">
                        <a:extLst>
                          <a:ext uri="{FF2B5EF4-FFF2-40B4-BE49-F238E27FC236}">
                            <a16:creationId xmlns:a16="http://schemas.microsoft.com/office/drawing/2014/main" id="{59EF011A-65B8-4E8D-92D3-5F707F670E07}"/>
                          </a:ext>
                        </a:extLst>
                      </p:cNvPr>
                      <p:cNvPicPr/>
                      <p:nvPr/>
                    </p:nvPicPr>
                    <p:blipFill>
                      <a:blip r:embed="rId3"/>
                      <a:stretch>
                        <a:fillRect/>
                      </a:stretch>
                    </p:blipFill>
                    <p:spPr>
                      <a:xfrm>
                        <a:off x="576263" y="1384921"/>
                        <a:ext cx="9221787" cy="2401887"/>
                      </a:xfrm>
                      <a:prstGeom prst="rect">
                        <a:avLst/>
                      </a:prstGeom>
                    </p:spPr>
                  </p:pic>
                </p:oleObj>
              </mc:Fallback>
            </mc:AlternateContent>
          </a:graphicData>
        </a:graphic>
      </p:graphicFrame>
      <p:graphicFrame>
        <p:nvGraphicFramePr>
          <p:cNvPr id="13" name="オブジェクト 12">
            <a:extLst>
              <a:ext uri="{FF2B5EF4-FFF2-40B4-BE49-F238E27FC236}">
                <a16:creationId xmlns:a16="http://schemas.microsoft.com/office/drawing/2014/main" id="{C9DAA98F-D6C6-4B98-8824-C9D50DA394CC}"/>
              </a:ext>
            </a:extLst>
          </p:cNvPr>
          <p:cNvGraphicFramePr>
            <a:graphicFrameLocks noChangeAspect="1"/>
          </p:cNvGraphicFramePr>
          <p:nvPr>
            <p:extLst>
              <p:ext uri="{D42A27DB-BD31-4B8C-83A1-F6EECF244321}">
                <p14:modId xmlns:p14="http://schemas.microsoft.com/office/powerpoint/2010/main" val="269341183"/>
              </p:ext>
            </p:extLst>
          </p:nvPr>
        </p:nvGraphicFramePr>
        <p:xfrm>
          <a:off x="576263" y="4358309"/>
          <a:ext cx="9221787" cy="2401888"/>
        </p:xfrm>
        <a:graphic>
          <a:graphicData uri="http://schemas.openxmlformats.org/presentationml/2006/ole">
            <mc:AlternateContent xmlns:mc="http://schemas.openxmlformats.org/markup-compatibility/2006">
              <mc:Choice xmlns:v="urn:schemas-microsoft-com:vml" Requires="v">
                <p:oleObj name="Worksheet" r:id="rId4" imgW="7324570" imgH="2152624" progId="Excel.Sheet.12">
                  <p:embed/>
                </p:oleObj>
              </mc:Choice>
              <mc:Fallback>
                <p:oleObj name="Worksheet" r:id="rId4" imgW="7324570" imgH="2152624" progId="Excel.Sheet.12">
                  <p:embed/>
                  <p:pic>
                    <p:nvPicPr>
                      <p:cNvPr id="13" name="オブジェクト 12">
                        <a:extLst>
                          <a:ext uri="{FF2B5EF4-FFF2-40B4-BE49-F238E27FC236}">
                            <a16:creationId xmlns:a16="http://schemas.microsoft.com/office/drawing/2014/main" id="{C9DAA98F-D6C6-4B98-8824-C9D50DA394CC}"/>
                          </a:ext>
                        </a:extLst>
                      </p:cNvPr>
                      <p:cNvPicPr/>
                      <p:nvPr/>
                    </p:nvPicPr>
                    <p:blipFill>
                      <a:blip r:embed="rId5"/>
                      <a:stretch>
                        <a:fillRect/>
                      </a:stretch>
                    </p:blipFill>
                    <p:spPr>
                      <a:xfrm>
                        <a:off x="576263" y="4358309"/>
                        <a:ext cx="9221787" cy="2401888"/>
                      </a:xfrm>
                      <a:prstGeom prst="rect">
                        <a:avLst/>
                      </a:prstGeom>
                    </p:spPr>
                  </p:pic>
                </p:oleObj>
              </mc:Fallback>
            </mc:AlternateContent>
          </a:graphicData>
        </a:graphic>
      </p:graphicFrame>
      <p:sp>
        <p:nvSpPr>
          <p:cNvPr id="11" name="四角形吹き出し 18">
            <a:extLst>
              <a:ext uri="{FF2B5EF4-FFF2-40B4-BE49-F238E27FC236}">
                <a16:creationId xmlns:a16="http://schemas.microsoft.com/office/drawing/2014/main" id="{786640E6-AA5D-4EDD-BE2A-6A57E38818DC}"/>
              </a:ext>
            </a:extLst>
          </p:cNvPr>
          <p:cNvSpPr/>
          <p:nvPr/>
        </p:nvSpPr>
        <p:spPr>
          <a:xfrm>
            <a:off x="8767553" y="6339628"/>
            <a:ext cx="3073277" cy="246221"/>
          </a:xfrm>
          <a:prstGeom prst="wedgeRectCallout">
            <a:avLst>
              <a:gd name="adj1" fmla="val -77539"/>
              <a:gd name="adj2" fmla="val -18419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0" name="四角形吹き出し 18">
            <a:extLst>
              <a:ext uri="{FF2B5EF4-FFF2-40B4-BE49-F238E27FC236}">
                <a16:creationId xmlns:a16="http://schemas.microsoft.com/office/drawing/2014/main" id="{BE91A609-1CFD-4540-BF0C-DC000F846FDF}"/>
              </a:ext>
            </a:extLst>
          </p:cNvPr>
          <p:cNvSpPr/>
          <p:nvPr/>
        </p:nvSpPr>
        <p:spPr>
          <a:xfrm>
            <a:off x="8205509" y="3460805"/>
            <a:ext cx="3797835" cy="553998"/>
          </a:xfrm>
          <a:prstGeom prst="wedgeRectCallout">
            <a:avLst>
              <a:gd name="adj1" fmla="val -65849"/>
              <a:gd name="adj2" fmla="val -14451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助成率：期間全体で</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以下、各年度</a:t>
            </a:r>
            <a:r>
              <a:rPr kumimoji="0" lang="en-US" altLang="ja-JP" sz="1000" b="0" i="0" u="none" strike="noStrike" kern="0" cap="none" spc="0" normalizeH="0" baseline="0" noProof="0" dirty="0">
                <a:ln>
                  <a:noFill/>
                </a:ln>
                <a:solidFill>
                  <a:schemeClr val="bg1"/>
                </a:solidFill>
                <a:effectLst/>
                <a:uLnTx/>
                <a:uFillTx/>
                <a:latin typeface="+mn-ea"/>
                <a:cs typeface="+mn-cs"/>
              </a:rPr>
              <a:t>2/3</a:t>
            </a:r>
            <a:r>
              <a:rPr kumimoji="0" lang="ja-JP" altLang="en-US" sz="1000" b="0" i="0" u="none" strike="noStrike" kern="0" cap="none" spc="0" normalizeH="0" baseline="0" noProof="0" dirty="0">
                <a:ln>
                  <a:noFill/>
                </a:ln>
                <a:solidFill>
                  <a:schemeClr val="bg1"/>
                </a:solidFill>
                <a:effectLst/>
                <a:uLnTx/>
                <a:uFillTx/>
                <a:latin typeface="+mn-ea"/>
                <a:cs typeface="+mn-cs"/>
              </a:rPr>
              <a:t>以下にしてください。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助成額：助成対象経費に助成率を乗じたもの</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3" name="矢印: 左カーブ 2">
            <a:extLst>
              <a:ext uri="{FF2B5EF4-FFF2-40B4-BE49-F238E27FC236}">
                <a16:creationId xmlns:a16="http://schemas.microsoft.com/office/drawing/2014/main" id="{6C3F8280-9F56-4A4C-ACE9-6DAAA9CDA5AE}"/>
              </a:ext>
            </a:extLst>
          </p:cNvPr>
          <p:cNvSpPr/>
          <p:nvPr/>
        </p:nvSpPr>
        <p:spPr>
          <a:xfrm>
            <a:off x="2278996" y="3313138"/>
            <a:ext cx="548517" cy="3149600"/>
          </a:xfrm>
          <a:prstGeom prst="curvedLeftArrow">
            <a:avLst>
              <a:gd name="adj1" fmla="val 20859"/>
              <a:gd name="adj2" fmla="val 58279"/>
              <a:gd name="adj3" fmla="val 334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E2E23AD6-1E35-49AB-9C89-F26CF94D5D0B}"/>
              </a:ext>
            </a:extLst>
          </p:cNvPr>
          <p:cNvSpPr txBox="1"/>
          <p:nvPr/>
        </p:nvSpPr>
        <p:spPr>
          <a:xfrm>
            <a:off x="7867916" y="1095415"/>
            <a:ext cx="2441694" cy="338554"/>
          </a:xfrm>
          <a:prstGeom prst="rect">
            <a:avLst/>
          </a:prstGeom>
          <a:noFill/>
        </p:spPr>
        <p:txBody>
          <a:bodyPr wrap="none" rtlCol="0">
            <a:spAutoFit/>
          </a:bodyPr>
          <a:lstStyle/>
          <a:p>
            <a:r>
              <a:rPr kumimoji="1" lang="ja-JP" altLang="en-US" sz="1600" dirty="0"/>
              <a:t>（単位：万円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17" name="テキスト ボックス 16">
            <a:extLst>
              <a:ext uri="{FF2B5EF4-FFF2-40B4-BE49-F238E27FC236}">
                <a16:creationId xmlns:a16="http://schemas.microsoft.com/office/drawing/2014/main" id="{D4E4870B-4B3F-4FFE-9BF5-73743166901B}"/>
              </a:ext>
            </a:extLst>
          </p:cNvPr>
          <p:cNvSpPr txBox="1"/>
          <p:nvPr/>
        </p:nvSpPr>
        <p:spPr>
          <a:xfrm>
            <a:off x="7907230" y="4061542"/>
            <a:ext cx="2441694" cy="338554"/>
          </a:xfrm>
          <a:prstGeom prst="rect">
            <a:avLst/>
          </a:prstGeom>
          <a:noFill/>
        </p:spPr>
        <p:txBody>
          <a:bodyPr wrap="none" rtlCol="0">
            <a:spAutoFit/>
          </a:bodyPr>
          <a:lstStyle/>
          <a:p>
            <a:r>
              <a:rPr kumimoji="1" lang="ja-JP" altLang="en-US" sz="1600" dirty="0"/>
              <a:t>（単位：万円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6" name="タイトル 5">
            <a:extLst>
              <a:ext uri="{FF2B5EF4-FFF2-40B4-BE49-F238E27FC236}">
                <a16:creationId xmlns:a16="http://schemas.microsoft.com/office/drawing/2014/main" id="{0EE2A4F3-19D1-0F6B-AA30-57BF7637A5A8}"/>
              </a:ext>
            </a:extLst>
          </p:cNvPr>
          <p:cNvSpPr>
            <a:spLocks noGrp="1"/>
          </p:cNvSpPr>
          <p:nvPr>
            <p:ph type="title" idx="4294967295"/>
          </p:nvPr>
        </p:nvSpPr>
        <p:spPr>
          <a:xfrm>
            <a:off x="575731" y="53604"/>
            <a:ext cx="10515600" cy="338555"/>
          </a:xfrm>
        </p:spPr>
        <p:txBody>
          <a:bodyPr>
            <a:no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a:t>
            </a:r>
            <a:r>
              <a:rPr kumimoji="1" lang="zh-TW" altLang="en-US" sz="1800" b="1" dirty="0">
                <a:latin typeface="游ゴシック" panose="020B0400000000000000" pitchFamily="50" charset="-128"/>
                <a:ea typeface="游ゴシック" panose="020B0400000000000000" pitchFamily="50" charset="-128"/>
              </a:rPr>
              <a:t>　研究開発</a:t>
            </a:r>
            <a:r>
              <a:rPr kumimoji="1" lang="ja-JP" altLang="en-US" sz="1800" b="1" dirty="0">
                <a:latin typeface="游ゴシック" panose="020B0400000000000000" pitchFamily="50" charset="-128"/>
                <a:ea typeface="游ゴシック" panose="020B0400000000000000" pitchFamily="50" charset="-128"/>
              </a:rPr>
              <a:t>プロジェクトの</a:t>
            </a:r>
            <a:r>
              <a:rPr kumimoji="1" lang="zh-TW" altLang="en-US" sz="1800" b="1" dirty="0">
                <a:latin typeface="游ゴシック" panose="020B0400000000000000" pitchFamily="50" charset="-128"/>
                <a:ea typeface="游ゴシック" panose="020B0400000000000000" pitchFamily="50" charset="-128"/>
              </a:rPr>
              <a:t>予算計画</a:t>
            </a:r>
            <a:endParaRPr kumimoji="1" lang="ja-JP" altLang="en-US" dirty="0"/>
          </a:p>
        </p:txBody>
      </p:sp>
      <p:sp>
        <p:nvSpPr>
          <p:cNvPr id="7" name="四角形吹き出し 18">
            <a:extLst>
              <a:ext uri="{FF2B5EF4-FFF2-40B4-BE49-F238E27FC236}">
                <a16:creationId xmlns:a16="http://schemas.microsoft.com/office/drawing/2014/main" id="{32186E4A-4AF7-3625-792D-CE9553780E76}"/>
              </a:ext>
            </a:extLst>
          </p:cNvPr>
          <p:cNvSpPr/>
          <p:nvPr/>
        </p:nvSpPr>
        <p:spPr>
          <a:xfrm>
            <a:off x="3432832" y="3861487"/>
            <a:ext cx="4076757" cy="400110"/>
          </a:xfrm>
          <a:prstGeom prst="wedgeRectCallout">
            <a:avLst>
              <a:gd name="adj1" fmla="val -67473"/>
              <a:gd name="adj2" fmla="val -161896"/>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助成率は、</a:t>
            </a:r>
            <a:r>
              <a:rPr kumimoji="0" lang="en-US" altLang="ja-JP" sz="1000" b="0" i="0" u="none" strike="noStrike" kern="0" cap="none" spc="0" normalizeH="0" baseline="0" noProof="0" dirty="0">
                <a:ln>
                  <a:noFill/>
                </a:ln>
                <a:solidFill>
                  <a:schemeClr val="bg1"/>
                </a:solidFill>
                <a:effectLst/>
                <a:uLnTx/>
                <a:uFillTx/>
                <a:latin typeface="+mn-ea"/>
                <a:cs typeface="+mn-cs"/>
              </a:rPr>
              <a:t>%</a:t>
            </a:r>
            <a:r>
              <a:rPr kumimoji="0" lang="ja-JP" altLang="en-US" sz="1000" b="0" i="0" u="none" strike="noStrike" kern="0" cap="none" spc="0" normalizeH="0" baseline="0" noProof="0" dirty="0">
                <a:ln>
                  <a:noFill/>
                </a:ln>
                <a:solidFill>
                  <a:schemeClr val="bg1"/>
                </a:solidFill>
                <a:effectLst/>
                <a:uLnTx/>
                <a:uFillTx/>
                <a:latin typeface="+mn-ea"/>
                <a:cs typeface="+mn-cs"/>
              </a:rPr>
              <a:t>表示で小数点以下第</a:t>
            </a:r>
            <a:r>
              <a:rPr kumimoji="0" lang="en-US" altLang="ja-JP" sz="1000" b="0" i="0" u="none" strike="noStrike" kern="0" cap="none" spc="0" normalizeH="0" baseline="0" noProof="0" dirty="0">
                <a:ln>
                  <a:noFill/>
                </a:ln>
                <a:solidFill>
                  <a:schemeClr val="bg1"/>
                </a:solidFill>
                <a:effectLst/>
                <a:uLnTx/>
                <a:uFillTx/>
                <a:latin typeface="+mn-ea"/>
                <a:cs typeface="+mn-cs"/>
              </a:rPr>
              <a:t>2</a:t>
            </a:r>
            <a:r>
              <a:rPr kumimoji="0" lang="ja-JP" altLang="en-US" sz="1000" b="0" i="0" u="none" strike="noStrike" kern="0" cap="none" spc="0" normalizeH="0" baseline="0" noProof="0" dirty="0">
                <a:ln>
                  <a:noFill/>
                </a:ln>
                <a:solidFill>
                  <a:schemeClr val="bg1"/>
                </a:solidFill>
                <a:effectLst/>
                <a:uLnTx/>
                <a:uFillTx/>
                <a:latin typeface="+mn-ea"/>
                <a:cs typeface="+mn-cs"/>
              </a:rPr>
              <a:t>位までの数で記入してください。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（例；</a:t>
            </a:r>
            <a:r>
              <a:rPr kumimoji="0" lang="en-US" altLang="ja-JP" sz="1000" b="0" i="0" u="none" strike="noStrike" kern="0" cap="none" spc="0" normalizeH="0" baseline="0" noProof="0" dirty="0">
                <a:ln>
                  <a:noFill/>
                </a:ln>
                <a:solidFill>
                  <a:schemeClr val="bg1"/>
                </a:solidFill>
                <a:effectLst/>
                <a:uLnTx/>
                <a:uFillTx/>
                <a:latin typeface="+mn-ea"/>
                <a:cs typeface="+mn-cs"/>
              </a:rPr>
              <a:t>66.66</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en-US" altLang="ja-JP" sz="1000" b="0" i="0" u="none" strike="noStrike" kern="0" cap="none" spc="0" normalizeH="0" baseline="0" noProof="0" dirty="0">
                <a:ln>
                  <a:noFill/>
                </a:ln>
                <a:solidFill>
                  <a:schemeClr val="bg1"/>
                </a:solidFill>
                <a:effectLst/>
                <a:uLnTx/>
                <a:uFillTx/>
                <a:latin typeface="+mn-ea"/>
                <a:cs typeface="+mn-cs"/>
              </a:rPr>
              <a:t>33.33</a:t>
            </a:r>
            <a:r>
              <a:rPr kumimoji="0" lang="ja-JP" altLang="en-US" sz="1000" b="0" i="0" u="none" strike="noStrike" kern="0" cap="none" spc="0" normalizeH="0" baseline="0" noProof="0" dirty="0">
                <a:ln>
                  <a:noFill/>
                </a:ln>
                <a:solidFill>
                  <a:schemeClr val="bg1"/>
                </a:solidFill>
                <a:effectLst/>
                <a:uLnTx/>
                <a:uFillTx/>
                <a:latin typeface="+mn-ea"/>
                <a:cs typeface="+mn-cs"/>
              </a:rPr>
              <a:t>）</a:t>
            </a:r>
          </a:p>
        </p:txBody>
      </p:sp>
    </p:spTree>
    <p:extLst>
      <p:ext uri="{BB962C8B-B14F-4D97-AF65-F5344CB8AC3E}">
        <p14:creationId xmlns:p14="http://schemas.microsoft.com/office/powerpoint/2010/main" val="1381738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210B48-7441-4659-9A88-6EAE5B6717BC}"/>
              </a:ext>
            </a:extLst>
          </p:cNvPr>
          <p:cNvSpPr txBox="1"/>
          <p:nvPr/>
        </p:nvSpPr>
        <p:spPr>
          <a:xfrm>
            <a:off x="674054" y="666269"/>
            <a:ext cx="7965642" cy="369332"/>
          </a:xfrm>
          <a:prstGeom prst="rect">
            <a:avLst/>
          </a:prstGeom>
          <a:noFill/>
        </p:spPr>
        <p:txBody>
          <a:bodyPr wrap="none" rtlCol="0">
            <a:spAutoFit/>
          </a:bodyPr>
          <a:lstStyle/>
          <a:p>
            <a:r>
              <a:rPr kumimoji="1" lang="ja-JP" altLang="en-US" b="1" u="sng" dirty="0"/>
              <a:t>共同提案者：</a:t>
            </a:r>
            <a:r>
              <a:rPr kumimoji="1" lang="en-US" altLang="ja-JP" b="1" u="sng" dirty="0"/>
              <a:t>B</a:t>
            </a:r>
            <a:r>
              <a:rPr kumimoji="1" lang="ja-JP" altLang="en-US" b="1" u="sng" dirty="0"/>
              <a:t>社</a:t>
            </a:r>
            <a:r>
              <a:rPr kumimoji="1" lang="ja-JP" altLang="en-US" dirty="0">
                <a:solidFill>
                  <a:srgbClr val="005298"/>
                </a:solidFill>
              </a:rPr>
              <a:t>＜助成を希望する共同提案者全者分作成してください＞</a:t>
            </a:r>
          </a:p>
        </p:txBody>
      </p:sp>
      <p:graphicFrame>
        <p:nvGraphicFramePr>
          <p:cNvPr id="6" name="オブジェクト 5">
            <a:extLst>
              <a:ext uri="{FF2B5EF4-FFF2-40B4-BE49-F238E27FC236}">
                <a16:creationId xmlns:a16="http://schemas.microsoft.com/office/drawing/2014/main" id="{3E60B473-6FDB-4B53-8616-5050A7E84A48}"/>
              </a:ext>
            </a:extLst>
          </p:cNvPr>
          <p:cNvGraphicFramePr>
            <a:graphicFrameLocks noChangeAspect="1"/>
          </p:cNvGraphicFramePr>
          <p:nvPr>
            <p:extLst>
              <p:ext uri="{D42A27DB-BD31-4B8C-83A1-F6EECF244321}">
                <p14:modId xmlns:p14="http://schemas.microsoft.com/office/powerpoint/2010/main" val="231802580"/>
              </p:ext>
            </p:extLst>
          </p:nvPr>
        </p:nvGraphicFramePr>
        <p:xfrm>
          <a:off x="674688" y="1428342"/>
          <a:ext cx="9223375" cy="2711450"/>
        </p:xfrm>
        <a:graphic>
          <a:graphicData uri="http://schemas.openxmlformats.org/presentationml/2006/ole">
            <mc:AlternateContent xmlns:mc="http://schemas.openxmlformats.org/markup-compatibility/2006">
              <mc:Choice xmlns:v="urn:schemas-microsoft-com:vml" Requires="v">
                <p:oleObj name="Worksheet" r:id="rId2" imgW="7324570" imgH="2152624" progId="Excel.Sheet.12">
                  <p:embed/>
                </p:oleObj>
              </mc:Choice>
              <mc:Fallback>
                <p:oleObj name="Worksheet" r:id="rId2" imgW="7324570" imgH="2152624" progId="Excel.Sheet.12">
                  <p:embed/>
                  <p:pic>
                    <p:nvPicPr>
                      <p:cNvPr id="6" name="オブジェクト 5">
                        <a:extLst>
                          <a:ext uri="{FF2B5EF4-FFF2-40B4-BE49-F238E27FC236}">
                            <a16:creationId xmlns:a16="http://schemas.microsoft.com/office/drawing/2014/main" id="{3E60B473-6FDB-4B53-8616-5050A7E84A48}"/>
                          </a:ext>
                        </a:extLst>
                      </p:cNvPr>
                      <p:cNvPicPr/>
                      <p:nvPr/>
                    </p:nvPicPr>
                    <p:blipFill>
                      <a:blip r:embed="rId3"/>
                      <a:stretch>
                        <a:fillRect/>
                      </a:stretch>
                    </p:blipFill>
                    <p:spPr>
                      <a:xfrm>
                        <a:off x="674688" y="1428342"/>
                        <a:ext cx="9223375" cy="2711450"/>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92F373CE-2E5B-40C1-818A-C30488A0BD83}"/>
              </a:ext>
            </a:extLst>
          </p:cNvPr>
          <p:cNvSpPr txBox="1"/>
          <p:nvPr/>
        </p:nvSpPr>
        <p:spPr>
          <a:xfrm>
            <a:off x="8221676" y="1089788"/>
            <a:ext cx="2441694" cy="338554"/>
          </a:xfrm>
          <a:prstGeom prst="rect">
            <a:avLst/>
          </a:prstGeom>
          <a:noFill/>
        </p:spPr>
        <p:txBody>
          <a:bodyPr wrap="none" rtlCol="0">
            <a:spAutoFit/>
          </a:bodyPr>
          <a:lstStyle/>
          <a:p>
            <a:r>
              <a:rPr kumimoji="1" lang="ja-JP" altLang="en-US" sz="1600" dirty="0"/>
              <a:t>（単位：万円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8" name="四角形吹き出し 18">
            <a:extLst>
              <a:ext uri="{FF2B5EF4-FFF2-40B4-BE49-F238E27FC236}">
                <a16:creationId xmlns:a16="http://schemas.microsoft.com/office/drawing/2014/main" id="{A15B59AB-3607-4140-8C9C-146FDAFDD37A}"/>
              </a:ext>
            </a:extLst>
          </p:cNvPr>
          <p:cNvSpPr/>
          <p:nvPr/>
        </p:nvSpPr>
        <p:spPr>
          <a:xfrm>
            <a:off x="3022723" y="2784067"/>
            <a:ext cx="3073277" cy="246221"/>
          </a:xfrm>
          <a:prstGeom prst="wedgeRectCallout">
            <a:avLst>
              <a:gd name="adj1" fmla="val -78140"/>
              <a:gd name="adj2" fmla="val 7088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80795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608687"/>
            <a:ext cx="11166395" cy="2816156"/>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１　研究開発プロジェクト</a:t>
            </a:r>
          </a:p>
          <a:p>
            <a:pPr marL="717550">
              <a:spcBef>
                <a:spcPts val="600"/>
              </a:spcBef>
            </a:pPr>
            <a:r>
              <a:rPr lang="ja-JP" altLang="en-US" dirty="0">
                <a:solidFill>
                  <a:schemeClr val="accent1"/>
                </a:solidFill>
              </a:rPr>
              <a:t>＜研究開発プロジェクト名を記載する。本項は公表文書に使用することがあるため、対外的に公表して問題ない内容とすること。＞</a:t>
            </a:r>
          </a:p>
          <a:p>
            <a:pPr marL="179388">
              <a:spcBef>
                <a:spcPts val="600"/>
              </a:spcBef>
            </a:pPr>
            <a:r>
              <a:rPr lang="ja-JP" altLang="en-US" b="1" dirty="0"/>
              <a:t>１</a:t>
            </a:r>
            <a:r>
              <a:rPr lang="en-US" altLang="ja-JP" b="1" dirty="0"/>
              <a:t>-</a:t>
            </a:r>
            <a:r>
              <a:rPr lang="ja-JP" altLang="en-US" b="1" dirty="0"/>
              <a:t>２　要旨</a:t>
            </a:r>
          </a:p>
          <a:p>
            <a:pPr marL="965200" indent="-247650">
              <a:spcBef>
                <a:spcPts val="600"/>
              </a:spcBef>
            </a:pPr>
            <a:r>
              <a:rPr lang="ja-JP" altLang="en-US" dirty="0">
                <a:solidFill>
                  <a:schemeClr val="accent1"/>
                </a:solidFill>
              </a:rPr>
              <a:t>＜提案者による研究開発プロジェクトの要旨を</a:t>
            </a:r>
            <a:r>
              <a:rPr lang="en-US" altLang="ja-JP" dirty="0">
                <a:solidFill>
                  <a:schemeClr val="accent1"/>
                </a:solidFill>
              </a:rPr>
              <a:t>100</a:t>
            </a:r>
            <a:r>
              <a:rPr lang="ja-JP" altLang="en-US" dirty="0">
                <a:solidFill>
                  <a:schemeClr val="accent1"/>
                </a:solidFill>
              </a:rPr>
              <a:t>文字以上</a:t>
            </a:r>
            <a:r>
              <a:rPr lang="en-US" altLang="ja-JP" dirty="0">
                <a:solidFill>
                  <a:schemeClr val="accent1"/>
                </a:solidFill>
              </a:rPr>
              <a:t>300</a:t>
            </a:r>
            <a:r>
              <a:rPr lang="ja-JP" altLang="en-US" dirty="0">
                <a:solidFill>
                  <a:schemeClr val="accent1"/>
                </a:solidFill>
              </a:rPr>
              <a:t>文字以内で記述する。特に、アピールしたい取組、期待される成果等を記述する。提案内容は公表文書に使用することがあるため、対外的に公表して問題ない内容とすること。また、</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研究開発促進事業における研究開発課題の成果を活用する提案の場合には、これまでの研究開発課題の概要、目標の達成状況（成果）、成果の活用等について記載すること。＞</a:t>
            </a: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148558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6CFB177-6DE5-BAC1-0FB2-89A1AD761F47}"/>
              </a:ext>
            </a:extLst>
          </p:cNvPr>
          <p:cNvSpPr>
            <a:spLocks noGrp="1"/>
          </p:cNvSpPr>
          <p:nvPr>
            <p:ph type="title" idx="4294967295"/>
          </p:nvPr>
        </p:nvSpPr>
        <p:spPr>
          <a:xfrm>
            <a:off x="413157" y="153892"/>
            <a:ext cx="10515600" cy="431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１　概要</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7284771" y="3240177"/>
            <a:ext cx="3643986" cy="369332"/>
          </a:xfrm>
          <a:prstGeom prst="wedgeRectCallout">
            <a:avLst>
              <a:gd name="adj1" fmla="val -71605"/>
              <a:gd name="adj2" fmla="val -6440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832251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653150"/>
            <a:ext cx="11166395" cy="1000274"/>
          </a:xfrm>
          <a:prstGeom prst="rect">
            <a:avLst/>
          </a:prstGeom>
          <a:noFill/>
        </p:spPr>
        <p:txBody>
          <a:bodyPr wrap="square" rtlCol="0">
            <a:spAutoFit/>
          </a:bodyPr>
          <a:lstStyle/>
          <a:p>
            <a:pPr marL="179388">
              <a:spcBef>
                <a:spcPts val="600"/>
              </a:spcBef>
            </a:pPr>
            <a:r>
              <a:rPr lang="ja-JP" altLang="en-US" b="1" dirty="0"/>
              <a:t>７</a:t>
            </a:r>
            <a:r>
              <a:rPr lang="en-US" altLang="ja-JP" b="1" dirty="0"/>
              <a:t>-</a:t>
            </a:r>
            <a:r>
              <a:rPr lang="ja-JP" altLang="en-US" b="1" dirty="0"/>
              <a:t>１　提案課題と政策の関連、寄与</a:t>
            </a:r>
          </a:p>
          <a:p>
            <a:pPr marL="444500">
              <a:spcBef>
                <a:spcPts val="600"/>
              </a:spcBef>
            </a:pPr>
            <a:r>
              <a:rPr lang="ja-JP" altLang="en-US" dirty="0">
                <a:solidFill>
                  <a:schemeClr val="accent1"/>
                </a:solidFill>
              </a:rPr>
              <a:t>＜提案プロジェクトにおいて開発する技術が、政策（又は政策目標）に記載された技術と、どのように関与・寄与するのか、具体的に記載する（最大３つまで）。＞</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dirty="0"/>
              <a:t>７</a:t>
            </a:r>
            <a:r>
              <a:rPr lang="en-US" altLang="ja-JP" b="1" dirty="0"/>
              <a:t>-</a:t>
            </a:r>
            <a:r>
              <a:rPr lang="ja-JP" altLang="en-US" b="1" dirty="0"/>
              <a:t>２　政策が記載された政策文書名と該当箇所</a:t>
            </a:r>
          </a:p>
          <a:p>
            <a:pPr marL="939800" indent="-222250">
              <a:spcBef>
                <a:spcPts val="600"/>
              </a:spcBef>
            </a:pPr>
            <a:r>
              <a:rPr lang="ja-JP" altLang="en-US" dirty="0">
                <a:solidFill>
                  <a:schemeClr val="accent1"/>
                </a:solidFill>
              </a:rPr>
              <a:t>＜７</a:t>
            </a:r>
            <a:r>
              <a:rPr lang="en-US" altLang="ja-JP" dirty="0">
                <a:solidFill>
                  <a:schemeClr val="accent1"/>
                </a:solidFill>
              </a:rPr>
              <a:t>-</a:t>
            </a:r>
            <a:r>
              <a:rPr lang="ja-JP" altLang="en-US" dirty="0">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D4131747-CCBD-DDD3-8D73-3006CDC09257}"/>
              </a:ext>
            </a:extLst>
          </p:cNvPr>
          <p:cNvSpPr>
            <a:spLocks noGrp="1"/>
          </p:cNvSpPr>
          <p:nvPr>
            <p:ph type="title" idx="4294967295"/>
          </p:nvPr>
        </p:nvSpPr>
        <p:spPr>
          <a:xfrm>
            <a:off x="413157" y="205031"/>
            <a:ext cx="10515600" cy="412519"/>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７　政府の取組との関連性</a:t>
            </a:r>
          </a:p>
        </p:txBody>
      </p:sp>
    </p:spTree>
    <p:extLst>
      <p:ext uri="{BB962C8B-B14F-4D97-AF65-F5344CB8AC3E}">
        <p14:creationId xmlns:p14="http://schemas.microsoft.com/office/powerpoint/2010/main" val="274097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2693045"/>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＜１～７章に記載した各項目の説明・表・グラフ等に関して補足説明すべき事項（説明・表・グラフ等）があれば、本項目に</a:t>
            </a:r>
            <a:r>
              <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rPr>
              <a:t>関連資料として記載</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してください。＞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（記載例）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項目２－２（</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p</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●）関連資料：</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（商材）に係る市場分析</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）項目２－２は商材に係る市場分析の説明と主要なグラフを掲載、項目８には項目２－２の補足として関係する各国動向等を説明。</a:t>
            </a: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en-US" altLang="ja-JP" sz="1800" b="1" dirty="0">
                <a:latin typeface="游ゴシック" panose="020B0400000000000000" pitchFamily="50" charset="-128"/>
                <a:ea typeface="游ゴシック" panose="020B0400000000000000" pitchFamily="50" charset="-128"/>
              </a:rPr>
              <a:t>8</a:t>
            </a:r>
            <a:r>
              <a:rPr lang="ja-JP" altLang="en-US" sz="1800" b="1" dirty="0">
                <a:latin typeface="游ゴシック" panose="020B0400000000000000" pitchFamily="50" charset="-128"/>
                <a:ea typeface="游ゴシック" panose="020B0400000000000000" pitchFamily="50" charset="-128"/>
              </a:rPr>
              <a:t>　その他</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60428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B58BA22-5DFB-EE29-F2B7-864ECA595548}"/>
              </a:ext>
            </a:extLst>
          </p:cNvPr>
          <p:cNvSpPr txBox="1"/>
          <p:nvPr/>
        </p:nvSpPr>
        <p:spPr>
          <a:xfrm>
            <a:off x="2194932" y="2528522"/>
            <a:ext cx="7802136" cy="369332"/>
          </a:xfrm>
          <a:prstGeom prst="rect">
            <a:avLst/>
          </a:prstGeom>
          <a:noFill/>
        </p:spPr>
        <p:txBody>
          <a:bodyPr wrap="none" rtlCol="0">
            <a:spAutoFit/>
          </a:bodyPr>
          <a:lstStyle/>
          <a:p>
            <a:r>
              <a:rPr kumimoji="1" lang="ja-JP" altLang="en-US" dirty="0">
                <a:solidFill>
                  <a:srgbClr val="005298"/>
                </a:solidFill>
              </a:rPr>
              <a:t>＜次ページ以降は参考・記載例であり、提出時には本ページ以降は削除＞</a:t>
            </a:r>
          </a:p>
        </p:txBody>
      </p:sp>
    </p:spTree>
    <p:extLst>
      <p:ext uri="{BB962C8B-B14F-4D97-AF65-F5344CB8AC3E}">
        <p14:creationId xmlns:p14="http://schemas.microsoft.com/office/powerpoint/2010/main" val="460625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3" name="タイトル 2">
            <a:extLst>
              <a:ext uri="{FF2B5EF4-FFF2-40B4-BE49-F238E27FC236}">
                <a16:creationId xmlns:a16="http://schemas.microsoft.com/office/drawing/2014/main" id="{C393A1B1-E7DB-8A45-1120-FA2214FF95A6}"/>
              </a:ext>
            </a:extLst>
          </p:cNvPr>
          <p:cNvSpPr>
            <a:spLocks noGrp="1"/>
          </p:cNvSpPr>
          <p:nvPr>
            <p:ph type="title" idx="4294967295"/>
          </p:nvPr>
        </p:nvSpPr>
        <p:spPr>
          <a:xfrm>
            <a:off x="206238" y="149547"/>
            <a:ext cx="10515600" cy="36915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（参考）事業、システム、商材の概念（例）</a:t>
            </a:r>
            <a:endParaRPr kumimoji="1" lang="ja-JP" altLang="en-US" dirty="0"/>
          </a:p>
        </p:txBody>
      </p:sp>
    </p:spTree>
    <p:extLst>
      <p:ext uri="{BB962C8B-B14F-4D97-AF65-F5344CB8AC3E}">
        <p14:creationId xmlns:p14="http://schemas.microsoft.com/office/powerpoint/2010/main" val="2489057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6550AF-9AF4-4DAF-80C3-9DA62A3D9A7A}"/>
              </a:ext>
            </a:extLst>
          </p:cNvPr>
          <p:cNvSpPr>
            <a:spLocks noGrp="1"/>
          </p:cNvSpPr>
          <p:nvPr>
            <p:ph type="title" idx="4294967295"/>
          </p:nvPr>
        </p:nvSpPr>
        <p:spPr>
          <a:xfrm>
            <a:off x="0" y="-34925"/>
            <a:ext cx="7108825" cy="514350"/>
          </a:xfrm>
        </p:spPr>
        <p:txBody>
          <a:bodyPr vert="horz" lIns="91440" tIns="45720" rIns="91440" bIns="45720" rtlCol="0" anchor="ctr">
            <a:normAutofit/>
          </a:bodyPr>
          <a:lstStyle/>
          <a:p>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参考</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公募時に記載を求める技術区分について</a:t>
            </a:r>
          </a:p>
        </p:txBody>
      </p:sp>
      <p:graphicFrame>
        <p:nvGraphicFramePr>
          <p:cNvPr id="10" name="表 9">
            <a:extLst>
              <a:ext uri="{FF2B5EF4-FFF2-40B4-BE49-F238E27FC236}">
                <a16:creationId xmlns:a16="http://schemas.microsoft.com/office/drawing/2014/main" id="{37C31D9C-3FF3-4976-8FD9-1AFBB9394F3F}"/>
              </a:ext>
            </a:extLst>
          </p:cNvPr>
          <p:cNvGraphicFramePr>
            <a:graphicFrameLocks noGrp="1"/>
          </p:cNvGraphicFramePr>
          <p:nvPr/>
        </p:nvGraphicFramePr>
        <p:xfrm>
          <a:off x="1236514" y="1103348"/>
          <a:ext cx="3055625" cy="5206811"/>
        </p:xfrm>
        <a:graphic>
          <a:graphicData uri="http://schemas.openxmlformats.org/drawingml/2006/table">
            <a:tbl>
              <a:tblPr/>
              <a:tblGrid>
                <a:gridCol w="856667">
                  <a:extLst>
                    <a:ext uri="{9D8B030D-6E8A-4147-A177-3AD203B41FA5}">
                      <a16:colId xmlns:a16="http://schemas.microsoft.com/office/drawing/2014/main" val="3289533440"/>
                    </a:ext>
                  </a:extLst>
                </a:gridCol>
                <a:gridCol w="639760">
                  <a:extLst>
                    <a:ext uri="{9D8B030D-6E8A-4147-A177-3AD203B41FA5}">
                      <a16:colId xmlns:a16="http://schemas.microsoft.com/office/drawing/2014/main" val="1345488256"/>
                    </a:ext>
                  </a:extLst>
                </a:gridCol>
                <a:gridCol w="1559198">
                  <a:extLst>
                    <a:ext uri="{9D8B030D-6E8A-4147-A177-3AD203B41FA5}">
                      <a16:colId xmlns:a16="http://schemas.microsoft.com/office/drawing/2014/main" val="590062137"/>
                    </a:ext>
                  </a:extLst>
                </a:gridCol>
              </a:tblGrid>
              <a:tr h="57072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ja-JP" altLang="en-US" sz="1100" b="1" i="0" u="none" strike="noStrike" dirty="0">
                          <a:solidFill>
                            <a:srgbClr val="000000"/>
                          </a:solidFill>
                          <a:effectLst/>
                          <a:latin typeface="+mn-ea"/>
                          <a:ea typeface="+mn-ea"/>
                        </a:rPr>
                        <a:t>分類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316783">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1】</a:t>
                      </a:r>
                      <a:r>
                        <a:rPr lang="ja-JP" altLang="en-US" sz="1100" b="1" i="0" u="none" strike="noStrike" dirty="0">
                          <a:solidFill>
                            <a:schemeClr val="tx1"/>
                          </a:solidFill>
                          <a:effectLst/>
                          <a:latin typeface="+mn-ea"/>
                          <a:ea typeface="+mn-ea"/>
                        </a:rPr>
                        <a:t>オール光ネットワーク技術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chemeClr val="tx1"/>
                          </a:solidFill>
                          <a:effectLst/>
                          <a:latin typeface="+mn-ea"/>
                          <a:ea typeface="+mn-ea"/>
                        </a:rPr>
                        <a:t>1A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マルチコアファイバ技術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339507">
                <a:tc vMerge="1">
                  <a:txBody>
                    <a:bodyPr/>
                    <a:lstStyle/>
                    <a:p>
                      <a:endParaRPr kumimoji="1" lang="ja-JP" altLang="en-US"/>
                    </a:p>
                  </a:txBody>
                  <a:tcPr/>
                </a:tc>
                <a:tc>
                  <a:txBody>
                    <a:bodyPr/>
                    <a:lstStyle/>
                    <a:p>
                      <a:pPr algn="ctr" fontAlgn="ctr"/>
                      <a:r>
                        <a:rPr lang="en-US" sz="1100" b="0" i="0" u="none" strike="noStrike" dirty="0">
                          <a:solidFill>
                            <a:schemeClr val="tx1"/>
                          </a:solidFill>
                          <a:effectLst/>
                          <a:latin typeface="+mn-ea"/>
                          <a:ea typeface="+mn-ea"/>
                        </a:rPr>
                        <a:t>1B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光伝送技術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1B1</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多重技術関連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1063072"/>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1B2</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コヒーレント関連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361544"/>
                  </a:ext>
                </a:extLst>
              </a:tr>
              <a:tr h="33950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mn-ea"/>
                          <a:ea typeface="+mn-ea"/>
                        </a:rPr>
                        <a:t>1C</a:t>
                      </a:r>
                    </a:p>
                  </a:txBody>
                  <a:tcPr marL="5865" marR="5865" marT="586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光スイッチング技術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1F</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波長変換技術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793295"/>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1G</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フォーマット変換技術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46563"/>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1H</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帯域拡張光ノード技術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508680"/>
                  </a:ext>
                </a:extLst>
              </a:tr>
              <a:tr h="341133">
                <a:tc rowSpan="4">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 </a:t>
                      </a:r>
                      <a:r>
                        <a:rPr lang="en-US" altLang="ja-JP" sz="1100" b="1" i="0" u="none" strike="noStrike" dirty="0">
                          <a:solidFill>
                            <a:schemeClr val="tx1"/>
                          </a:solidFill>
                          <a:effectLst/>
                          <a:latin typeface="+mn-ea"/>
                          <a:ea typeface="+mn-ea"/>
                        </a:rPr>
                        <a:t>3】</a:t>
                      </a:r>
                    </a:p>
                    <a:p>
                      <a:pPr algn="ctr" fontAlgn="ctr"/>
                      <a:r>
                        <a:rPr lang="ja-JP" altLang="en-US" sz="1100" b="1" i="0" u="none" strike="noStrike" dirty="0">
                          <a:solidFill>
                            <a:schemeClr val="tx1"/>
                          </a:solidFill>
                          <a:effectLst/>
                          <a:latin typeface="+mn-ea"/>
                          <a:ea typeface="+mn-ea"/>
                        </a:rPr>
                        <a:t>情報通信装置・</a:t>
                      </a:r>
                      <a:endParaRPr lang="en-US" altLang="ja-JP" sz="1100" b="1" i="0" u="none" strike="noStrike" dirty="0">
                        <a:solidFill>
                          <a:schemeClr val="tx1"/>
                        </a:solidFill>
                        <a:effectLst/>
                        <a:latin typeface="+mn-ea"/>
                        <a:ea typeface="+mn-ea"/>
                      </a:endParaRPr>
                    </a:p>
                    <a:p>
                      <a:pPr algn="ctr" fontAlgn="ctr"/>
                      <a:r>
                        <a:rPr lang="ja-JP" altLang="en-US" sz="1100" b="1" i="0" u="none" strike="noStrike" dirty="0">
                          <a:solidFill>
                            <a:schemeClr val="tx1"/>
                          </a:solidFill>
                          <a:effectLst/>
                          <a:latin typeface="+mn-ea"/>
                          <a:ea typeface="+mn-ea"/>
                        </a:rPr>
                        <a:t>デバイス技術</a:t>
                      </a:r>
                      <a:endParaRPr lang="zh-TW" altLang="en-US" sz="1100" b="1" i="0" u="none" strike="noStrike" dirty="0">
                        <a:solidFill>
                          <a:schemeClr val="tx1"/>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mn-ea"/>
                          <a:ea typeface="+mn-ea"/>
                        </a:rPr>
                        <a:t>3A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光電融合技術</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（光電チップ）</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45558">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381791">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3C</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エッジクラウドコンピューティング技術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545558">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3D</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1100" b="0" i="0" u="none" strike="noStrike" dirty="0">
                          <a:solidFill>
                            <a:srgbClr val="000000"/>
                          </a:solidFill>
                          <a:effectLst/>
                          <a:latin typeface="+mn-ea"/>
                          <a:ea typeface="+mn-ea"/>
                        </a:rPr>
                        <a:t>時空間同期技術</a:t>
                      </a:r>
                      <a:br>
                        <a:rPr lang="zh-TW" altLang="en-US" sz="1100" b="0" i="0" u="none" strike="noStrike" dirty="0">
                          <a:solidFill>
                            <a:srgbClr val="000000"/>
                          </a:solidFill>
                          <a:effectLst/>
                          <a:latin typeface="+mn-ea"/>
                          <a:ea typeface="+mn-ea"/>
                        </a:rPr>
                      </a:br>
                      <a:r>
                        <a:rPr lang="zh-TW" altLang="en-US" sz="1100" b="0" i="0" u="none" strike="noStrike" dirty="0">
                          <a:solidFill>
                            <a:srgbClr val="000000"/>
                          </a:solidFill>
                          <a:effectLst/>
                          <a:latin typeface="+mn-ea"/>
                          <a:ea typeface="+mn-ea"/>
                        </a:rPr>
                        <a:t>（原子時計小型化等）</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bl>
          </a:graphicData>
        </a:graphic>
      </p:graphicFrame>
      <p:sp>
        <p:nvSpPr>
          <p:cNvPr id="11" name="タイトル 1">
            <a:extLst>
              <a:ext uri="{FF2B5EF4-FFF2-40B4-BE49-F238E27FC236}">
                <a16:creationId xmlns:a16="http://schemas.microsoft.com/office/drawing/2014/main" id="{CA4F2EFF-D886-4F25-B86D-B0A7861A7BB3}"/>
              </a:ext>
            </a:extLst>
          </p:cNvPr>
          <p:cNvSpPr txBox="1">
            <a:spLocks/>
          </p:cNvSpPr>
          <p:nvPr/>
        </p:nvSpPr>
        <p:spPr>
          <a:xfrm>
            <a:off x="1288583"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オール光ネットワーク技術</a:t>
            </a:r>
            <a:endParaRPr lang="en-US" altLang="ja-JP" sz="1600" b="1" dirty="0">
              <a:solidFill>
                <a:prstClr val="black"/>
              </a:solidFill>
              <a:latin typeface="+mn-ea"/>
              <a:ea typeface="+mn-ea"/>
            </a:endParaRPr>
          </a:p>
        </p:txBody>
      </p:sp>
      <p:sp>
        <p:nvSpPr>
          <p:cNvPr id="5" name="タイトル 1">
            <a:extLst>
              <a:ext uri="{FF2B5EF4-FFF2-40B4-BE49-F238E27FC236}">
                <a16:creationId xmlns:a16="http://schemas.microsoft.com/office/drawing/2014/main" id="{CDC4B1F2-2D4F-452D-812F-00F9C8D83AD7}"/>
              </a:ext>
            </a:extLst>
          </p:cNvPr>
          <p:cNvSpPr txBox="1">
            <a:spLocks/>
          </p:cNvSpPr>
          <p:nvPr/>
        </p:nvSpPr>
        <p:spPr>
          <a:xfrm>
            <a:off x="8081521" y="529792"/>
            <a:ext cx="2571395" cy="52292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600" b="1" dirty="0">
                <a:solidFill>
                  <a:prstClr val="black"/>
                </a:solidFill>
                <a:latin typeface="+mn-ea"/>
                <a:ea typeface="+mn-ea"/>
              </a:rPr>
              <a:t>セキュアな仮想化・</a:t>
            </a:r>
            <a:endParaRPr lang="en-US" altLang="ja-JP" sz="1600" b="1" dirty="0">
              <a:solidFill>
                <a:prstClr val="black"/>
              </a:solidFill>
              <a:latin typeface="+mn-ea"/>
              <a:ea typeface="+mn-ea"/>
            </a:endParaRPr>
          </a:p>
          <a:p>
            <a:pPr algn="ctr"/>
            <a:r>
              <a:rPr lang="ja-JP" altLang="en-US" sz="1600" b="1" dirty="0">
                <a:solidFill>
                  <a:prstClr val="black"/>
                </a:solidFill>
                <a:latin typeface="+mn-ea"/>
                <a:ea typeface="+mn-ea"/>
              </a:rPr>
              <a:t>統合ネットワーク技術</a:t>
            </a:r>
            <a:endParaRPr lang="en-US" altLang="ja-JP" sz="1600" b="1" dirty="0">
              <a:solidFill>
                <a:prstClr val="black"/>
              </a:solidFill>
              <a:latin typeface="+mn-ea"/>
              <a:ea typeface="+mn-ea"/>
            </a:endParaRPr>
          </a:p>
        </p:txBody>
      </p:sp>
      <p:graphicFrame>
        <p:nvGraphicFramePr>
          <p:cNvPr id="6" name="表 5">
            <a:extLst>
              <a:ext uri="{FF2B5EF4-FFF2-40B4-BE49-F238E27FC236}">
                <a16:creationId xmlns:a16="http://schemas.microsoft.com/office/drawing/2014/main" id="{C7E63C9B-5391-428A-813E-FE0E1625E641}"/>
              </a:ext>
            </a:extLst>
          </p:cNvPr>
          <p:cNvGraphicFramePr>
            <a:graphicFrameLocks noGrp="1"/>
          </p:cNvGraphicFramePr>
          <p:nvPr/>
        </p:nvGraphicFramePr>
        <p:xfrm>
          <a:off x="7571741" y="1102751"/>
          <a:ext cx="3041480" cy="5448693"/>
        </p:xfrm>
        <a:graphic>
          <a:graphicData uri="http://schemas.openxmlformats.org/drawingml/2006/table">
            <a:tbl>
              <a:tblPr/>
              <a:tblGrid>
                <a:gridCol w="858760">
                  <a:extLst>
                    <a:ext uri="{9D8B030D-6E8A-4147-A177-3AD203B41FA5}">
                      <a16:colId xmlns:a16="http://schemas.microsoft.com/office/drawing/2014/main" val="229947072"/>
                    </a:ext>
                  </a:extLst>
                </a:gridCol>
                <a:gridCol w="490720">
                  <a:extLst>
                    <a:ext uri="{9D8B030D-6E8A-4147-A177-3AD203B41FA5}">
                      <a16:colId xmlns:a16="http://schemas.microsoft.com/office/drawing/2014/main" val="4195241443"/>
                    </a:ext>
                  </a:extLst>
                </a:gridCol>
                <a:gridCol w="1692000">
                  <a:extLst>
                    <a:ext uri="{9D8B030D-6E8A-4147-A177-3AD203B41FA5}">
                      <a16:colId xmlns:a16="http://schemas.microsoft.com/office/drawing/2014/main" val="2986680936"/>
                    </a:ext>
                  </a:extLst>
                </a:gridCol>
              </a:tblGrid>
              <a:tr h="572440">
                <a:tc>
                  <a:txBody>
                    <a:bodyPr/>
                    <a:lstStyle/>
                    <a:p>
                      <a:pPr algn="ctr" fontAlgn="ctr"/>
                      <a:r>
                        <a:rPr lang="ja-JP" altLang="en-US" sz="1100" b="1" i="0" u="none" strike="noStrike" dirty="0">
                          <a:solidFill>
                            <a:srgbClr val="000000"/>
                          </a:solidFill>
                          <a:effectLst/>
                          <a:latin typeface="+mn-ea"/>
                          <a:ea typeface="+mn-ea"/>
                        </a:rPr>
                        <a:t>分類</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技術</a:t>
                      </a:r>
                      <a:endParaRPr lang="en-US" altLang="ja-JP" sz="1100" b="1" i="0" u="none" strike="noStrike" dirty="0">
                        <a:solidFill>
                          <a:srgbClr val="000000"/>
                        </a:solidFill>
                        <a:effectLst/>
                        <a:latin typeface="+mn-ea"/>
                        <a:ea typeface="+mn-ea"/>
                      </a:endParaRPr>
                    </a:p>
                    <a:p>
                      <a:pPr algn="ctr" fontAlgn="ctr"/>
                      <a:r>
                        <a:rPr lang="ja-JP" altLang="en-US" sz="1100" b="1" i="0" u="none" strike="noStrike" dirty="0">
                          <a:solidFill>
                            <a:srgbClr val="000000"/>
                          </a:solidFill>
                          <a:effectLst/>
                          <a:latin typeface="+mn-ea"/>
                          <a:ea typeface="+mn-ea"/>
                        </a:rPr>
                        <a:t>区分</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要素技術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331013"/>
                  </a:ext>
                </a:extLst>
              </a:tr>
              <a:tr h="288127">
                <a:tc rowSpan="5">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4】</a:t>
                      </a:r>
                      <a:r>
                        <a:rPr lang="ja-JP" altLang="en-US" sz="1100" b="1" i="0" u="none" strike="noStrike" dirty="0">
                          <a:solidFill>
                            <a:srgbClr val="000000"/>
                          </a:solidFill>
                          <a:effectLst/>
                          <a:latin typeface="+mn-ea"/>
                          <a:ea typeface="+mn-ea"/>
                        </a:rPr>
                        <a:t>ネットワークオーケストレーション技術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mn-ea"/>
                          <a:ea typeface="+mn-ea"/>
                        </a:rPr>
                        <a:t>4A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オーケストレーション</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804792"/>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移動・固定・</a:t>
                      </a:r>
                      <a:r>
                        <a:rPr lang="en-US" altLang="ja-JP" sz="1100" b="0" i="0" u="none" strike="noStrike" dirty="0">
                          <a:solidFill>
                            <a:srgbClr val="000000"/>
                          </a:solidFill>
                          <a:effectLst/>
                          <a:latin typeface="+mn-ea"/>
                          <a:ea typeface="+mn-ea"/>
                        </a:rPr>
                        <a:t>NTN</a:t>
                      </a:r>
                      <a:r>
                        <a:rPr lang="ja-JP" altLang="en-US" sz="1100" b="0" i="0" u="none" strike="noStrike" dirty="0">
                          <a:solidFill>
                            <a:srgbClr val="000000"/>
                          </a:solidFill>
                          <a:effectLst/>
                          <a:latin typeface="+mn-ea"/>
                          <a:ea typeface="+mn-ea"/>
                        </a:rPr>
                        <a:t>融合</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458188"/>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複数ドメイン管理・制御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81977"/>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4D</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100" b="0" i="0" u="none" strike="noStrike" dirty="0">
                          <a:solidFill>
                            <a:srgbClr val="000000"/>
                          </a:solidFill>
                          <a:effectLst/>
                          <a:latin typeface="+mn-ea"/>
                          <a:ea typeface="+mn-ea"/>
                        </a:rPr>
                        <a:t>E</a:t>
                      </a:r>
                      <a:r>
                        <a:rPr lang="en-US" altLang="ja-JP" sz="1100" b="0" i="0" u="none" strike="noStrike" dirty="0">
                          <a:solidFill>
                            <a:srgbClr val="000000"/>
                          </a:solidFill>
                          <a:effectLst/>
                          <a:latin typeface="+mn-ea"/>
                          <a:ea typeface="+mn-ea"/>
                        </a:rPr>
                        <a:t>2</a:t>
                      </a:r>
                      <a:r>
                        <a:rPr lang="en-US" sz="1100" b="0" i="0" u="none" strike="noStrike" dirty="0">
                          <a:solidFill>
                            <a:srgbClr val="000000"/>
                          </a:solidFill>
                          <a:effectLst/>
                          <a:latin typeface="+mn-ea"/>
                          <a:ea typeface="+mn-ea"/>
                        </a:rPr>
                        <a:t>End</a:t>
                      </a:r>
                      <a:r>
                        <a:rPr lang="ja-JP" altLang="en-US" sz="1100" b="0" i="0" u="none" strike="noStrike" dirty="0">
                          <a:solidFill>
                            <a:srgbClr val="000000"/>
                          </a:solidFill>
                          <a:effectLst/>
                          <a:latin typeface="+mn-ea"/>
                          <a:ea typeface="+mn-ea"/>
                        </a:rPr>
                        <a:t>最適リソース割当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424430"/>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4E</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接続認証</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10207"/>
                  </a:ext>
                </a:extLst>
              </a:tr>
              <a:tr h="288000">
                <a:tc rowSpan="8">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2】</a:t>
                      </a:r>
                      <a:r>
                        <a:rPr lang="ja-JP" altLang="en-US" sz="1100" b="1" i="0" u="none" strike="noStrike" dirty="0">
                          <a:solidFill>
                            <a:srgbClr val="000000"/>
                          </a:solidFill>
                          <a:effectLst/>
                          <a:latin typeface="+mn-ea"/>
                          <a:ea typeface="+mn-ea"/>
                        </a:rPr>
                        <a:t>オープンネットワーク技術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2A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mn-ea"/>
                          <a:ea typeface="+mn-ea"/>
                        </a:rPr>
                        <a:t>O-RAN</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606983"/>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2A1</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RU/DU/CU</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31446"/>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A2</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仮想</a:t>
                      </a:r>
                      <a:r>
                        <a:rPr lang="en-US" altLang="ja-JP" sz="1100" b="0" i="0" u="none" strike="noStrike" dirty="0">
                          <a:solidFill>
                            <a:srgbClr val="000000"/>
                          </a:solidFill>
                          <a:effectLst/>
                          <a:latin typeface="+mn-ea"/>
                          <a:ea typeface="+mn-ea"/>
                        </a:rPr>
                        <a:t>RAN</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708852"/>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2A3</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RIC</a:t>
                      </a:r>
                      <a:r>
                        <a:rPr lang="ja-JP" altLang="en-US" sz="700" b="0" i="0" u="none" strike="noStrike" dirty="0">
                          <a:solidFill>
                            <a:srgbClr val="000000"/>
                          </a:solidFill>
                          <a:effectLst/>
                          <a:latin typeface="+mn-ea"/>
                          <a:ea typeface="+mn-ea"/>
                        </a:rPr>
                        <a:t>（</a:t>
                      </a:r>
                      <a:r>
                        <a:rPr lang="en-US" altLang="ja-JP" sz="700" b="0" i="0" u="none" strike="noStrike" dirty="0">
                          <a:solidFill>
                            <a:srgbClr val="000000"/>
                          </a:solidFill>
                          <a:effectLst/>
                          <a:latin typeface="+mn-ea"/>
                          <a:ea typeface="+mn-ea"/>
                        </a:rPr>
                        <a:t>RAN</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Intelligent</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Controller</a:t>
                      </a:r>
                      <a:r>
                        <a:rPr lang="ja-JP" altLang="en-US" sz="7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70733"/>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B</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endParaRPr lang="en-US" altLang="ja-JP" sz="1100" b="0" i="0" u="none" strike="noStrike" dirty="0">
                        <a:solidFill>
                          <a:srgbClr val="000000"/>
                        </a:solidFill>
                        <a:effectLst/>
                        <a:latin typeface="+mn-ea"/>
                        <a:ea typeface="+mn-ea"/>
                      </a:endParaRPr>
                    </a:p>
                    <a:p>
                      <a:pPr algn="l" fontAlgn="ctr"/>
                      <a:r>
                        <a:rPr lang="en-US" altLang="ja-JP" sz="1100" b="0" i="0" u="none" strike="noStrike" dirty="0">
                          <a:solidFill>
                            <a:srgbClr val="000000"/>
                          </a:solidFill>
                          <a:effectLst/>
                          <a:latin typeface="+mn-ea"/>
                          <a:ea typeface="+mn-ea"/>
                        </a:rPr>
                        <a:t>(NW</a:t>
                      </a:r>
                      <a:r>
                        <a:rPr lang="ja-JP" altLang="en-US" sz="1100" b="0" i="0" u="none" strike="noStrike" dirty="0">
                          <a:solidFill>
                            <a:srgbClr val="000000"/>
                          </a:solidFill>
                          <a:effectLst/>
                          <a:latin typeface="+mn-ea"/>
                          <a:ea typeface="+mn-ea"/>
                        </a:rPr>
                        <a:t>機器関連）</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639736"/>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C</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サーバ・計算機）</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35558"/>
                  </a:ext>
                </a:extLst>
              </a:tr>
              <a:tr h="28423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100" b="0" i="0" u="none" strike="noStrike" dirty="0">
                          <a:solidFill>
                            <a:srgbClr val="000000"/>
                          </a:solidFill>
                          <a:effectLst/>
                          <a:latin typeface="+mn-ea"/>
                          <a:ea typeface="+mn-ea"/>
                        </a:rPr>
                        <a:t>NW</a:t>
                      </a:r>
                      <a:r>
                        <a:rPr lang="zh-TW" altLang="en-US" sz="1100" b="0" i="0" u="none" strike="noStrike" dirty="0">
                          <a:solidFill>
                            <a:srgbClr val="000000"/>
                          </a:solidFill>
                          <a:effectLst/>
                          <a:latin typeface="+mn-ea"/>
                          <a:ea typeface="+mn-ea"/>
                        </a:rPr>
                        <a:t>仮想運用</a:t>
                      </a:r>
                      <a:r>
                        <a:rPr lang="en-US" altLang="zh-TW" sz="1100" b="0" i="0" u="none" strike="noStrike" dirty="0">
                          <a:solidFill>
                            <a:srgbClr val="000000"/>
                          </a:solidFill>
                          <a:effectLst/>
                          <a:latin typeface="+mn-ea"/>
                          <a:ea typeface="+mn-ea"/>
                        </a:rPr>
                        <a:t>(SDN</a:t>
                      </a:r>
                      <a:r>
                        <a:rPr lang="zh-TW" altLang="en-US" sz="1100" b="0" i="0" u="none" strike="noStrike" dirty="0">
                          <a:solidFill>
                            <a:srgbClr val="000000"/>
                          </a:solidFill>
                          <a:effectLst/>
                          <a:latin typeface="+mn-ea"/>
                          <a:ea typeface="+mn-ea"/>
                        </a:rPr>
                        <a:t>）</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776867"/>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ネットワーク機能仮想化</a:t>
                      </a:r>
                      <a:r>
                        <a:rPr lang="en-US" altLang="ja-JP" sz="1100" b="0" i="0" u="none" strike="noStrike" dirty="0">
                          <a:solidFill>
                            <a:srgbClr val="000000"/>
                          </a:solidFill>
                          <a:effectLst/>
                          <a:latin typeface="+mn-ea"/>
                          <a:ea typeface="+mn-ea"/>
                        </a:rPr>
                        <a:t>(NFV</a:t>
                      </a:r>
                      <a:r>
                        <a:rPr lang="ja-JP" altLang="en-US" sz="1100" b="0" i="0" u="none" strike="noStrike" dirty="0">
                          <a:solidFill>
                            <a:srgbClr val="000000"/>
                          </a:solidFill>
                          <a:effectLst/>
                          <a:latin typeface="+mn-ea"/>
                          <a:ea typeface="+mn-ea"/>
                        </a:rPr>
                        <a:t>）技術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40499"/>
                  </a:ext>
                </a:extLst>
              </a:tr>
              <a:tr h="288000">
                <a:tc rowSpan="3">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9】</a:t>
                      </a:r>
                      <a:r>
                        <a:rPr lang="ja-JP" altLang="en-US" sz="1100" b="1" i="0" u="none" strike="noStrike" dirty="0">
                          <a:solidFill>
                            <a:srgbClr val="000000"/>
                          </a:solidFill>
                          <a:effectLst/>
                          <a:latin typeface="+mn-ea"/>
                          <a:ea typeface="+mn-ea"/>
                        </a:rPr>
                        <a:t>エンドツーエンド仮想化技術　</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9A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データセントリック通信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323914"/>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ネットワークスライシング</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993399"/>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E2E</a:t>
                      </a:r>
                      <a:r>
                        <a:rPr lang="ja-JP" altLang="en-US" sz="1100" b="0" i="0" u="none" strike="noStrike" dirty="0">
                          <a:solidFill>
                            <a:srgbClr val="000000"/>
                          </a:solidFill>
                          <a:effectLst/>
                          <a:latin typeface="+mn-ea"/>
                          <a:ea typeface="+mn-ea"/>
                        </a:rPr>
                        <a:t>仮想化</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端末含む）</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875347"/>
                  </a:ext>
                </a:extLst>
              </a:tr>
            </a:tbl>
          </a:graphicData>
        </a:graphic>
      </p:graphicFrame>
      <p:graphicFrame>
        <p:nvGraphicFramePr>
          <p:cNvPr id="8" name="表 7">
            <a:extLst>
              <a:ext uri="{FF2B5EF4-FFF2-40B4-BE49-F238E27FC236}">
                <a16:creationId xmlns:a16="http://schemas.microsoft.com/office/drawing/2014/main" id="{48ACB305-0515-425C-8160-2BC05BF27579}"/>
              </a:ext>
            </a:extLst>
          </p:cNvPr>
          <p:cNvGraphicFramePr>
            <a:graphicFrameLocks noGrp="1"/>
          </p:cNvGraphicFramePr>
          <p:nvPr/>
        </p:nvGraphicFramePr>
        <p:xfrm>
          <a:off x="4511824" y="1088074"/>
          <a:ext cx="2489688" cy="5218821"/>
        </p:xfrm>
        <a:graphic>
          <a:graphicData uri="http://schemas.openxmlformats.org/drawingml/2006/table">
            <a:tbl>
              <a:tblPr/>
              <a:tblGrid>
                <a:gridCol w="743954">
                  <a:extLst>
                    <a:ext uri="{9D8B030D-6E8A-4147-A177-3AD203B41FA5}">
                      <a16:colId xmlns:a16="http://schemas.microsoft.com/office/drawing/2014/main" val="2438535407"/>
                    </a:ext>
                  </a:extLst>
                </a:gridCol>
                <a:gridCol w="506825">
                  <a:extLst>
                    <a:ext uri="{9D8B030D-6E8A-4147-A177-3AD203B41FA5}">
                      <a16:colId xmlns:a16="http://schemas.microsoft.com/office/drawing/2014/main" val="1345488256"/>
                    </a:ext>
                  </a:extLst>
                </a:gridCol>
                <a:gridCol w="1238909">
                  <a:extLst>
                    <a:ext uri="{9D8B030D-6E8A-4147-A177-3AD203B41FA5}">
                      <a16:colId xmlns:a16="http://schemas.microsoft.com/office/drawing/2014/main" val="590062137"/>
                    </a:ext>
                  </a:extLst>
                </a:gridCol>
              </a:tblGrid>
              <a:tr h="58414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分類</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529768">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6】</a:t>
                      </a:r>
                      <a:r>
                        <a:rPr lang="en-US" sz="1100" b="1" i="0" u="none" strike="noStrike" dirty="0">
                          <a:solidFill>
                            <a:schemeClr val="tx1"/>
                          </a:solidFill>
                          <a:effectLst/>
                          <a:latin typeface="+mn-ea"/>
                          <a:ea typeface="+mn-ea"/>
                        </a:rPr>
                        <a:t>NTN</a:t>
                      </a:r>
                    </a:p>
                    <a:p>
                      <a:pPr algn="ctr" fontAlgn="ctr"/>
                      <a:r>
                        <a:rPr lang="en-US" sz="1100" b="1" i="0" u="none" strike="noStrike" dirty="0">
                          <a:solidFill>
                            <a:schemeClr val="tx1"/>
                          </a:solidFill>
                          <a:effectLst/>
                          <a:latin typeface="+mn-ea"/>
                          <a:ea typeface="+mn-ea"/>
                        </a:rPr>
                        <a:t>（HAPS・</a:t>
                      </a:r>
                      <a:r>
                        <a:rPr lang="ja-JP" altLang="en-US" sz="1100" b="1" i="0" u="none" strike="noStrike" dirty="0">
                          <a:solidFill>
                            <a:schemeClr val="tx1"/>
                          </a:solidFill>
                          <a:effectLst/>
                          <a:latin typeface="+mn-ea"/>
                          <a:ea typeface="+mn-ea"/>
                        </a:rPr>
                        <a:t>宇宙</a:t>
                      </a:r>
                      <a:r>
                        <a:rPr lang="en-US" sz="1100" b="1" i="0" u="none" strike="noStrike" dirty="0">
                          <a:solidFill>
                            <a:schemeClr val="tx1"/>
                          </a:solidFill>
                          <a:effectLst/>
                          <a:latin typeface="+mn-ea"/>
                          <a:ea typeface="+mn-ea"/>
                        </a:rPr>
                        <a:t>NW）</a:t>
                      </a:r>
                      <a:r>
                        <a:rPr lang="ja-JP" altLang="en-US" sz="1100" b="1" i="0" u="none" strike="noStrike" dirty="0">
                          <a:solidFill>
                            <a:schemeClr val="tx1"/>
                          </a:solidFill>
                          <a:effectLst/>
                          <a:latin typeface="+mn-ea"/>
                          <a:ea typeface="+mn-ea"/>
                        </a:rPr>
                        <a:t>技術</a:t>
                      </a:r>
                      <a:r>
                        <a:rPr lang="ja-JP" altLang="en-US" sz="1100" b="0" i="0" u="none" strike="noStrike" dirty="0">
                          <a:solidFill>
                            <a:schemeClr val="tx1"/>
                          </a:solidFill>
                          <a:effectLst/>
                          <a:latin typeface="+mn-ea"/>
                          <a:ea typeface="+mn-ea"/>
                        </a:rPr>
                        <a:t>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en-US" sz="1100" b="0" i="0" u="none" strike="noStrike" dirty="0">
                          <a:solidFill>
                            <a:srgbClr val="000000"/>
                          </a:solidFill>
                          <a:effectLst/>
                          <a:latin typeface="+mn-ea"/>
                          <a:ea typeface="+mn-ea"/>
                        </a:rPr>
                        <a:t>HAPS</a:t>
                      </a:r>
                      <a:r>
                        <a:rPr lang="ja-JP" altLang="en-US" sz="1100" b="0" i="0" u="none" strike="noStrike" dirty="0">
                          <a:solidFill>
                            <a:srgbClr val="000000"/>
                          </a:solidFill>
                          <a:effectLst/>
                          <a:latin typeface="+mn-ea"/>
                          <a:ea typeface="+mn-ea"/>
                        </a:rPr>
                        <a:t>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宇宙ネットワーク通信技術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r>
                        <a:rPr lang="en-US" altLang="ja-JP" sz="1100" b="0" i="0" u="none" strike="noStrike" dirty="0">
                          <a:solidFill>
                            <a:srgbClr val="000000"/>
                          </a:solidFill>
                          <a:effectLst/>
                          <a:latin typeface="+mn-ea"/>
                          <a:ea typeface="+mn-ea"/>
                        </a:rPr>
                        <a:t>2</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衛星コンステレーション</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（６</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r>
                        <a:rPr lang="en-US" altLang="ja-JP" sz="1100" b="0" i="0" u="none" strike="noStrike" dirty="0">
                          <a:solidFill>
                            <a:srgbClr val="000000"/>
                          </a:solidFill>
                          <a:effectLst/>
                          <a:latin typeface="+mn-ea"/>
                          <a:ea typeface="+mn-ea"/>
                        </a:rPr>
                        <a:t>)</a:t>
                      </a:r>
                      <a:endParaRPr lang="ja-JP" alt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45580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6C</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補償光学技術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2976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サイトダイバーシティ技術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640133">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フットプリント固定技術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60141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F</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電波伝搬モデル技術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r h="739312">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G</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デジタルコヒーレント光通信技術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4046772"/>
                  </a:ext>
                </a:extLst>
              </a:tr>
            </a:tbl>
          </a:graphicData>
        </a:graphic>
      </p:graphicFrame>
      <p:sp>
        <p:nvSpPr>
          <p:cNvPr id="9" name="タイトル 1">
            <a:extLst>
              <a:ext uri="{FF2B5EF4-FFF2-40B4-BE49-F238E27FC236}">
                <a16:creationId xmlns:a16="http://schemas.microsoft.com/office/drawing/2014/main" id="{A11CB94B-2E68-42FC-8ABD-FA232663AF49}"/>
              </a:ext>
            </a:extLst>
          </p:cNvPr>
          <p:cNvSpPr txBox="1">
            <a:spLocks/>
          </p:cNvSpPr>
          <p:nvPr/>
        </p:nvSpPr>
        <p:spPr>
          <a:xfrm>
            <a:off x="4620257"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非地上系ネットワーク技術</a:t>
            </a:r>
            <a:endParaRPr lang="en-US" altLang="ja-JP" sz="1600" b="1" dirty="0">
              <a:solidFill>
                <a:prstClr val="black"/>
              </a:solidFill>
              <a:latin typeface="+mn-ea"/>
              <a:ea typeface="+mn-ea"/>
            </a:endParaRPr>
          </a:p>
        </p:txBody>
      </p:sp>
      <p:sp>
        <p:nvSpPr>
          <p:cNvPr id="4" name="テキスト ボックス 3">
            <a:extLst>
              <a:ext uri="{FF2B5EF4-FFF2-40B4-BE49-F238E27FC236}">
                <a16:creationId xmlns:a16="http://schemas.microsoft.com/office/drawing/2014/main" id="{6808B85E-DB67-4008-B338-24E7E29E4930}"/>
              </a:ext>
            </a:extLst>
          </p:cNvPr>
          <p:cNvSpPr txBox="1"/>
          <p:nvPr/>
        </p:nvSpPr>
        <p:spPr>
          <a:xfrm>
            <a:off x="1415480" y="6556505"/>
            <a:ext cx="8712968" cy="276999"/>
          </a:xfrm>
          <a:prstGeom prst="rect">
            <a:avLst/>
          </a:prstGeom>
          <a:noFill/>
        </p:spPr>
        <p:txBody>
          <a:bodyPr wrap="square" rtlCol="0">
            <a:spAutoFit/>
          </a:bodyPr>
          <a:lstStyle/>
          <a:p>
            <a:r>
              <a:rPr lang="en-US" altLang="ja-JP" sz="1200" dirty="0"/>
              <a:t>※</a:t>
            </a:r>
            <a:r>
              <a:rPr lang="ja-JP" altLang="en-US" sz="1200" dirty="0"/>
              <a:t>研究開発対象の技術が上述の区分に該当しない場合、技術内容と共に対応する国際特許分類（</a:t>
            </a:r>
            <a:r>
              <a:rPr lang="en-US" altLang="ja-JP" sz="1200" dirty="0"/>
              <a:t>IPC</a:t>
            </a:r>
            <a:r>
              <a:rPr lang="ja-JP" altLang="en-US" sz="1200" dirty="0"/>
              <a:t>）を提示する。</a:t>
            </a:r>
          </a:p>
        </p:txBody>
      </p:sp>
    </p:spTree>
    <p:extLst>
      <p:ext uri="{BB962C8B-B14F-4D97-AF65-F5344CB8AC3E}">
        <p14:creationId xmlns:p14="http://schemas.microsoft.com/office/powerpoint/2010/main" val="27742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598936"/>
            <a:ext cx="11164967" cy="100027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　概要</a:t>
            </a:r>
          </a:p>
          <a:p>
            <a:pPr marL="717550">
              <a:spcBef>
                <a:spcPts val="600"/>
              </a:spcBef>
            </a:pPr>
            <a:r>
              <a:rPr lang="ja-JP" altLang="en-US" dirty="0">
                <a:solidFill>
                  <a:schemeClr val="accent1"/>
                </a:solidFill>
              </a:rPr>
              <a:t>＜市場分析を総括した内容を簡潔に記載する。特に本事業は国際競争力の強化等を目指したものであることから、以下、海外展開を志向した市場分析等を記載すること。＞</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5" y="931580"/>
            <a:ext cx="10554056" cy="532748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83F0EFA1-D498-28FA-834F-3DC27AD68C71}"/>
              </a:ext>
            </a:extLst>
          </p:cNvPr>
          <p:cNvSpPr>
            <a:spLocks noGrp="1"/>
          </p:cNvSpPr>
          <p:nvPr>
            <p:ph type="title" idx="4294967295"/>
          </p:nvPr>
        </p:nvSpPr>
        <p:spPr>
          <a:xfrm>
            <a:off x="413155" y="231788"/>
            <a:ext cx="10515600" cy="405148"/>
          </a:xfrm>
        </p:spPr>
        <p:txBody>
          <a:bodyPr>
            <a:normAutofit/>
          </a:bodyPr>
          <a:lstStyle/>
          <a:p>
            <a:r>
              <a:rPr kumimoji="1" lang="ja-JP" altLang="en-US" sz="1800" b="1" dirty="0">
                <a:latin typeface="+mn-ea"/>
                <a:ea typeface="+mn-ea"/>
              </a:rPr>
              <a:t>２　市場機会の認識</a:t>
            </a:r>
          </a:p>
        </p:txBody>
      </p:sp>
    </p:spTree>
    <p:extLst>
      <p:ext uri="{BB962C8B-B14F-4D97-AF65-F5344CB8AC3E}">
        <p14:creationId xmlns:p14="http://schemas.microsoft.com/office/powerpoint/2010/main" val="311007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1729" y="1576045"/>
            <a:ext cx="11166395" cy="1554272"/>
          </a:xfrm>
          <a:prstGeom prst="rect">
            <a:avLst/>
          </a:prstGeom>
          <a:noFill/>
        </p:spPr>
        <p:txBody>
          <a:bodyPr wrap="square" rtlCol="0">
            <a:spAutoFit/>
          </a:bodyPr>
          <a:lstStyle/>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503922"/>
            <a:ext cx="10554056" cy="608488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54871" y="3353292"/>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1"/>
                </a:solidFill>
                <a:effectLst/>
                <a:uLnTx/>
                <a:uFillTx/>
                <a:latin typeface="+mn-ea"/>
                <a:cs typeface="+mn-cs"/>
              </a:rPr>
              <a:t>（例）セグメント分析</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695" y="3557834"/>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のため、</a:t>
            </a: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に注力</a:t>
            </a:r>
            <a:endParaRPr kumimoji="0" lang="en-US" altLang="ja-JP" sz="1400" b="0" i="0" u="none" strike="noStrike" kern="0" cap="none" spc="0" normalizeH="0" baseline="0" noProof="0" dirty="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dirty="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9143742" y="3104255"/>
            <a:ext cx="2353658" cy="628551"/>
          </a:xfrm>
          <a:prstGeom prst="wedgeRectCallout">
            <a:avLst>
              <a:gd name="adj1" fmla="val -70044"/>
              <a:gd name="adj2" fmla="val -5408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3801696" y="76835"/>
            <a:ext cx="3643986" cy="369332"/>
          </a:xfrm>
          <a:prstGeom prst="wedgeRectCallout">
            <a:avLst>
              <a:gd name="adj1" fmla="val -59847"/>
              <a:gd name="adj2" fmla="val 262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8" name="テキスト ボックス 37">
            <a:extLst>
              <a:ext uri="{FF2B5EF4-FFF2-40B4-BE49-F238E27FC236}">
                <a16:creationId xmlns:a16="http://schemas.microsoft.com/office/drawing/2014/main" id="{726A8A7F-E332-097C-C43F-41364F4A4456}"/>
              </a:ext>
            </a:extLst>
          </p:cNvPr>
          <p:cNvSpPr txBox="1"/>
          <p:nvPr/>
        </p:nvSpPr>
        <p:spPr>
          <a:xfrm>
            <a:off x="558095" y="163040"/>
            <a:ext cx="11166395" cy="1431161"/>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２　商材と市場分析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solidFill>
                  <a:schemeClr val="accent1"/>
                </a:solidFill>
              </a:rPr>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p:txBody>
      </p:sp>
    </p:spTree>
    <p:extLst>
      <p:ext uri="{BB962C8B-B14F-4D97-AF65-F5344CB8AC3E}">
        <p14:creationId xmlns:p14="http://schemas.microsoft.com/office/powerpoint/2010/main" val="399102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dirty="0"/>
              <a:t>市場規模やその成長性、時期</a:t>
            </a:r>
          </a:p>
          <a:p>
            <a:pPr marL="927100" indent="-209550">
              <a:spcBef>
                <a:spcPts val="600"/>
              </a:spcBef>
            </a:pPr>
            <a:r>
              <a:rPr lang="ja-JP" altLang="en-US" dirty="0">
                <a:solidFill>
                  <a:schemeClr val="accent1"/>
                </a:solidFill>
              </a:rPr>
              <a:t>＜社会・経済・政策・技術等の環境変化も踏まえたそのグローバル市場の今後の予測や分析、想定する市場の規模・成長性・その時期について記載する。＞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98035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対象とする市場／セグメントの概要（想定市場規模、市場の立ち上がり時期、規模、成長性、目標とするシェア・時期）を記載</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ja-JP" altLang="en-US" sz="1000" kern="0" dirty="0">
                <a:solidFill>
                  <a:schemeClr val="bg1"/>
                </a:solidFill>
                <a:latin typeface="+mn-ea"/>
              </a:rPr>
              <a:t>想定する顧客像につなげるための根拠を記載。</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554272"/>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このプロジェクトで</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また、顧客の</a:t>
            </a:r>
            <a:r>
              <a:rPr lang="en-US" altLang="ja-JP" dirty="0">
                <a:solidFill>
                  <a:schemeClr val="accent1"/>
                </a:solidFill>
              </a:rPr>
              <a:t>IR</a:t>
            </a:r>
            <a:r>
              <a:rPr lang="ja-JP" altLang="en-US" dirty="0">
                <a:solidFill>
                  <a:schemeClr val="accent1"/>
                </a:solidFill>
              </a:rPr>
              <a:t>情報（特に投資計画）等を添付するなど、情報を補強すること＞</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5901582"/>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2526501878"/>
              </p:ext>
            </p:extLst>
          </p:nvPr>
        </p:nvGraphicFramePr>
        <p:xfrm>
          <a:off x="1184220" y="195843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1908817">
                  <a:extLst>
                    <a:ext uri="{9D8B030D-6E8A-4147-A177-3AD203B41FA5}">
                      <a16:colId xmlns:a16="http://schemas.microsoft.com/office/drawing/2014/main" val="1918943621"/>
                    </a:ext>
                  </a:extLst>
                </a:gridCol>
                <a:gridCol w="5269422">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dirty="0">
                          <a:solidFill>
                            <a:schemeClr val="accent1"/>
                          </a:solidFill>
                        </a:rPr>
                        <a:t>20XX</a:t>
                      </a:r>
                      <a:r>
                        <a:rPr kumimoji="1" lang="ja-JP" altLang="en-US" sz="1400" dirty="0">
                          <a:solidFill>
                            <a:schemeClr val="accent1"/>
                          </a:solidFill>
                        </a:rPr>
                        <a:t>年：</a:t>
                      </a:r>
                      <a:r>
                        <a:rPr kumimoji="1" lang="en-US" altLang="ja-JP" sz="1400" dirty="0">
                          <a:solidFill>
                            <a:schemeClr val="accent1"/>
                          </a:solidFill>
                        </a:rPr>
                        <a:t>5</a:t>
                      </a:r>
                      <a:r>
                        <a:rPr kumimoji="1" lang="ja-JP" altLang="en-US" sz="1400" dirty="0">
                          <a:solidFill>
                            <a:schemeClr val="accent1"/>
                          </a:solidFill>
                        </a:rPr>
                        <a:t>億円　（基地局の通信制御ソフト）</a:t>
                      </a:r>
                      <a:endParaRPr kumimoji="1" lang="en-US" altLang="ja-JP" sz="1400" dirty="0">
                        <a:solidFill>
                          <a:schemeClr val="accent1"/>
                        </a:solidFill>
                      </a:endParaRPr>
                    </a:p>
                    <a:p>
                      <a:r>
                        <a:rPr kumimoji="1" lang="en-US" altLang="ja-JP" sz="1400" dirty="0">
                          <a:solidFill>
                            <a:schemeClr val="accent1"/>
                          </a:solidFill>
                        </a:rPr>
                        <a:t> </a:t>
                      </a:r>
                      <a:r>
                        <a:rPr kumimoji="1" lang="ja-JP" altLang="en-US" sz="1400" dirty="0">
                          <a:solidFill>
                            <a:schemeClr val="accent1"/>
                          </a:solidFill>
                        </a:rPr>
                        <a:t>　　　　</a:t>
                      </a:r>
                      <a:r>
                        <a:rPr kumimoji="1" lang="en-US" altLang="ja-JP" sz="1400" dirty="0">
                          <a:solidFill>
                            <a:schemeClr val="accent1"/>
                          </a:solidFill>
                        </a:rPr>
                        <a:t>10</a:t>
                      </a:r>
                      <a:r>
                        <a:rPr kumimoji="1" lang="ja-JP" altLang="en-US" sz="1400" dirty="0">
                          <a:solidFill>
                            <a:schemeClr val="accent1"/>
                          </a:solidFill>
                        </a:rPr>
                        <a:t>億円　（ネットワーク監視システム一式）</a:t>
                      </a:r>
                      <a:endParaRPr kumimoji="1" lang="en-US" altLang="ja-JP" sz="1400" dirty="0">
                        <a:solidFill>
                          <a:schemeClr val="accent1"/>
                        </a:solidFill>
                      </a:endParaRPr>
                    </a:p>
                    <a:p>
                      <a:r>
                        <a:rPr kumimoji="1" lang="en-US" altLang="ja-JP" sz="1400" dirty="0">
                          <a:solidFill>
                            <a:schemeClr val="accent1"/>
                          </a:solidFill>
                        </a:rPr>
                        <a:t>20XX</a:t>
                      </a:r>
                      <a:r>
                        <a:rPr kumimoji="1" lang="ja-JP" altLang="en-US" sz="1400" dirty="0">
                          <a:solidFill>
                            <a:schemeClr val="accent1"/>
                          </a:solidFill>
                        </a:rPr>
                        <a:t>年：</a:t>
                      </a:r>
                      <a:endParaRPr kumimoji="1" lang="en-US" altLang="ja-JP" sz="1400" dirty="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54C29-E26D-9734-685D-3C7A6D9AE6A8}"/>
              </a:ext>
            </a:extLst>
          </p:cNvPr>
          <p:cNvSpPr txBox="1"/>
          <p:nvPr/>
        </p:nvSpPr>
        <p:spPr>
          <a:xfrm>
            <a:off x="208061" y="281765"/>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　顧客価値、</a:t>
            </a:r>
            <a:r>
              <a:rPr lang="ja-JP" altLang="en-US" b="1" dirty="0"/>
              <a:t>展開可能性、収益性</a:t>
            </a:r>
          </a:p>
          <a:p>
            <a:pPr marL="939800" indent="-222250">
              <a:spcBef>
                <a:spcPts val="600"/>
              </a:spcBef>
            </a:pPr>
            <a:r>
              <a:rPr lang="ja-JP" altLang="en-US" dirty="0">
                <a:solidFill>
                  <a:schemeClr val="accent1"/>
                </a:solidFill>
              </a:rPr>
              <a:t>＜提案する取組がどのような顧客価値を提供するか、どのように市場展開する可能性があるか、どの程度収益性が見込まれるものかを記載する＞</a:t>
            </a:r>
          </a:p>
        </p:txBody>
      </p:sp>
      <p:sp>
        <p:nvSpPr>
          <p:cNvPr id="3" name="四角形吹き出し 18">
            <a:extLst>
              <a:ext uri="{FF2B5EF4-FFF2-40B4-BE49-F238E27FC236}">
                <a16:creationId xmlns:a16="http://schemas.microsoft.com/office/drawing/2014/main" id="{D765797D-30B5-50F6-1CC8-90415E3D73FC}"/>
              </a:ext>
            </a:extLst>
          </p:cNvPr>
          <p:cNvSpPr/>
          <p:nvPr/>
        </p:nvSpPr>
        <p:spPr>
          <a:xfrm>
            <a:off x="5307369" y="139504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A61DB8F7-3DFE-521C-4822-D0922FFC4BEB}"/>
              </a:ext>
            </a:extLst>
          </p:cNvPr>
          <p:cNvSpPr/>
          <p:nvPr/>
        </p:nvSpPr>
        <p:spPr>
          <a:xfrm>
            <a:off x="818972" y="630201"/>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0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880168"/>
            <a:ext cx="8038633" cy="369332"/>
          </a:xfrm>
          <a:prstGeom prst="rect">
            <a:avLst/>
          </a:prstGeom>
          <a:noFill/>
        </p:spPr>
        <p:txBody>
          <a:bodyPr wrap="square" rtlCol="0">
            <a:spAutoFit/>
          </a:bodyPr>
          <a:lstStyle/>
          <a:p>
            <a:pPr marL="717550">
              <a:spcBef>
                <a:spcPts val="600"/>
              </a:spcBef>
            </a:pPr>
            <a:r>
              <a:rPr lang="ja-JP" altLang="en-US" dirty="0">
                <a:solidFill>
                  <a:schemeClr val="accent1"/>
                </a:solidFill>
              </a:rPr>
              <a:t>＜３項の概要について記載する＞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2E734736-C2DD-9976-A779-A33D403505C1}"/>
              </a:ext>
            </a:extLst>
          </p:cNvPr>
          <p:cNvSpPr>
            <a:spLocks noGrp="1"/>
          </p:cNvSpPr>
          <p:nvPr>
            <p:ph type="title" idx="4294967295"/>
          </p:nvPr>
        </p:nvSpPr>
        <p:spPr>
          <a:xfrm>
            <a:off x="413157" y="145351"/>
            <a:ext cx="10515600" cy="59771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　事業内容、競争優位性</a:t>
            </a:r>
            <a:br>
              <a:rPr kumimoji="1" lang="en-US" altLang="ja-JP"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solidFill>
                  <a:prstClr val="black"/>
                </a:solidFill>
                <a:latin typeface="游ゴシック" panose="020F0502020204030204"/>
                <a:ea typeface="游ゴシック" panose="020B0400000000000000" pitchFamily="50" charset="-128"/>
              </a:rPr>
              <a:t>３</a:t>
            </a:r>
            <a:r>
              <a:rPr lang="en-US" altLang="ja-JP" sz="1800" b="1" dirty="0">
                <a:solidFill>
                  <a:prstClr val="black"/>
                </a:solidFill>
                <a:latin typeface="游ゴシック" panose="020F0502020204030204"/>
                <a:ea typeface="游ゴシック" panose="020B0400000000000000" pitchFamily="50" charset="-128"/>
              </a:rPr>
              <a:t>-</a:t>
            </a:r>
            <a:r>
              <a:rPr lang="ja-JP" altLang="en-US" sz="1800" b="1" dirty="0">
                <a:solidFill>
                  <a:prstClr val="black"/>
                </a:solidFill>
                <a:latin typeface="游ゴシック" panose="020F0502020204030204"/>
                <a:ea typeface="游ゴシック" panose="020B0400000000000000" pitchFamily="50" charset="-128"/>
              </a:rPr>
              <a:t>１　概要</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97102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7075</Words>
  <Application>Microsoft Office PowerPoint</Application>
  <PresentationFormat>ワイド画面</PresentationFormat>
  <Paragraphs>843</Paragraphs>
  <Slides>35</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35</vt:i4>
      </vt:variant>
    </vt:vector>
  </HeadingPairs>
  <TitlesOfParts>
    <vt:vector size="46" baseType="lpstr">
      <vt:lpstr>Meiryo UI</vt:lpstr>
      <vt:lpstr>メイリオ</vt:lpstr>
      <vt:lpstr>游ゴシック</vt:lpstr>
      <vt:lpstr>游ゴシック Light</vt:lpstr>
      <vt:lpstr>游明朝</vt:lpstr>
      <vt:lpstr>Arial</vt:lpstr>
      <vt:lpstr>Trebuchet MS</vt:lpstr>
      <vt:lpstr>Wingdings</vt:lpstr>
      <vt:lpstr>Office テーマ</vt:lpstr>
      <vt:lpstr>1_Office テーマ</vt:lpstr>
      <vt:lpstr>Worksheet</vt:lpstr>
      <vt:lpstr>（研究開発プロジェクト名）</vt:lpstr>
      <vt:lpstr>PowerPoint プレゼンテーション</vt:lpstr>
      <vt:lpstr>１　概要</vt:lpstr>
      <vt:lpstr>２　市場機会の認識</vt:lpstr>
      <vt:lpstr>PowerPoint プレゼンテーション</vt:lpstr>
      <vt:lpstr>PowerPoint プレゼンテーション</vt:lpstr>
      <vt:lpstr>PowerPoint プレゼンテーション</vt:lpstr>
      <vt:lpstr>PowerPoint プレゼンテーション</vt:lpstr>
      <vt:lpstr>３　事業内容、競争優位性 　３-１　概要</vt:lpstr>
      <vt:lpstr>３-２　野心的な目標</vt:lpstr>
      <vt:lpstr>３-３　既存製品や競合他社等と比較した競争力・優位性</vt:lpstr>
      <vt:lpstr>３-４　市場獲得に向けたビジネスモデル</vt:lpstr>
      <vt:lpstr>３-５　助成による具体的な効果</vt:lpstr>
      <vt:lpstr>３-６　知財・標準化戦略</vt:lpstr>
      <vt:lpstr>３-６　知財・標準化戦略（続き）</vt:lpstr>
      <vt:lpstr>４　経営コミットメント・推進体制 　４-１経営コミットメント</vt:lpstr>
      <vt:lpstr>４-２　組織内外の推進体制</vt:lpstr>
      <vt:lpstr>PowerPoint プレゼンテーション</vt:lpstr>
      <vt:lpstr>４-３　事業計画の実施責任者</vt:lpstr>
      <vt:lpstr>５　事業計画</vt:lpstr>
      <vt:lpstr>６　研究開発計画 　６-１　当該事業の全体における研究開発対象の概要、目的、背景</vt:lpstr>
      <vt:lpstr>６-２　研究開発プロジェクトの実施体制等</vt:lpstr>
      <vt:lpstr>PowerPoint プレゼンテーション</vt:lpstr>
      <vt:lpstr>６-４　研究開発プロジェクトにおける研究開発項目</vt:lpstr>
      <vt:lpstr>PowerPoint プレゼンテーション</vt:lpstr>
      <vt:lpstr>PowerPoint プレゼンテーション</vt:lpstr>
      <vt:lpstr>６-５　研究開発プロジェクトの実施計画</vt:lpstr>
      <vt:lpstr>６-６　研究開発プロジェクトの予算計画</vt:lpstr>
      <vt:lpstr>PowerPoint プレゼンテーション</vt:lpstr>
      <vt:lpstr>７　政府の取組との関連性</vt:lpstr>
      <vt:lpstr>8　その他</vt:lpstr>
      <vt:lpstr>PowerPoint プレゼンテーション</vt:lpstr>
      <vt:lpstr>（参考）事業、システム、商材の概念（例）</vt:lpstr>
      <vt:lpstr>PowerPoint プレゼンテーション</vt:lpstr>
      <vt:lpstr>【参考】公募時に記載を求める技術区分について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2023-12-06T00:30:05Z</dcterms:modified>
</cp:coreProperties>
</file>